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93"/>
  </p:notesMasterIdLst>
  <p:sldIdLst>
    <p:sldId id="351" r:id="rId2"/>
    <p:sldId id="319" r:id="rId3"/>
    <p:sldId id="349" r:id="rId4"/>
    <p:sldId id="345" r:id="rId5"/>
    <p:sldId id="331" r:id="rId6"/>
    <p:sldId id="258" r:id="rId7"/>
    <p:sldId id="337" r:id="rId8"/>
    <p:sldId id="259" r:id="rId9"/>
    <p:sldId id="260" r:id="rId10"/>
    <p:sldId id="263" r:id="rId11"/>
    <p:sldId id="338" r:id="rId12"/>
    <p:sldId id="348" r:id="rId13"/>
    <p:sldId id="299" r:id="rId14"/>
    <p:sldId id="339" r:id="rId15"/>
    <p:sldId id="300" r:id="rId16"/>
    <p:sldId id="262" r:id="rId17"/>
    <p:sldId id="353" r:id="rId18"/>
    <p:sldId id="266" r:id="rId19"/>
    <p:sldId id="354" r:id="rId20"/>
    <p:sldId id="350" r:id="rId21"/>
    <p:sldId id="355" r:id="rId22"/>
    <p:sldId id="269" r:id="rId23"/>
    <p:sldId id="352" r:id="rId24"/>
    <p:sldId id="270" r:id="rId25"/>
    <p:sldId id="271" r:id="rId26"/>
    <p:sldId id="273" r:id="rId27"/>
    <p:sldId id="291" r:id="rId28"/>
    <p:sldId id="272" r:id="rId29"/>
    <p:sldId id="288" r:id="rId30"/>
    <p:sldId id="340" r:id="rId31"/>
    <p:sldId id="289" r:id="rId32"/>
    <p:sldId id="274" r:id="rId33"/>
    <p:sldId id="275" r:id="rId34"/>
    <p:sldId id="276" r:id="rId35"/>
    <p:sldId id="280" r:id="rId36"/>
    <p:sldId id="281" r:id="rId37"/>
    <p:sldId id="336" r:id="rId38"/>
    <p:sldId id="283" r:id="rId39"/>
    <p:sldId id="284" r:id="rId40"/>
    <p:sldId id="285" r:id="rId41"/>
    <p:sldId id="286" r:id="rId42"/>
    <p:sldId id="287" r:id="rId43"/>
    <p:sldId id="290" r:id="rId44"/>
    <p:sldId id="292" r:id="rId45"/>
    <p:sldId id="346" r:id="rId46"/>
    <p:sldId id="293" r:id="rId47"/>
    <p:sldId id="294" r:id="rId48"/>
    <p:sldId id="297" r:id="rId49"/>
    <p:sldId id="295" r:id="rId50"/>
    <p:sldId id="298" r:id="rId51"/>
    <p:sldId id="304" r:id="rId52"/>
    <p:sldId id="356" r:id="rId53"/>
    <p:sldId id="296" r:id="rId54"/>
    <p:sldId id="301" r:id="rId55"/>
    <p:sldId id="302" r:id="rId56"/>
    <p:sldId id="267" r:id="rId57"/>
    <p:sldId id="305" r:id="rId58"/>
    <p:sldId id="306" r:id="rId59"/>
    <p:sldId id="307" r:id="rId60"/>
    <p:sldId id="308" r:id="rId61"/>
    <p:sldId id="309" r:id="rId62"/>
    <p:sldId id="310" r:id="rId63"/>
    <p:sldId id="311" r:id="rId64"/>
    <p:sldId id="314" r:id="rId65"/>
    <p:sldId id="315" r:id="rId66"/>
    <p:sldId id="316" r:id="rId67"/>
    <p:sldId id="317" r:id="rId68"/>
    <p:sldId id="318" r:id="rId69"/>
    <p:sldId id="320" r:id="rId70"/>
    <p:sldId id="321" r:id="rId71"/>
    <p:sldId id="322" r:id="rId72"/>
    <p:sldId id="323" r:id="rId73"/>
    <p:sldId id="324" r:id="rId74"/>
    <p:sldId id="325" r:id="rId75"/>
    <p:sldId id="326" r:id="rId76"/>
    <p:sldId id="341" r:id="rId77"/>
    <p:sldId id="328" r:id="rId78"/>
    <p:sldId id="329" r:id="rId79"/>
    <p:sldId id="332" r:id="rId80"/>
    <p:sldId id="333" r:id="rId81"/>
    <p:sldId id="334" r:id="rId82"/>
    <p:sldId id="335" r:id="rId83"/>
    <p:sldId id="342" r:id="rId84"/>
    <p:sldId id="330" r:id="rId85"/>
    <p:sldId id="282" r:id="rId86"/>
    <p:sldId id="277" r:id="rId87"/>
    <p:sldId id="278" r:id="rId88"/>
    <p:sldId id="279" r:id="rId89"/>
    <p:sldId id="343" r:id="rId90"/>
    <p:sldId id="344" r:id="rId91"/>
    <p:sldId id="313"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582667-6102-27E7-ED8E-01A166EB4B6B}" name="Guest User" initials="GU" userId="Guest User" providerId="Windows Live"/>
  <p188:author id="{F3CE2197-DA9D-3D06-146F-F3FA32CC17F0}" name="Ryan Zlatanova" initials="RZ" userId="be412de6b0b5dcc6" providerId="Windows Live"/>
  <p188:author id="{FAD30198-60FD-D96C-7EFF-04ABEB9B0931}" name="Usuario invitado" initials="Ui" userId="Usuario invitado"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F6DA8"/>
    <a:srgbClr val="E2AF22"/>
    <a:srgbClr val="FFFFFF"/>
    <a:srgbClr val="000000"/>
    <a:srgbClr val="F8971D"/>
    <a:srgbClr val="74ACD4"/>
    <a:srgbClr val="F6E7BC"/>
    <a:srgbClr val="009AC8"/>
    <a:srgbClr val="3B86BF"/>
    <a:srgbClr val="49AA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74"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9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 Id="rId9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providerId="Windows Live" clId="Web-{131D1A56-6613-1A65-FEE8-AE99B8B1FF7C}"/>
    <pc:docChg chg="modSld">
      <pc:chgData name="Guest User" userId="" providerId="Windows Live" clId="Web-{131D1A56-6613-1A65-FEE8-AE99B8B1FF7C}" dt="2025-05-06T19:21:10.183" v="7" actId="20577"/>
      <pc:docMkLst>
        <pc:docMk/>
      </pc:docMkLst>
      <pc:sldChg chg="modSp">
        <pc:chgData name="Guest User" userId="" providerId="Windows Live" clId="Web-{131D1A56-6613-1A65-FEE8-AE99B8B1FF7C}" dt="2025-05-06T19:21:10.183" v="7" actId="20577"/>
        <pc:sldMkLst>
          <pc:docMk/>
          <pc:sldMk cId="2420839592" sldId="319"/>
        </pc:sldMkLst>
        <pc:spChg chg="mod">
          <ac:chgData name="Guest User" userId="" providerId="Windows Live" clId="Web-{131D1A56-6613-1A65-FEE8-AE99B8B1FF7C}" dt="2025-05-06T19:21:10.183" v="7" actId="20577"/>
          <ac:spMkLst>
            <pc:docMk/>
            <pc:sldMk cId="2420839592" sldId="319"/>
            <ac:spMk id="3" creationId="{3F999ED6-2824-4C34-A1D8-8E49BA37D1DB}"/>
          </ac:spMkLst>
        </pc:spChg>
      </pc:sldChg>
      <pc:sldChg chg="modSp">
        <pc:chgData name="Guest User" userId="" providerId="Windows Live" clId="Web-{131D1A56-6613-1A65-FEE8-AE99B8B1FF7C}" dt="2025-05-06T19:21:02.370" v="6" actId="20577"/>
        <pc:sldMkLst>
          <pc:docMk/>
          <pc:sldMk cId="2129558506" sldId="349"/>
        </pc:sldMkLst>
        <pc:spChg chg="mod">
          <ac:chgData name="Guest User" userId="" providerId="Windows Live" clId="Web-{131D1A56-6613-1A65-FEE8-AE99B8B1FF7C}" dt="2025-05-06T19:21:02.370" v="6" actId="20577"/>
          <ac:spMkLst>
            <pc:docMk/>
            <pc:sldMk cId="2129558506" sldId="349"/>
            <ac:spMk id="7" creationId="{94A6A968-B4BE-6A6C-99AD-D21869DAA100}"/>
          </ac:spMkLst>
        </pc:spChg>
      </pc:sldChg>
    </pc:docChg>
  </pc:docChgLst>
  <pc:docChgLst>
    <pc:chgData name="Usuario invitado" providerId="Windows Live" clId="Web-{D1B7155A-8488-4491-8787-7E0E0CF322D4}"/>
    <pc:docChg chg="mod modSld">
      <pc:chgData name="Usuario invitado" userId="" providerId="Windows Live" clId="Web-{D1B7155A-8488-4491-8787-7E0E0CF322D4}" dt="2025-04-02T21:00:34.538" v="105" actId="20577"/>
      <pc:docMkLst>
        <pc:docMk/>
      </pc:docMkLst>
      <pc:sldChg chg="modSp">
        <pc:chgData name="Usuario invitado" userId="" providerId="Windows Live" clId="Web-{D1B7155A-8488-4491-8787-7E0E0CF322D4}" dt="2025-04-02T20:51:16.215" v="10" actId="20577"/>
        <pc:sldMkLst>
          <pc:docMk/>
          <pc:sldMk cId="2572111763" sldId="281"/>
        </pc:sldMkLst>
        <pc:spChg chg="mod">
          <ac:chgData name="Usuario invitado" userId="" providerId="Windows Live" clId="Web-{D1B7155A-8488-4491-8787-7E0E0CF322D4}" dt="2025-04-02T20:51:16.215" v="10" actId="20577"/>
          <ac:spMkLst>
            <pc:docMk/>
            <pc:sldMk cId="2572111763" sldId="281"/>
            <ac:spMk id="3" creationId="{CC95436C-D63B-FBB5-13E5-3F8E49202B5E}"/>
          </ac:spMkLst>
        </pc:spChg>
      </pc:sldChg>
      <pc:sldChg chg="modSp">
        <pc:chgData name="Usuario invitado" userId="" providerId="Windows Live" clId="Web-{D1B7155A-8488-4491-8787-7E0E0CF322D4}" dt="2025-04-02T20:58:40.161" v="86" actId="20577"/>
        <pc:sldMkLst>
          <pc:docMk/>
          <pc:sldMk cId="4211552618" sldId="295"/>
        </pc:sldMkLst>
        <pc:spChg chg="mod">
          <ac:chgData name="Usuario invitado" userId="" providerId="Windows Live" clId="Web-{D1B7155A-8488-4491-8787-7E0E0CF322D4}" dt="2025-04-02T20:58:12.317" v="76" actId="20577"/>
          <ac:spMkLst>
            <pc:docMk/>
            <pc:sldMk cId="4211552618" sldId="295"/>
            <ac:spMk id="6" creationId="{7593A11B-D0D3-C28A-AA26-4ACED6B1815D}"/>
          </ac:spMkLst>
        </pc:spChg>
        <pc:spChg chg="mod">
          <ac:chgData name="Usuario invitado" userId="" providerId="Windows Live" clId="Web-{D1B7155A-8488-4491-8787-7E0E0CF322D4}" dt="2025-04-02T20:54:27.422" v="24" actId="1076"/>
          <ac:spMkLst>
            <pc:docMk/>
            <pc:sldMk cId="4211552618" sldId="295"/>
            <ac:spMk id="7" creationId="{E8DAAFDB-7139-AF55-58BB-89D7CA187B8E}"/>
          </ac:spMkLst>
        </pc:spChg>
        <pc:spChg chg="mod">
          <ac:chgData name="Usuario invitado" userId="" providerId="Windows Live" clId="Web-{D1B7155A-8488-4491-8787-7E0E0CF322D4}" dt="2025-04-02T20:54:32.453" v="26" actId="14100"/>
          <ac:spMkLst>
            <pc:docMk/>
            <pc:sldMk cId="4211552618" sldId="295"/>
            <ac:spMk id="8" creationId="{8D488B2F-AC8B-BFA0-71EF-6D386197240D}"/>
          </ac:spMkLst>
        </pc:spChg>
        <pc:spChg chg="mod">
          <ac:chgData name="Usuario invitado" userId="" providerId="Windows Live" clId="Web-{D1B7155A-8488-4491-8787-7E0E0CF322D4}" dt="2025-04-02T20:54:27.437" v="25" actId="1076"/>
          <ac:spMkLst>
            <pc:docMk/>
            <pc:sldMk cId="4211552618" sldId="295"/>
            <ac:spMk id="9" creationId="{E12CEADB-495C-AB42-D7D2-08676895FAC9}"/>
          </ac:spMkLst>
        </pc:spChg>
        <pc:spChg chg="mod">
          <ac:chgData name="Usuario invitado" userId="" providerId="Windows Live" clId="Web-{D1B7155A-8488-4491-8787-7E0E0CF322D4}" dt="2025-04-02T20:58:40.161" v="86" actId="20577"/>
          <ac:spMkLst>
            <pc:docMk/>
            <pc:sldMk cId="4211552618" sldId="295"/>
            <ac:spMk id="12" creationId="{DAAACD40-B481-2D56-808E-9DFEF2F30787}"/>
          </ac:spMkLst>
        </pc:spChg>
      </pc:sldChg>
      <pc:sldChg chg="modSp">
        <pc:chgData name="Usuario invitado" userId="" providerId="Windows Live" clId="Web-{D1B7155A-8488-4491-8787-7E0E0CF322D4}" dt="2025-04-02T21:00:34.538" v="105" actId="20577"/>
        <pc:sldMkLst>
          <pc:docMk/>
          <pc:sldMk cId="497068853" sldId="330"/>
        </pc:sldMkLst>
        <pc:spChg chg="mod">
          <ac:chgData name="Usuario invitado" userId="" providerId="Windows Live" clId="Web-{D1B7155A-8488-4491-8787-7E0E0CF322D4}" dt="2025-04-02T21:00:34.538" v="105" actId="20577"/>
          <ac:spMkLst>
            <pc:docMk/>
            <pc:sldMk cId="497068853" sldId="330"/>
            <ac:spMk id="2" creationId="{BCC9608F-FEA7-023F-98A5-E1F8D487C58E}"/>
          </ac:spMkLst>
        </pc:spChg>
      </pc:sldChg>
    </pc:docChg>
  </pc:docChgLst>
  <pc:docChgLst>
    <pc:chgData name="Guest User" providerId="Windows Live" clId="Web-{2C0BBF2C-1509-4A34-9D4B-1B07D62E217F}"/>
    <pc:docChg chg="modSld">
      <pc:chgData name="Guest User" userId="" providerId="Windows Live" clId="Web-{2C0BBF2C-1509-4A34-9D4B-1B07D62E217F}" dt="2025-04-06T16:06:44.549" v="1" actId="1076"/>
      <pc:docMkLst>
        <pc:docMk/>
      </pc:docMkLst>
      <pc:sldChg chg="modSp">
        <pc:chgData name="Guest User" userId="" providerId="Windows Live" clId="Web-{2C0BBF2C-1509-4A34-9D4B-1B07D62E217F}" dt="2025-04-06T16:06:44.549" v="1" actId="1076"/>
        <pc:sldMkLst>
          <pc:docMk/>
          <pc:sldMk cId="464317714" sldId="299"/>
        </pc:sldMkLst>
        <pc:picChg chg="mod">
          <ac:chgData name="Guest User" userId="" providerId="Windows Live" clId="Web-{2C0BBF2C-1509-4A34-9D4B-1B07D62E217F}" dt="2025-04-06T16:06:44.549" v="1" actId="1076"/>
          <ac:picMkLst>
            <pc:docMk/>
            <pc:sldMk cId="464317714" sldId="299"/>
            <ac:picMk id="6" creationId="{CCD2539D-18C4-9118-B78A-A9BCEBD6A751}"/>
          </ac:picMkLst>
        </pc:picChg>
      </pc:sldChg>
    </pc:docChg>
  </pc:docChgLst>
  <pc:docChgLst>
    <pc:chgData name="Ryan Zlatanova" userId="be412de6b0b5dcc6" providerId="LiveId" clId="{D9ACA898-9AEF-4541-9117-0A9704278DE0}"/>
    <pc:docChg chg="undo custSel addSld delSld modSld sldOrd">
      <pc:chgData name="Ryan Zlatanova" userId="be412de6b0b5dcc6" providerId="LiveId" clId="{D9ACA898-9AEF-4541-9117-0A9704278DE0}" dt="2025-06-10T14:58:35.134" v="1381" actId="1038"/>
      <pc:docMkLst>
        <pc:docMk/>
      </pc:docMkLst>
      <pc:sldChg chg="addSp modSp mod ord">
        <pc:chgData name="Ryan Zlatanova" userId="be412de6b0b5dcc6" providerId="LiveId" clId="{D9ACA898-9AEF-4541-9117-0A9704278DE0}" dt="2025-05-06T21:04:11.559" v="265" actId="122"/>
        <pc:sldMkLst>
          <pc:docMk/>
          <pc:sldMk cId="1800030905" sldId="258"/>
        </pc:sldMkLst>
        <pc:spChg chg="add mod">
          <ac:chgData name="Ryan Zlatanova" userId="be412de6b0b5dcc6" providerId="LiveId" clId="{D9ACA898-9AEF-4541-9117-0A9704278DE0}" dt="2025-05-06T21:04:11.559" v="265" actId="122"/>
          <ac:spMkLst>
            <pc:docMk/>
            <pc:sldMk cId="1800030905" sldId="258"/>
            <ac:spMk id="2" creationId="{AA0E6D9E-CD16-18CD-0254-E0D03D967A36}"/>
          </ac:spMkLst>
        </pc:spChg>
      </pc:sldChg>
      <pc:sldChg chg="modNotesTx">
        <pc:chgData name="Ryan Zlatanova" userId="be412de6b0b5dcc6" providerId="LiveId" clId="{D9ACA898-9AEF-4541-9117-0A9704278DE0}" dt="2025-04-11T21:09:58.221" v="186" actId="20577"/>
        <pc:sldMkLst>
          <pc:docMk/>
          <pc:sldMk cId="1144752549" sldId="260"/>
        </pc:sldMkLst>
      </pc:sldChg>
      <pc:sldChg chg="modSp mod ord">
        <pc:chgData name="Ryan Zlatanova" userId="be412de6b0b5dcc6" providerId="LiveId" clId="{D9ACA898-9AEF-4541-9117-0A9704278DE0}" dt="2025-05-12T00:13:24.901" v="1320" actId="2711"/>
        <pc:sldMkLst>
          <pc:docMk/>
          <pc:sldMk cId="2271794810" sldId="262"/>
        </pc:sldMkLst>
        <pc:spChg chg="mod">
          <ac:chgData name="Ryan Zlatanova" userId="be412de6b0b5dcc6" providerId="LiveId" clId="{D9ACA898-9AEF-4541-9117-0A9704278DE0}" dt="2025-05-12T00:13:24.901" v="1320" actId="2711"/>
          <ac:spMkLst>
            <pc:docMk/>
            <pc:sldMk cId="2271794810" sldId="262"/>
            <ac:spMk id="3" creationId="{B4504E09-B230-01DC-85F2-A70FAD089AEC}"/>
          </ac:spMkLst>
        </pc:spChg>
      </pc:sldChg>
      <pc:sldChg chg="del">
        <pc:chgData name="Ryan Zlatanova" userId="be412de6b0b5dcc6" providerId="LiveId" clId="{D9ACA898-9AEF-4541-9117-0A9704278DE0}" dt="2025-05-07T17:01:23.822" v="539" actId="47"/>
        <pc:sldMkLst>
          <pc:docMk/>
          <pc:sldMk cId="805225760" sldId="264"/>
        </pc:sldMkLst>
      </pc:sldChg>
      <pc:sldChg chg="del">
        <pc:chgData name="Ryan Zlatanova" userId="be412de6b0b5dcc6" providerId="LiveId" clId="{D9ACA898-9AEF-4541-9117-0A9704278DE0}" dt="2025-05-06T21:08:38.546" v="301" actId="47"/>
        <pc:sldMkLst>
          <pc:docMk/>
          <pc:sldMk cId="3623759110" sldId="265"/>
        </pc:sldMkLst>
      </pc:sldChg>
      <pc:sldChg chg="modSp mod ord">
        <pc:chgData name="Ryan Zlatanova" userId="be412de6b0b5dcc6" providerId="LiveId" clId="{D9ACA898-9AEF-4541-9117-0A9704278DE0}" dt="2025-05-06T21:12:18.159" v="345"/>
        <pc:sldMkLst>
          <pc:docMk/>
          <pc:sldMk cId="1384142250" sldId="266"/>
        </pc:sldMkLst>
        <pc:spChg chg="mod">
          <ac:chgData name="Ryan Zlatanova" userId="be412de6b0b5dcc6" providerId="LiveId" clId="{D9ACA898-9AEF-4541-9117-0A9704278DE0}" dt="2025-04-11T21:10:29.397" v="195" actId="20577"/>
          <ac:spMkLst>
            <pc:docMk/>
            <pc:sldMk cId="1384142250" sldId="266"/>
            <ac:spMk id="14" creationId="{5FE1E094-CC35-0F49-2692-6D283E30FA12}"/>
          </ac:spMkLst>
        </pc:spChg>
      </pc:sldChg>
      <pc:sldChg chg="modSp mod">
        <pc:chgData name="Ryan Zlatanova" userId="be412de6b0b5dcc6" providerId="LiveId" clId="{D9ACA898-9AEF-4541-9117-0A9704278DE0}" dt="2025-05-06T21:26:51.713" v="458" actId="207"/>
        <pc:sldMkLst>
          <pc:docMk/>
          <pc:sldMk cId="1006810958" sldId="267"/>
        </pc:sldMkLst>
        <pc:spChg chg="mod">
          <ac:chgData name="Ryan Zlatanova" userId="be412de6b0b5dcc6" providerId="LiveId" clId="{D9ACA898-9AEF-4541-9117-0A9704278DE0}" dt="2025-05-06T21:26:51.713" v="458" actId="207"/>
          <ac:spMkLst>
            <pc:docMk/>
            <pc:sldMk cId="1006810958" sldId="267"/>
            <ac:spMk id="13" creationId="{1842733B-B53E-0D63-4032-D80FC5ADF1CC}"/>
          </ac:spMkLst>
        </pc:spChg>
      </pc:sldChg>
      <pc:sldChg chg="modSp mod ord">
        <pc:chgData name="Ryan Zlatanova" userId="be412de6b0b5dcc6" providerId="LiveId" clId="{D9ACA898-9AEF-4541-9117-0A9704278DE0}" dt="2025-05-07T17:01:58.781" v="540" actId="14861"/>
        <pc:sldMkLst>
          <pc:docMk/>
          <pc:sldMk cId="268428416" sldId="269"/>
        </pc:sldMkLst>
        <pc:spChg chg="mod">
          <ac:chgData name="Ryan Zlatanova" userId="be412de6b0b5dcc6" providerId="LiveId" clId="{D9ACA898-9AEF-4541-9117-0A9704278DE0}" dt="2025-04-11T21:11:19.838" v="252" actId="27636"/>
          <ac:spMkLst>
            <pc:docMk/>
            <pc:sldMk cId="268428416" sldId="269"/>
            <ac:spMk id="11" creationId="{85C04746-AC93-2CAE-8828-83606D53C4A1}"/>
          </ac:spMkLst>
        </pc:spChg>
        <pc:picChg chg="mod">
          <ac:chgData name="Ryan Zlatanova" userId="be412de6b0b5dcc6" providerId="LiveId" clId="{D9ACA898-9AEF-4541-9117-0A9704278DE0}" dt="2025-05-07T17:01:58.781" v="540" actId="14861"/>
          <ac:picMkLst>
            <pc:docMk/>
            <pc:sldMk cId="268428416" sldId="269"/>
            <ac:picMk id="1026" creationId="{8370F8A0-488B-AD15-247B-AD7F923DC6C4}"/>
          </ac:picMkLst>
        </pc:picChg>
      </pc:sldChg>
      <pc:sldChg chg="modSp">
        <pc:chgData name="Ryan Zlatanova" userId="be412de6b0b5dcc6" providerId="LiveId" clId="{D9ACA898-9AEF-4541-9117-0A9704278DE0}" dt="2025-05-07T17:02:35.125" v="542" actId="207"/>
        <pc:sldMkLst>
          <pc:docMk/>
          <pc:sldMk cId="1683200070" sldId="273"/>
        </pc:sldMkLst>
        <pc:graphicFrameChg chg="mod">
          <ac:chgData name="Ryan Zlatanova" userId="be412de6b0b5dcc6" providerId="LiveId" clId="{D9ACA898-9AEF-4541-9117-0A9704278DE0}" dt="2025-05-07T17:02:35.125" v="542" actId="207"/>
          <ac:graphicFrameMkLst>
            <pc:docMk/>
            <pc:sldMk cId="1683200070" sldId="273"/>
            <ac:graphicFrameMk id="5" creationId="{2A82E3F8-5E61-16B7-C068-D5B3F066DF6E}"/>
          </ac:graphicFrameMkLst>
        </pc:graphicFrameChg>
      </pc:sldChg>
      <pc:sldChg chg="modSp mod">
        <pc:chgData name="Ryan Zlatanova" userId="be412de6b0b5dcc6" providerId="LiveId" clId="{D9ACA898-9AEF-4541-9117-0A9704278DE0}" dt="2025-04-11T21:14:18.361" v="256" actId="20577"/>
        <pc:sldMkLst>
          <pc:docMk/>
          <pc:sldMk cId="3620657568" sldId="275"/>
        </pc:sldMkLst>
        <pc:spChg chg="mod">
          <ac:chgData name="Ryan Zlatanova" userId="be412de6b0b5dcc6" providerId="LiveId" clId="{D9ACA898-9AEF-4541-9117-0A9704278DE0}" dt="2025-04-11T21:14:18.361" v="256" actId="20577"/>
          <ac:spMkLst>
            <pc:docMk/>
            <pc:sldMk cId="3620657568" sldId="275"/>
            <ac:spMk id="3" creationId="{E2DFB808-C2E1-F3EA-DA13-21C477881BD1}"/>
          </ac:spMkLst>
        </pc:spChg>
      </pc:sldChg>
      <pc:sldChg chg="modSp mod">
        <pc:chgData name="Ryan Zlatanova" userId="be412de6b0b5dcc6" providerId="LiveId" clId="{D9ACA898-9AEF-4541-9117-0A9704278DE0}" dt="2025-05-11T23:57:47.567" v="778" actId="20577"/>
        <pc:sldMkLst>
          <pc:docMk/>
          <pc:sldMk cId="61113251" sldId="276"/>
        </pc:sldMkLst>
        <pc:spChg chg="mod">
          <ac:chgData name="Ryan Zlatanova" userId="be412de6b0b5dcc6" providerId="LiveId" clId="{D9ACA898-9AEF-4541-9117-0A9704278DE0}" dt="2025-05-11T23:57:47.567" v="778" actId="20577"/>
          <ac:spMkLst>
            <pc:docMk/>
            <pc:sldMk cId="61113251" sldId="276"/>
            <ac:spMk id="5" creationId="{976F5B25-AFDE-6B9A-6A55-9F62E7FA4A22}"/>
          </ac:spMkLst>
        </pc:spChg>
      </pc:sldChg>
      <pc:sldChg chg="addSp modSp mod">
        <pc:chgData name="Ryan Zlatanova" userId="be412de6b0b5dcc6" providerId="LiveId" clId="{D9ACA898-9AEF-4541-9117-0A9704278DE0}" dt="2025-06-10T14:58:35.134" v="1381" actId="1038"/>
        <pc:sldMkLst>
          <pc:docMk/>
          <pc:sldMk cId="3016921456" sldId="283"/>
        </pc:sldMkLst>
        <pc:spChg chg="mod">
          <ac:chgData name="Ryan Zlatanova" userId="be412de6b0b5dcc6" providerId="LiveId" clId="{D9ACA898-9AEF-4541-9117-0A9704278DE0}" dt="2025-06-10T14:58:35.134" v="1381" actId="1038"/>
          <ac:spMkLst>
            <pc:docMk/>
            <pc:sldMk cId="3016921456" sldId="283"/>
            <ac:spMk id="5" creationId="{E70AA30E-07A1-6F3D-5D5C-4E923887254F}"/>
          </ac:spMkLst>
        </pc:spChg>
        <pc:spChg chg="add mod ord">
          <ac:chgData name="Ryan Zlatanova" userId="be412de6b0b5dcc6" providerId="LiveId" clId="{D9ACA898-9AEF-4541-9117-0A9704278DE0}" dt="2025-06-10T14:58:18.568" v="1370" actId="14861"/>
          <ac:spMkLst>
            <pc:docMk/>
            <pc:sldMk cId="3016921456" sldId="283"/>
            <ac:spMk id="9" creationId="{7A759B11-0566-6194-F19D-9B8262262040}"/>
          </ac:spMkLst>
        </pc:spChg>
      </pc:sldChg>
      <pc:sldChg chg="addSp delSp modSp mod">
        <pc:chgData name="Ryan Zlatanova" userId="be412de6b0b5dcc6" providerId="LiveId" clId="{D9ACA898-9AEF-4541-9117-0A9704278DE0}" dt="2025-05-07T19:47:49.337" v="760" actId="1076"/>
        <pc:sldMkLst>
          <pc:docMk/>
          <pc:sldMk cId="3539319509" sldId="284"/>
        </pc:sldMkLst>
        <pc:spChg chg="mod">
          <ac:chgData name="Ryan Zlatanova" userId="be412de6b0b5dcc6" providerId="LiveId" clId="{D9ACA898-9AEF-4541-9117-0A9704278DE0}" dt="2025-05-07T19:47:49.337" v="760" actId="1076"/>
          <ac:spMkLst>
            <pc:docMk/>
            <pc:sldMk cId="3539319509" sldId="284"/>
            <ac:spMk id="2" creationId="{4102F974-3302-99A6-CC01-2A30B9B95600}"/>
          </ac:spMkLst>
        </pc:spChg>
        <pc:spChg chg="mod">
          <ac:chgData name="Ryan Zlatanova" userId="be412de6b0b5dcc6" providerId="LiveId" clId="{D9ACA898-9AEF-4541-9117-0A9704278DE0}" dt="2025-05-07T19:47:38.778" v="757" actId="1076"/>
          <ac:spMkLst>
            <pc:docMk/>
            <pc:sldMk cId="3539319509" sldId="284"/>
            <ac:spMk id="3" creationId="{E94404D7-A734-81B5-6042-B916D2701C17}"/>
          </ac:spMkLst>
        </pc:spChg>
        <pc:spChg chg="mod">
          <ac:chgData name="Ryan Zlatanova" userId="be412de6b0b5dcc6" providerId="LiveId" clId="{D9ACA898-9AEF-4541-9117-0A9704278DE0}" dt="2025-05-07T19:47:41.142" v="758" actId="1076"/>
          <ac:spMkLst>
            <pc:docMk/>
            <pc:sldMk cId="3539319509" sldId="284"/>
            <ac:spMk id="5" creationId="{F87C9302-53C2-E279-31C3-DC3537349D94}"/>
          </ac:spMkLst>
        </pc:spChg>
        <pc:picChg chg="add mod modCrop">
          <ac:chgData name="Ryan Zlatanova" userId="be412de6b0b5dcc6" providerId="LiveId" clId="{D9ACA898-9AEF-4541-9117-0A9704278DE0}" dt="2025-05-07T19:47:30.685" v="756" actId="1076"/>
          <ac:picMkLst>
            <pc:docMk/>
            <pc:sldMk cId="3539319509" sldId="284"/>
            <ac:picMk id="9" creationId="{97DE26AC-1D0C-42DF-B5A6-04E8DE7E06DB}"/>
          </ac:picMkLst>
        </pc:picChg>
      </pc:sldChg>
      <pc:sldChg chg="addSp delSp modSp mod ord">
        <pc:chgData name="Ryan Zlatanova" userId="be412de6b0b5dcc6" providerId="LiveId" clId="{D9ACA898-9AEF-4541-9117-0A9704278DE0}" dt="2025-05-06T21:25:14.550" v="456" actId="1038"/>
        <pc:sldMkLst>
          <pc:docMk/>
          <pc:sldMk cId="382166163" sldId="288"/>
        </pc:sldMkLst>
        <pc:spChg chg="add mod">
          <ac:chgData name="Ryan Zlatanova" userId="be412de6b0b5dcc6" providerId="LiveId" clId="{D9ACA898-9AEF-4541-9117-0A9704278DE0}" dt="2025-05-06T21:23:07.948" v="419"/>
          <ac:spMkLst>
            <pc:docMk/>
            <pc:sldMk cId="382166163" sldId="288"/>
            <ac:spMk id="3" creationId="{F6FFA7BB-6735-D362-D52E-5C7D7D7176E5}"/>
          </ac:spMkLst>
        </pc:spChg>
        <pc:spChg chg="mod">
          <ac:chgData name="Ryan Zlatanova" userId="be412de6b0b5dcc6" providerId="LiveId" clId="{D9ACA898-9AEF-4541-9117-0A9704278DE0}" dt="2025-05-06T21:25:14.550" v="456" actId="1038"/>
          <ac:spMkLst>
            <pc:docMk/>
            <pc:sldMk cId="382166163" sldId="288"/>
            <ac:spMk id="9" creationId="{358357E1-575B-7DB8-A2DD-22D89ECB85CF}"/>
          </ac:spMkLst>
        </pc:spChg>
        <pc:spChg chg="mod">
          <ac:chgData name="Ryan Zlatanova" userId="be412de6b0b5dcc6" providerId="LiveId" clId="{D9ACA898-9AEF-4541-9117-0A9704278DE0}" dt="2025-05-06T21:25:14.550" v="456" actId="1038"/>
          <ac:spMkLst>
            <pc:docMk/>
            <pc:sldMk cId="382166163" sldId="288"/>
            <ac:spMk id="10" creationId="{A9D9558F-B2FC-8746-13F8-6F06FE7CE33C}"/>
          </ac:spMkLst>
        </pc:spChg>
        <pc:spChg chg="mod">
          <ac:chgData name="Ryan Zlatanova" userId="be412de6b0b5dcc6" providerId="LiveId" clId="{D9ACA898-9AEF-4541-9117-0A9704278DE0}" dt="2025-05-06T21:25:14.550" v="456" actId="1038"/>
          <ac:spMkLst>
            <pc:docMk/>
            <pc:sldMk cId="382166163" sldId="288"/>
            <ac:spMk id="11" creationId="{A020B187-248E-6BC2-F784-C0E7CBD7201E}"/>
          </ac:spMkLst>
        </pc:spChg>
      </pc:sldChg>
      <pc:sldChg chg="addSp delSp modSp mod ord">
        <pc:chgData name="Ryan Zlatanova" userId="be412de6b0b5dcc6" providerId="LiveId" clId="{D9ACA898-9AEF-4541-9117-0A9704278DE0}" dt="2025-05-16T21:52:20.319" v="1356" actId="20577"/>
        <pc:sldMkLst>
          <pc:docMk/>
          <pc:sldMk cId="944026880" sldId="289"/>
        </pc:sldMkLst>
        <pc:spChg chg="add mod">
          <ac:chgData name="Ryan Zlatanova" userId="be412de6b0b5dcc6" providerId="LiveId" clId="{D9ACA898-9AEF-4541-9117-0A9704278DE0}" dt="2025-05-06T21:23:10.423" v="420"/>
          <ac:spMkLst>
            <pc:docMk/>
            <pc:sldMk cId="944026880" sldId="289"/>
            <ac:spMk id="3" creationId="{46E727B9-0B2E-3594-80A1-880D4D3AA1EA}"/>
          </ac:spMkLst>
        </pc:spChg>
        <pc:spChg chg="mod">
          <ac:chgData name="Ryan Zlatanova" userId="be412de6b0b5dcc6" providerId="LiveId" clId="{D9ACA898-9AEF-4541-9117-0A9704278DE0}" dt="2025-05-06T21:25:09.860" v="445" actId="1038"/>
          <ac:spMkLst>
            <pc:docMk/>
            <pc:sldMk cId="944026880" sldId="289"/>
            <ac:spMk id="6" creationId="{46C38999-D4DF-4BAD-02D6-C201A96E1E3A}"/>
          </ac:spMkLst>
        </pc:spChg>
        <pc:spChg chg="mod">
          <ac:chgData name="Ryan Zlatanova" userId="be412de6b0b5dcc6" providerId="LiveId" clId="{D9ACA898-9AEF-4541-9117-0A9704278DE0}" dt="2025-05-16T21:52:20.319" v="1356" actId="20577"/>
          <ac:spMkLst>
            <pc:docMk/>
            <pc:sldMk cId="944026880" sldId="289"/>
            <ac:spMk id="7" creationId="{267CDEE2-8A91-AFD5-62CB-ED9B3553B25B}"/>
          </ac:spMkLst>
        </pc:spChg>
        <pc:spChg chg="mod">
          <ac:chgData name="Ryan Zlatanova" userId="be412de6b0b5dcc6" providerId="LiveId" clId="{D9ACA898-9AEF-4541-9117-0A9704278DE0}" dt="2025-05-06T21:25:09.860" v="445" actId="1038"/>
          <ac:spMkLst>
            <pc:docMk/>
            <pc:sldMk cId="944026880" sldId="289"/>
            <ac:spMk id="8" creationId="{3C4C7266-E221-055A-8131-8D2560989D28}"/>
          </ac:spMkLst>
        </pc:spChg>
      </pc:sldChg>
      <pc:sldChg chg="ord">
        <pc:chgData name="Ryan Zlatanova" userId="be412de6b0b5dcc6" providerId="LiveId" clId="{D9ACA898-9AEF-4541-9117-0A9704278DE0}" dt="2025-05-12T00:04:27.275" v="819"/>
        <pc:sldMkLst>
          <pc:docMk/>
          <pc:sldMk cId="61364402" sldId="296"/>
        </pc:sldMkLst>
      </pc:sldChg>
      <pc:sldChg chg="ord">
        <pc:chgData name="Ryan Zlatanova" userId="be412de6b0b5dcc6" providerId="LiveId" clId="{D9ACA898-9AEF-4541-9117-0A9704278DE0}" dt="2025-05-12T00:04:05.761" v="817"/>
        <pc:sldMkLst>
          <pc:docMk/>
          <pc:sldMk cId="3474951853" sldId="297"/>
        </pc:sldMkLst>
      </pc:sldChg>
      <pc:sldChg chg="modSp mod ord modNotesTx">
        <pc:chgData name="Ryan Zlatanova" userId="be412de6b0b5dcc6" providerId="LiveId" clId="{D9ACA898-9AEF-4541-9117-0A9704278DE0}" dt="2025-05-12T00:03:25.859" v="813"/>
        <pc:sldMkLst>
          <pc:docMk/>
          <pc:sldMk cId="2176546228" sldId="301"/>
        </pc:sldMkLst>
        <pc:spChg chg="mod">
          <ac:chgData name="Ryan Zlatanova" userId="be412de6b0b5dcc6" providerId="LiveId" clId="{D9ACA898-9AEF-4541-9117-0A9704278DE0}" dt="2025-05-12T00:01:56.927" v="806" actId="20577"/>
          <ac:spMkLst>
            <pc:docMk/>
            <pc:sldMk cId="2176546228" sldId="301"/>
            <ac:spMk id="2" creationId="{D9A73C6A-5201-45ED-B8DB-158BBB72F370}"/>
          </ac:spMkLst>
        </pc:spChg>
        <pc:picChg chg="mod">
          <ac:chgData name="Ryan Zlatanova" userId="be412de6b0b5dcc6" providerId="LiveId" clId="{D9ACA898-9AEF-4541-9117-0A9704278DE0}" dt="2025-05-11T23:59:40.359" v="780"/>
          <ac:picMkLst>
            <pc:docMk/>
            <pc:sldMk cId="2176546228" sldId="301"/>
            <ac:picMk id="6" creationId="{DCC62634-D8C2-E560-1355-EAE45120C7D3}"/>
          </ac:picMkLst>
        </pc:picChg>
      </pc:sldChg>
      <pc:sldChg chg="addSp delSp modSp del mod">
        <pc:chgData name="Ryan Zlatanova" userId="be412de6b0b5dcc6" providerId="LiveId" clId="{D9ACA898-9AEF-4541-9117-0A9704278DE0}" dt="2025-05-12T00:02:26.428" v="811" actId="47"/>
        <pc:sldMkLst>
          <pc:docMk/>
          <pc:sldMk cId="3507580827" sldId="303"/>
        </pc:sldMkLst>
      </pc:sldChg>
      <pc:sldChg chg="modSp mod modNotesTx">
        <pc:chgData name="Ryan Zlatanova" userId="be412de6b0b5dcc6" providerId="LiveId" clId="{D9ACA898-9AEF-4541-9117-0A9704278DE0}" dt="2025-05-07T19:50:42.245" v="764" actId="20577"/>
        <pc:sldMkLst>
          <pc:docMk/>
          <pc:sldMk cId="1634730758" sldId="310"/>
        </pc:sldMkLst>
        <pc:spChg chg="mod">
          <ac:chgData name="Ryan Zlatanova" userId="be412de6b0b5dcc6" providerId="LiveId" clId="{D9ACA898-9AEF-4541-9117-0A9704278DE0}" dt="2025-05-07T19:50:31.941" v="762" actId="20577"/>
          <ac:spMkLst>
            <pc:docMk/>
            <pc:sldMk cId="1634730758" sldId="310"/>
            <ac:spMk id="3" creationId="{6B099B8A-09D3-0D68-C457-E6938F488628}"/>
          </ac:spMkLst>
        </pc:spChg>
      </pc:sldChg>
      <pc:sldChg chg="modNotesTx">
        <pc:chgData name="Ryan Zlatanova" userId="be412de6b0b5dcc6" providerId="LiveId" clId="{D9ACA898-9AEF-4541-9117-0A9704278DE0}" dt="2025-05-06T21:27:57.515" v="464"/>
        <pc:sldMkLst>
          <pc:docMk/>
          <pc:sldMk cId="2078522421" sldId="314"/>
        </pc:sldMkLst>
      </pc:sldChg>
      <pc:sldChg chg="modSp mod modCm">
        <pc:chgData name="Ryan Zlatanova" userId="be412de6b0b5dcc6" providerId="LiveId" clId="{D9ACA898-9AEF-4541-9117-0A9704278DE0}" dt="2025-05-07T19:43:26.746" v="747" actId="1076"/>
        <pc:sldMkLst>
          <pc:docMk/>
          <pc:sldMk cId="2420839592" sldId="319"/>
        </pc:sldMkLst>
        <pc:spChg chg="mod">
          <ac:chgData name="Ryan Zlatanova" userId="be412de6b0b5dcc6" providerId="LiveId" clId="{D9ACA898-9AEF-4541-9117-0A9704278DE0}" dt="2025-05-07T19:43:08.382" v="742" actId="1076"/>
          <ac:spMkLst>
            <pc:docMk/>
            <pc:sldMk cId="2420839592" sldId="319"/>
            <ac:spMk id="2" creationId="{CB736B9A-5868-75DF-28D0-C51A33057750}"/>
          </ac:spMkLst>
        </pc:spChg>
        <pc:spChg chg="mod">
          <ac:chgData name="Ryan Zlatanova" userId="be412de6b0b5dcc6" providerId="LiveId" clId="{D9ACA898-9AEF-4541-9117-0A9704278DE0}" dt="2025-05-07T19:43:26.746" v="747" actId="1076"/>
          <ac:spMkLst>
            <pc:docMk/>
            <pc:sldMk cId="2420839592" sldId="319"/>
            <ac:spMk id="3" creationId="{3F999ED6-2824-4C34-A1D8-8E49BA37D1DB}"/>
          </ac:spMkLst>
        </pc:spChg>
        <pc:extLst>
          <p:ext xmlns:p="http://schemas.openxmlformats.org/presentationml/2006/main" uri="{D6D511B9-2390-475A-947B-AFAB55BFBCF1}">
            <pc226:cmChg xmlns:pc226="http://schemas.microsoft.com/office/powerpoint/2022/06/main/command" chg="mod">
              <pc226:chgData name="Ryan Zlatanova" userId="be412de6b0b5dcc6" providerId="LiveId" clId="{D9ACA898-9AEF-4541-9117-0A9704278DE0}" dt="2025-05-07T19:42:58.791" v="738" actId="20577"/>
              <pc2:cmMkLst xmlns:pc2="http://schemas.microsoft.com/office/powerpoint/2019/9/main/command">
                <pc:docMk/>
                <pc:sldMk cId="2420839592" sldId="319"/>
                <pc2:cmMk id="{212479ED-46CD-4D22-A28A-0BE36BA06649}"/>
              </pc2:cmMkLst>
            </pc226:cmChg>
          </p:ext>
        </pc:extLst>
      </pc:sldChg>
      <pc:sldChg chg="addSp delSp modSp mod">
        <pc:chgData name="Ryan Zlatanova" userId="be412de6b0b5dcc6" providerId="LiveId" clId="{D9ACA898-9AEF-4541-9117-0A9704278DE0}" dt="2025-05-07T16:33:46.441" v="508" actId="1076"/>
        <pc:sldMkLst>
          <pc:docMk/>
          <pc:sldMk cId="172387748" sldId="321"/>
        </pc:sldMkLst>
        <pc:spChg chg="add mod">
          <ac:chgData name="Ryan Zlatanova" userId="be412de6b0b5dcc6" providerId="LiveId" clId="{D9ACA898-9AEF-4541-9117-0A9704278DE0}" dt="2025-05-07T16:33:46.441" v="508" actId="1076"/>
          <ac:spMkLst>
            <pc:docMk/>
            <pc:sldMk cId="172387748" sldId="321"/>
            <ac:spMk id="6" creationId="{980E9A77-D61C-A562-8E34-1B2F53B5EA45}"/>
          </ac:spMkLst>
        </pc:spChg>
        <pc:picChg chg="add mod">
          <ac:chgData name="Ryan Zlatanova" userId="be412de6b0b5dcc6" providerId="LiveId" clId="{D9ACA898-9AEF-4541-9117-0A9704278DE0}" dt="2025-05-07T16:33:01.243" v="498" actId="14861"/>
          <ac:picMkLst>
            <pc:docMk/>
            <pc:sldMk cId="172387748" sldId="321"/>
            <ac:picMk id="1026" creationId="{BDF4DB19-D185-2B90-115A-1CFB4D40AE3C}"/>
          </ac:picMkLst>
        </pc:picChg>
      </pc:sldChg>
      <pc:sldChg chg="addSp delSp modSp mod">
        <pc:chgData name="Ryan Zlatanova" userId="be412de6b0b5dcc6" providerId="LiveId" clId="{D9ACA898-9AEF-4541-9117-0A9704278DE0}" dt="2025-05-06T21:29:27.161" v="476" actId="14861"/>
        <pc:sldMkLst>
          <pc:docMk/>
          <pc:sldMk cId="2739873120" sldId="324"/>
        </pc:sldMkLst>
        <pc:picChg chg="add mod modCrop">
          <ac:chgData name="Ryan Zlatanova" userId="be412de6b0b5dcc6" providerId="LiveId" clId="{D9ACA898-9AEF-4541-9117-0A9704278DE0}" dt="2025-05-06T21:29:27.161" v="476" actId="14861"/>
          <ac:picMkLst>
            <pc:docMk/>
            <pc:sldMk cId="2739873120" sldId="324"/>
            <ac:picMk id="10" creationId="{35801480-484D-13B4-B743-003FD4072F6A}"/>
          </ac:picMkLst>
        </pc:picChg>
      </pc:sldChg>
      <pc:sldChg chg="modSp mod">
        <pc:chgData name="Ryan Zlatanova" userId="be412de6b0b5dcc6" providerId="LiveId" clId="{D9ACA898-9AEF-4541-9117-0A9704278DE0}" dt="2025-05-06T21:30:04.799" v="482" actId="13926"/>
        <pc:sldMkLst>
          <pc:docMk/>
          <pc:sldMk cId="497068853" sldId="330"/>
        </pc:sldMkLst>
        <pc:spChg chg="mod">
          <ac:chgData name="Ryan Zlatanova" userId="be412de6b0b5dcc6" providerId="LiveId" clId="{D9ACA898-9AEF-4541-9117-0A9704278DE0}" dt="2025-05-06T21:30:04.799" v="482" actId="13926"/>
          <ac:spMkLst>
            <pc:docMk/>
            <pc:sldMk cId="497068853" sldId="330"/>
            <ac:spMk id="2" creationId="{BCC9608F-FEA7-023F-98A5-E1F8D487C58E}"/>
          </ac:spMkLst>
        </pc:spChg>
      </pc:sldChg>
      <pc:sldChg chg="delSp modSp mod">
        <pc:chgData name="Ryan Zlatanova" userId="be412de6b0b5dcc6" providerId="LiveId" clId="{D9ACA898-9AEF-4541-9117-0A9704278DE0}" dt="2025-05-07T16:37:36.543" v="520" actId="478"/>
        <pc:sldMkLst>
          <pc:docMk/>
          <pc:sldMk cId="3921835485" sldId="332"/>
        </pc:sldMkLst>
        <pc:graphicFrameChg chg="mod">
          <ac:chgData name="Ryan Zlatanova" userId="be412de6b0b5dcc6" providerId="LiveId" clId="{D9ACA898-9AEF-4541-9117-0A9704278DE0}" dt="2025-05-07T16:37:31.488" v="519" actId="207"/>
          <ac:graphicFrameMkLst>
            <pc:docMk/>
            <pc:sldMk cId="3921835485" sldId="332"/>
            <ac:graphicFrameMk id="5" creationId="{353FE8C5-FEA5-C5E9-9301-83507536BD6A}"/>
          </ac:graphicFrameMkLst>
        </pc:graphicFrameChg>
      </pc:sldChg>
      <pc:sldChg chg="modSp mod modNotesTx">
        <pc:chgData name="Ryan Zlatanova" userId="be412de6b0b5dcc6" providerId="LiveId" clId="{D9ACA898-9AEF-4541-9117-0A9704278DE0}" dt="2025-05-12T18:31:09.195" v="1343" actId="403"/>
        <pc:sldMkLst>
          <pc:docMk/>
          <pc:sldMk cId="3722535809" sldId="336"/>
        </pc:sldMkLst>
        <pc:spChg chg="mod">
          <ac:chgData name="Ryan Zlatanova" userId="be412de6b0b5dcc6" providerId="LiveId" clId="{D9ACA898-9AEF-4541-9117-0A9704278DE0}" dt="2025-05-12T18:31:09.195" v="1343" actId="403"/>
          <ac:spMkLst>
            <pc:docMk/>
            <pc:sldMk cId="3722535809" sldId="336"/>
            <ac:spMk id="7" creationId="{784E897F-5A65-1180-520A-14F4AF4F8CD5}"/>
          </ac:spMkLst>
        </pc:spChg>
      </pc:sldChg>
      <pc:sldChg chg="ord">
        <pc:chgData name="Ryan Zlatanova" userId="be412de6b0b5dcc6" providerId="LiveId" clId="{D9ACA898-9AEF-4541-9117-0A9704278DE0}" dt="2025-04-11T21:09:24.296" v="34"/>
        <pc:sldMkLst>
          <pc:docMk/>
          <pc:sldMk cId="4025328494" sldId="337"/>
        </pc:sldMkLst>
      </pc:sldChg>
      <pc:sldChg chg="modSp mod">
        <pc:chgData name="Ryan Zlatanova" userId="be412de6b0b5dcc6" providerId="LiveId" clId="{D9ACA898-9AEF-4541-9117-0A9704278DE0}" dt="2025-05-07T17:00:40.296" v="534" actId="1038"/>
        <pc:sldMkLst>
          <pc:docMk/>
          <pc:sldMk cId="3855570915" sldId="338"/>
        </pc:sldMkLst>
        <pc:spChg chg="mod">
          <ac:chgData name="Ryan Zlatanova" userId="be412de6b0b5dcc6" providerId="LiveId" clId="{D9ACA898-9AEF-4541-9117-0A9704278DE0}" dt="2025-05-07T17:00:40.296" v="534" actId="1038"/>
          <ac:spMkLst>
            <pc:docMk/>
            <pc:sldMk cId="3855570915" sldId="338"/>
            <ac:spMk id="10" creationId="{A03A6CB8-97DD-6A19-C53E-65F59F91671D}"/>
          </ac:spMkLst>
        </pc:spChg>
      </pc:sldChg>
      <pc:sldChg chg="addSp delSp modSp mod ord">
        <pc:chgData name="Ryan Zlatanova" userId="be412de6b0b5dcc6" providerId="LiveId" clId="{D9ACA898-9AEF-4541-9117-0A9704278DE0}" dt="2025-05-16T21:52:10.271" v="1354" actId="1035"/>
        <pc:sldMkLst>
          <pc:docMk/>
          <pc:sldMk cId="1942200116" sldId="340"/>
        </pc:sldMkLst>
        <pc:spChg chg="mod">
          <ac:chgData name="Ryan Zlatanova" userId="be412de6b0b5dcc6" providerId="LiveId" clId="{D9ACA898-9AEF-4541-9117-0A9704278DE0}" dt="2025-05-06T21:23:55.810" v="428" actId="1076"/>
          <ac:spMkLst>
            <pc:docMk/>
            <pc:sldMk cId="1942200116" sldId="340"/>
            <ac:spMk id="2" creationId="{63564DA3-746D-A3F1-07B6-E8E67B8BF70F}"/>
          </ac:spMkLst>
        </pc:spChg>
        <pc:spChg chg="add mod">
          <ac:chgData name="Ryan Zlatanova" userId="be412de6b0b5dcc6" providerId="LiveId" clId="{D9ACA898-9AEF-4541-9117-0A9704278DE0}" dt="2025-05-06T21:23:12.049" v="421"/>
          <ac:spMkLst>
            <pc:docMk/>
            <pc:sldMk cId="1942200116" sldId="340"/>
            <ac:spMk id="3" creationId="{1DDB30B2-6373-CA94-4814-50653D3915FE}"/>
          </ac:spMkLst>
        </pc:spChg>
        <pc:spChg chg="mod">
          <ac:chgData name="Ryan Zlatanova" userId="be412de6b0b5dcc6" providerId="LiveId" clId="{D9ACA898-9AEF-4541-9117-0A9704278DE0}" dt="2025-05-16T21:52:10.271" v="1354" actId="1035"/>
          <ac:spMkLst>
            <pc:docMk/>
            <pc:sldMk cId="1942200116" sldId="340"/>
            <ac:spMk id="5" creationId="{CF0BDE31-DB9F-8B50-50A7-9DE4E9BF068C}"/>
          </ac:spMkLst>
        </pc:spChg>
        <pc:spChg chg="mod">
          <ac:chgData name="Ryan Zlatanova" userId="be412de6b0b5dcc6" providerId="LiveId" clId="{D9ACA898-9AEF-4541-9117-0A9704278DE0}" dt="2025-05-06T21:24:40.072" v="434" actId="1076"/>
          <ac:spMkLst>
            <pc:docMk/>
            <pc:sldMk cId="1942200116" sldId="340"/>
            <ac:spMk id="8" creationId="{D1AB22E7-119B-E066-82CA-EB262A451370}"/>
          </ac:spMkLst>
        </pc:spChg>
        <pc:picChg chg="mod">
          <ac:chgData name="Ryan Zlatanova" userId="be412de6b0b5dcc6" providerId="LiveId" clId="{D9ACA898-9AEF-4541-9117-0A9704278DE0}" dt="2025-05-06T21:24:30.131" v="432" actId="1076"/>
          <ac:picMkLst>
            <pc:docMk/>
            <pc:sldMk cId="1942200116" sldId="340"/>
            <ac:picMk id="7" creationId="{2751FD6E-693C-CCEA-7D9D-782926FF597C}"/>
          </ac:picMkLst>
        </pc:picChg>
      </pc:sldChg>
      <pc:sldChg chg="modSp mod">
        <pc:chgData name="Ryan Zlatanova" userId="be412de6b0b5dcc6" providerId="LiveId" clId="{D9ACA898-9AEF-4541-9117-0A9704278DE0}" dt="2025-06-10T14:56:06.686" v="1360" actId="207"/>
        <pc:sldMkLst>
          <pc:docMk/>
          <pc:sldMk cId="1654943705" sldId="345"/>
        </pc:sldMkLst>
        <pc:spChg chg="mod">
          <ac:chgData name="Ryan Zlatanova" userId="be412de6b0b5dcc6" providerId="LiveId" clId="{D9ACA898-9AEF-4541-9117-0A9704278DE0}" dt="2025-06-10T14:56:06.686" v="1360" actId="207"/>
          <ac:spMkLst>
            <pc:docMk/>
            <pc:sldMk cId="1654943705" sldId="345"/>
            <ac:spMk id="2" creationId="{BC2C6BA1-4B05-9942-A3B0-20A3545DE91C}"/>
          </ac:spMkLst>
        </pc:spChg>
        <pc:spChg chg="mod">
          <ac:chgData name="Ryan Zlatanova" userId="be412de6b0b5dcc6" providerId="LiveId" clId="{D9ACA898-9AEF-4541-9117-0A9704278DE0}" dt="2025-06-10T14:56:06.291" v="1359" actId="207"/>
          <ac:spMkLst>
            <pc:docMk/>
            <pc:sldMk cId="1654943705" sldId="345"/>
            <ac:spMk id="3" creationId="{53F6D270-1F8F-0960-06D2-D5A1FD0DDC82}"/>
          </ac:spMkLst>
        </pc:spChg>
      </pc:sldChg>
      <pc:sldChg chg="addSp modSp mod">
        <pc:chgData name="Ryan Zlatanova" userId="be412de6b0b5dcc6" providerId="LiveId" clId="{D9ACA898-9AEF-4541-9117-0A9704278DE0}" dt="2025-05-12T18:30:24.707" v="1332" actId="207"/>
        <pc:sldMkLst>
          <pc:docMk/>
          <pc:sldMk cId="2273610145" sldId="348"/>
        </pc:sldMkLst>
        <pc:spChg chg="add mod ord">
          <ac:chgData name="Ryan Zlatanova" userId="be412de6b0b5dcc6" providerId="LiveId" clId="{D9ACA898-9AEF-4541-9117-0A9704278DE0}" dt="2025-05-12T18:30:24.707" v="1332" actId="207"/>
          <ac:spMkLst>
            <pc:docMk/>
            <pc:sldMk cId="2273610145" sldId="348"/>
            <ac:spMk id="3" creationId="{B736DAA3-5764-9F8F-3F48-89D3E5522BFB}"/>
          </ac:spMkLst>
        </pc:spChg>
        <pc:spChg chg="mod">
          <ac:chgData name="Ryan Zlatanova" userId="be412de6b0b5dcc6" providerId="LiveId" clId="{D9ACA898-9AEF-4541-9117-0A9704278DE0}" dt="2025-05-12T18:28:56.915" v="1324" actId="207"/>
          <ac:spMkLst>
            <pc:docMk/>
            <pc:sldMk cId="2273610145" sldId="348"/>
            <ac:spMk id="10" creationId="{D2AFC4CD-238B-697F-1073-0B9A3AAB4367}"/>
          </ac:spMkLst>
        </pc:spChg>
        <pc:spChg chg="mod">
          <ac:chgData name="Ryan Zlatanova" userId="be412de6b0b5dcc6" providerId="LiveId" clId="{D9ACA898-9AEF-4541-9117-0A9704278DE0}" dt="2025-05-12T18:28:56.915" v="1324" actId="207"/>
          <ac:spMkLst>
            <pc:docMk/>
            <pc:sldMk cId="2273610145" sldId="348"/>
            <ac:spMk id="11" creationId="{54011FEE-D331-AB46-F1EC-FFE16F3626B6}"/>
          </ac:spMkLst>
        </pc:spChg>
        <pc:grpChg chg="mod">
          <ac:chgData name="Ryan Zlatanova" userId="be412de6b0b5dcc6" providerId="LiveId" clId="{D9ACA898-9AEF-4541-9117-0A9704278DE0}" dt="2025-05-12T18:28:56.915" v="1324" actId="207"/>
          <ac:grpSpMkLst>
            <pc:docMk/>
            <pc:sldMk cId="2273610145" sldId="348"/>
            <ac:grpSpMk id="2" creationId="{F9D02CE9-2276-2882-05F4-AD0DDA988298}"/>
          </ac:grpSpMkLst>
        </pc:grpChg>
      </pc:sldChg>
      <pc:sldChg chg="modSp mod modCm">
        <pc:chgData name="Ryan Zlatanova" userId="be412de6b0b5dcc6" providerId="LiveId" clId="{D9ACA898-9AEF-4541-9117-0A9704278DE0}" dt="2025-05-06T21:02:30.583" v="259" actId="13926"/>
        <pc:sldMkLst>
          <pc:docMk/>
          <pc:sldMk cId="2129558506" sldId="349"/>
        </pc:sldMkLst>
        <pc:spChg chg="mod">
          <ac:chgData name="Ryan Zlatanova" userId="be412de6b0b5dcc6" providerId="LiveId" clId="{D9ACA898-9AEF-4541-9117-0A9704278DE0}" dt="2025-05-06T21:02:30.583" v="259" actId="13926"/>
          <ac:spMkLst>
            <pc:docMk/>
            <pc:sldMk cId="2129558506" sldId="349"/>
            <ac:spMk id="7" creationId="{94A6A968-B4BE-6A6C-99AD-D21869DAA100}"/>
          </ac:spMkLst>
        </pc:spChg>
        <pc:extLst>
          <p:ext xmlns:p="http://schemas.openxmlformats.org/presentationml/2006/main" uri="{D6D511B9-2390-475A-947B-AFAB55BFBCF1}">
            <pc226:cmChg xmlns:pc226="http://schemas.microsoft.com/office/powerpoint/2022/06/main/command" chg="mod">
              <pc226:chgData name="Ryan Zlatanova" userId="be412de6b0b5dcc6" providerId="LiveId" clId="{D9ACA898-9AEF-4541-9117-0A9704278DE0}" dt="2025-05-06T21:02:25.225" v="258" actId="20577"/>
              <pc2:cmMkLst xmlns:pc2="http://schemas.microsoft.com/office/powerpoint/2019/9/main/command">
                <pc:docMk/>
                <pc:sldMk cId="2129558506" sldId="349"/>
                <pc2:cmMk id="{A2186E93-1276-474B-B060-7B68160F8A41}"/>
              </pc2:cmMkLst>
            </pc226:cmChg>
          </p:ext>
        </pc:extLst>
      </pc:sldChg>
      <pc:sldChg chg="modSp mod ord">
        <pc:chgData name="Ryan Zlatanova" userId="be412de6b0b5dcc6" providerId="LiveId" clId="{D9ACA898-9AEF-4541-9117-0A9704278DE0}" dt="2025-05-06T21:14:50.071" v="377"/>
        <pc:sldMkLst>
          <pc:docMk/>
          <pc:sldMk cId="1153231510" sldId="350"/>
        </pc:sldMkLst>
        <pc:spChg chg="mod">
          <ac:chgData name="Ryan Zlatanova" userId="be412de6b0b5dcc6" providerId="LiveId" clId="{D9ACA898-9AEF-4541-9117-0A9704278DE0}" dt="2025-04-11T21:10:54.288" v="229" actId="20577"/>
          <ac:spMkLst>
            <pc:docMk/>
            <pc:sldMk cId="1153231510" sldId="350"/>
            <ac:spMk id="13" creationId="{5FEB046D-BBE6-8078-484A-731CF2C24D41}"/>
          </ac:spMkLst>
        </pc:spChg>
      </pc:sldChg>
      <pc:sldChg chg="addSp delSp modSp mod">
        <pc:chgData name="Ryan Zlatanova" userId="be412de6b0b5dcc6" providerId="LiveId" clId="{D9ACA898-9AEF-4541-9117-0A9704278DE0}" dt="2025-05-16T21:50:21.444" v="1344" actId="20577"/>
        <pc:sldMkLst>
          <pc:docMk/>
          <pc:sldMk cId="425767687" sldId="351"/>
        </pc:sldMkLst>
        <pc:spChg chg="mod">
          <ac:chgData name="Ryan Zlatanova" userId="be412de6b0b5dcc6" providerId="LiveId" clId="{D9ACA898-9AEF-4541-9117-0A9704278DE0}" dt="2025-05-16T21:50:21.444" v="1344" actId="20577"/>
          <ac:spMkLst>
            <pc:docMk/>
            <pc:sldMk cId="425767687" sldId="351"/>
            <ac:spMk id="7" creationId="{2B175F81-6DA5-664C-5FCB-294F2BF25C9D}"/>
          </ac:spMkLst>
        </pc:spChg>
        <pc:picChg chg="add mod">
          <ac:chgData name="Ryan Zlatanova" userId="be412de6b0b5dcc6" providerId="LiveId" clId="{D9ACA898-9AEF-4541-9117-0A9704278DE0}" dt="2025-05-07T16:39:23.948" v="527" actId="1076"/>
          <ac:picMkLst>
            <pc:docMk/>
            <pc:sldMk cId="425767687" sldId="351"/>
            <ac:picMk id="3" creationId="{763CFB5E-7801-2552-C336-92CBE5BF6D64}"/>
          </ac:picMkLst>
        </pc:picChg>
        <pc:picChg chg="add mod">
          <ac:chgData name="Ryan Zlatanova" userId="be412de6b0b5dcc6" providerId="LiveId" clId="{D9ACA898-9AEF-4541-9117-0A9704278DE0}" dt="2025-05-07T16:39:27.621" v="529" actId="1076"/>
          <ac:picMkLst>
            <pc:docMk/>
            <pc:sldMk cId="425767687" sldId="351"/>
            <ac:picMk id="5" creationId="{DEF74AD7-B501-EDAB-2534-1041B6706122}"/>
          </ac:picMkLst>
        </pc:picChg>
      </pc:sldChg>
      <pc:sldChg chg="modSp add mod">
        <pc:chgData name="Ryan Zlatanova" userId="be412de6b0b5dcc6" providerId="LiveId" clId="{D9ACA898-9AEF-4541-9117-0A9704278DE0}" dt="2025-05-06T21:08:18.873" v="300" actId="20577"/>
        <pc:sldMkLst>
          <pc:docMk/>
          <pc:sldMk cId="3799836815" sldId="352"/>
        </pc:sldMkLst>
        <pc:spChg chg="mod">
          <ac:chgData name="Ryan Zlatanova" userId="be412de6b0b5dcc6" providerId="LiveId" clId="{D9ACA898-9AEF-4541-9117-0A9704278DE0}" dt="2025-05-06T21:07:35.653" v="267" actId="11530"/>
          <ac:spMkLst>
            <pc:docMk/>
            <pc:sldMk cId="3799836815" sldId="352"/>
            <ac:spMk id="6" creationId="{A5347A1A-DAFD-12F3-6CF4-1FE33BD84C6E}"/>
          </ac:spMkLst>
        </pc:spChg>
        <pc:spChg chg="mod">
          <ac:chgData name="Ryan Zlatanova" userId="be412de6b0b5dcc6" providerId="LiveId" clId="{D9ACA898-9AEF-4541-9117-0A9704278DE0}" dt="2025-05-06T21:07:40.483" v="271" actId="20577"/>
          <ac:spMkLst>
            <pc:docMk/>
            <pc:sldMk cId="3799836815" sldId="352"/>
            <ac:spMk id="8" creationId="{BB1FFDE4-16E0-D7B9-C478-0C759E73BD0F}"/>
          </ac:spMkLst>
        </pc:spChg>
        <pc:spChg chg="mod">
          <ac:chgData name="Ryan Zlatanova" userId="be412de6b0b5dcc6" providerId="LiveId" clId="{D9ACA898-9AEF-4541-9117-0A9704278DE0}" dt="2025-05-06T21:07:44.155" v="275" actId="20577"/>
          <ac:spMkLst>
            <pc:docMk/>
            <pc:sldMk cId="3799836815" sldId="352"/>
            <ac:spMk id="9" creationId="{48CA0500-60EB-1E3F-A7FB-9B129D4D80C6}"/>
          </ac:spMkLst>
        </pc:spChg>
        <pc:spChg chg="mod">
          <ac:chgData name="Ryan Zlatanova" userId="be412de6b0b5dcc6" providerId="LiveId" clId="{D9ACA898-9AEF-4541-9117-0A9704278DE0}" dt="2025-05-06T21:08:11.811" v="288" actId="1036"/>
          <ac:spMkLst>
            <pc:docMk/>
            <pc:sldMk cId="3799836815" sldId="352"/>
            <ac:spMk id="12" creationId="{17F9FC74-6A26-DBBD-B0FC-C859E315C494}"/>
          </ac:spMkLst>
        </pc:spChg>
        <pc:spChg chg="mod">
          <ac:chgData name="Ryan Zlatanova" userId="be412de6b0b5dcc6" providerId="LiveId" clId="{D9ACA898-9AEF-4541-9117-0A9704278DE0}" dt="2025-05-06T21:07:52.390" v="283" actId="20577"/>
          <ac:spMkLst>
            <pc:docMk/>
            <pc:sldMk cId="3799836815" sldId="352"/>
            <ac:spMk id="17" creationId="{A0DA5B14-D1DF-8059-0982-F5A1D09C6EF3}"/>
          </ac:spMkLst>
        </pc:spChg>
        <pc:spChg chg="mod">
          <ac:chgData name="Ryan Zlatanova" userId="be412de6b0b5dcc6" providerId="LiveId" clId="{D9ACA898-9AEF-4541-9117-0A9704278DE0}" dt="2025-05-06T21:08:18.873" v="300" actId="20577"/>
          <ac:spMkLst>
            <pc:docMk/>
            <pc:sldMk cId="3799836815" sldId="352"/>
            <ac:spMk id="20" creationId="{B570C01B-7C39-A051-1A1F-5C562C8FBE59}"/>
          </ac:spMkLst>
        </pc:spChg>
        <pc:spChg chg="mod">
          <ac:chgData name="Ryan Zlatanova" userId="be412de6b0b5dcc6" providerId="LiveId" clId="{D9ACA898-9AEF-4541-9117-0A9704278DE0}" dt="2025-05-06T21:08:07.735" v="285" actId="1076"/>
          <ac:spMkLst>
            <pc:docMk/>
            <pc:sldMk cId="3799836815" sldId="352"/>
            <ac:spMk id="23" creationId="{A030B571-57BE-FF1A-9EED-B9C319600409}"/>
          </ac:spMkLst>
        </pc:spChg>
        <pc:spChg chg="mod">
          <ac:chgData name="Ryan Zlatanova" userId="be412de6b0b5dcc6" providerId="LiveId" clId="{D9ACA898-9AEF-4541-9117-0A9704278DE0}" dt="2025-05-06T21:08:15.024" v="291" actId="1036"/>
          <ac:spMkLst>
            <pc:docMk/>
            <pc:sldMk cId="3799836815" sldId="352"/>
            <ac:spMk id="24" creationId="{D8712AAD-A97F-2A7E-3806-D685C02CC0EF}"/>
          </ac:spMkLst>
        </pc:spChg>
      </pc:sldChg>
      <pc:sldChg chg="addSp delSp modSp add mod modNotesTx">
        <pc:chgData name="Ryan Zlatanova" userId="be412de6b0b5dcc6" providerId="LiveId" clId="{D9ACA898-9AEF-4541-9117-0A9704278DE0}" dt="2025-05-06T21:12:09.713" v="343" actId="20577"/>
        <pc:sldMkLst>
          <pc:docMk/>
          <pc:sldMk cId="2670143066" sldId="353"/>
        </pc:sldMkLst>
        <pc:spChg chg="add mod">
          <ac:chgData name="Ryan Zlatanova" userId="be412de6b0b5dcc6" providerId="LiveId" clId="{D9ACA898-9AEF-4541-9117-0A9704278DE0}" dt="2025-05-06T21:11:54.411" v="341" actId="207"/>
          <ac:spMkLst>
            <pc:docMk/>
            <pc:sldMk cId="2670143066" sldId="353"/>
            <ac:spMk id="7" creationId="{6684D52C-3F34-308C-C3EC-F1FC126920F6}"/>
          </ac:spMkLst>
        </pc:spChg>
        <pc:picChg chg="add mod modCrop">
          <ac:chgData name="Ryan Zlatanova" userId="be412de6b0b5dcc6" providerId="LiveId" clId="{D9ACA898-9AEF-4541-9117-0A9704278DE0}" dt="2025-05-06T21:11:21.572" v="314" actId="1076"/>
          <ac:picMkLst>
            <pc:docMk/>
            <pc:sldMk cId="2670143066" sldId="353"/>
            <ac:picMk id="8" creationId="{F40DF734-5D1C-A14B-B507-33A5136C8F0C}"/>
          </ac:picMkLst>
        </pc:picChg>
      </pc:sldChg>
      <pc:sldChg chg="addSp delSp modSp add mod ord">
        <pc:chgData name="Ryan Zlatanova" userId="be412de6b0b5dcc6" providerId="LiveId" clId="{D9ACA898-9AEF-4541-9117-0A9704278DE0}" dt="2025-05-06T21:14:56.900" v="379"/>
        <pc:sldMkLst>
          <pc:docMk/>
          <pc:sldMk cId="2395406225" sldId="354"/>
        </pc:sldMkLst>
        <pc:spChg chg="mod">
          <ac:chgData name="Ryan Zlatanova" userId="be412de6b0b5dcc6" providerId="LiveId" clId="{D9ACA898-9AEF-4541-9117-0A9704278DE0}" dt="2025-05-06T21:14:30.121" v="374" actId="403"/>
          <ac:spMkLst>
            <pc:docMk/>
            <pc:sldMk cId="2395406225" sldId="354"/>
            <ac:spMk id="7" creationId="{AE086D7A-75FF-A44B-F8EB-92922507B927}"/>
          </ac:spMkLst>
        </pc:spChg>
        <pc:picChg chg="add mod modCrop">
          <ac:chgData name="Ryan Zlatanova" userId="be412de6b0b5dcc6" providerId="LiveId" clId="{D9ACA898-9AEF-4541-9117-0A9704278DE0}" dt="2025-05-06T21:13:34.031" v="360" actId="14100"/>
          <ac:picMkLst>
            <pc:docMk/>
            <pc:sldMk cId="2395406225" sldId="354"/>
            <ac:picMk id="5" creationId="{48D25D21-2D4B-6CEA-2E83-679B6D50F6A3}"/>
          </ac:picMkLst>
        </pc:picChg>
      </pc:sldChg>
      <pc:sldChg chg="add del">
        <pc:chgData name="Ryan Zlatanova" userId="be412de6b0b5dcc6" providerId="LiveId" clId="{D9ACA898-9AEF-4541-9117-0A9704278DE0}" dt="2025-05-06T21:12:49.860" v="347" actId="2696"/>
        <pc:sldMkLst>
          <pc:docMk/>
          <pc:sldMk cId="2649490941" sldId="354"/>
        </pc:sldMkLst>
      </pc:sldChg>
      <pc:sldChg chg="addSp delSp modSp add mod ord">
        <pc:chgData name="Ryan Zlatanova" userId="be412de6b0b5dcc6" providerId="LiveId" clId="{D9ACA898-9AEF-4541-9117-0A9704278DE0}" dt="2025-05-06T21:16:24.560" v="397"/>
        <pc:sldMkLst>
          <pc:docMk/>
          <pc:sldMk cId="84642339" sldId="355"/>
        </pc:sldMkLst>
        <pc:spChg chg="mod">
          <ac:chgData name="Ryan Zlatanova" userId="be412de6b0b5dcc6" providerId="LiveId" clId="{D9ACA898-9AEF-4541-9117-0A9704278DE0}" dt="2025-05-06T21:16:09.750" v="395" actId="1076"/>
          <ac:spMkLst>
            <pc:docMk/>
            <pc:sldMk cId="84642339" sldId="355"/>
            <ac:spMk id="7" creationId="{0A196781-CA30-BEC6-DA9C-529855D7CE66}"/>
          </ac:spMkLst>
        </pc:spChg>
        <pc:picChg chg="add mod modCrop">
          <ac:chgData name="Ryan Zlatanova" userId="be412de6b0b5dcc6" providerId="LiveId" clId="{D9ACA898-9AEF-4541-9117-0A9704278DE0}" dt="2025-05-06T21:16:05.680" v="394" actId="14100"/>
          <ac:picMkLst>
            <pc:docMk/>
            <pc:sldMk cId="84642339" sldId="355"/>
            <ac:picMk id="5" creationId="{11A266A7-78D9-740C-724D-A44C44F00602}"/>
          </ac:picMkLst>
        </pc:picChg>
      </pc:sldChg>
      <pc:sldChg chg="addSp delSp modSp add mod ord modNotesTx">
        <pc:chgData name="Ryan Zlatanova" userId="be412de6b0b5dcc6" providerId="LiveId" clId="{D9ACA898-9AEF-4541-9117-0A9704278DE0}" dt="2025-05-12T00:14:30.815" v="1322"/>
        <pc:sldMkLst>
          <pc:docMk/>
          <pc:sldMk cId="2852972424" sldId="356"/>
        </pc:sldMkLst>
        <pc:spChg chg="mod">
          <ac:chgData name="Ryan Zlatanova" userId="be412de6b0b5dcc6" providerId="LiveId" clId="{D9ACA898-9AEF-4541-9117-0A9704278DE0}" dt="2025-05-12T00:12:09.004" v="1263" actId="1037"/>
          <ac:spMkLst>
            <pc:docMk/>
            <pc:sldMk cId="2852972424" sldId="356"/>
            <ac:spMk id="2" creationId="{45927821-C021-FBE2-2688-4338230A42D4}"/>
          </ac:spMkLst>
        </pc:spChg>
        <pc:spChg chg="mod">
          <ac:chgData name="Ryan Zlatanova" userId="be412de6b0b5dcc6" providerId="LiveId" clId="{D9ACA898-9AEF-4541-9117-0A9704278DE0}" dt="2025-05-12T00:07:19.203" v="1249" actId="1076"/>
          <ac:spMkLst>
            <pc:docMk/>
            <pc:sldMk cId="2852972424" sldId="356"/>
            <ac:spMk id="3" creationId="{CF837BB8-483D-AAE4-A929-818214543D8C}"/>
          </ac:spMkLst>
        </pc:spChg>
        <pc:spChg chg="add mod">
          <ac:chgData name="Ryan Zlatanova" userId="be412de6b0b5dcc6" providerId="LiveId" clId="{D9ACA898-9AEF-4541-9117-0A9704278DE0}" dt="2025-05-12T00:12:49.294" v="1318" actId="1037"/>
          <ac:spMkLst>
            <pc:docMk/>
            <pc:sldMk cId="2852972424" sldId="356"/>
            <ac:spMk id="8" creationId="{48B1413A-A468-E139-C91B-DCFBF717CF6D}"/>
          </ac:spMkLst>
        </pc:spChg>
        <pc:picChg chg="add mod modCrop">
          <ac:chgData name="Ryan Zlatanova" userId="be412de6b0b5dcc6" providerId="LiveId" clId="{D9ACA898-9AEF-4541-9117-0A9704278DE0}" dt="2025-05-12T00:12:36.905" v="1311" actId="1076"/>
          <ac:picMkLst>
            <pc:docMk/>
            <pc:sldMk cId="2852972424" sldId="356"/>
            <ac:picMk id="7" creationId="{B69CE9F3-B1FB-9BAF-6F16-3C1DB651BBF6}"/>
          </ac:picMkLst>
        </pc:picChg>
      </pc:sldChg>
    </pc:docChg>
  </pc:docChgLst>
  <pc:docChgLst>
    <pc:chgData name="Ryan Zlatanova" userId="be412de6b0b5dcc6" providerId="Windows Live" clId="Web-{F94FE983-53E2-40B2-8591-0D2AA169CB09}"/>
    <pc:docChg chg="modSld">
      <pc:chgData name="Ryan Zlatanova" userId="be412de6b0b5dcc6" providerId="Windows Live" clId="Web-{F94FE983-53E2-40B2-8591-0D2AA169CB09}" dt="2025-03-27T20:58:28.770" v="1" actId="20577"/>
      <pc:docMkLst>
        <pc:docMk/>
      </pc:docMkLst>
      <pc:sldChg chg="modSp">
        <pc:chgData name="Ryan Zlatanova" userId="be412de6b0b5dcc6" providerId="Windows Live" clId="Web-{F94FE983-53E2-40B2-8591-0D2AA169CB09}" dt="2025-03-27T20:58:28.770" v="1" actId="20577"/>
        <pc:sldMkLst>
          <pc:docMk/>
          <pc:sldMk cId="61113251" sldId="276"/>
        </pc:sldMkLst>
        <pc:spChg chg="mod">
          <ac:chgData name="Ryan Zlatanova" userId="be412de6b0b5dcc6" providerId="Windows Live" clId="Web-{F94FE983-53E2-40B2-8591-0D2AA169CB09}" dt="2025-03-27T20:58:28.770" v="1" actId="20577"/>
          <ac:spMkLst>
            <pc:docMk/>
            <pc:sldMk cId="61113251" sldId="276"/>
            <ac:spMk id="2" creationId="{17D13703-73D2-BD36-3981-BE9F542E0C83}"/>
          </ac:spMkLst>
        </pc:spChg>
      </pc:sldChg>
    </pc:docChg>
  </pc:docChgLst>
  <pc:docChgLst>
    <pc:chgData name="Guest User" providerId="Windows Live" clId="Web-{298409CF-9A68-43CC-70D1-396B5CE47762}"/>
    <pc:docChg chg="mod modSld sldOrd">
      <pc:chgData name="Guest User" userId="" providerId="Windows Live" clId="Web-{298409CF-9A68-43CC-70D1-396B5CE47762}" dt="2025-05-06T20:41:43.028" v="153" actId="20577"/>
      <pc:docMkLst>
        <pc:docMk/>
      </pc:docMkLst>
      <pc:sldChg chg="modNotes">
        <pc:chgData name="Guest User" userId="" providerId="Windows Live" clId="Web-{298409CF-9A68-43CC-70D1-396B5CE47762}" dt="2025-05-06T19:34:12.502" v="62"/>
        <pc:sldMkLst>
          <pc:docMk/>
          <pc:sldMk cId="1800030905" sldId="258"/>
        </pc:sldMkLst>
      </pc:sldChg>
      <pc:sldChg chg="modSp">
        <pc:chgData name="Guest User" userId="" providerId="Windows Live" clId="Web-{298409CF-9A68-43CC-70D1-396B5CE47762}" dt="2025-05-06T19:31:55.095" v="2" actId="20577"/>
        <pc:sldMkLst>
          <pc:docMk/>
          <pc:sldMk cId="1255063359" sldId="259"/>
        </pc:sldMkLst>
        <pc:spChg chg="mod">
          <ac:chgData name="Guest User" userId="" providerId="Windows Live" clId="Web-{298409CF-9A68-43CC-70D1-396B5CE47762}" dt="2025-05-06T19:31:55.095" v="2" actId="20577"/>
          <ac:spMkLst>
            <pc:docMk/>
            <pc:sldMk cId="1255063359" sldId="259"/>
            <ac:spMk id="2" creationId="{BEA1B442-5D01-686A-FA08-D3311AC189EF}"/>
          </ac:spMkLst>
        </pc:spChg>
      </pc:sldChg>
      <pc:sldChg chg="modSp">
        <pc:chgData name="Guest User" userId="" providerId="Windows Live" clId="Web-{298409CF-9A68-43CC-70D1-396B5CE47762}" dt="2025-05-06T19:35:18.502" v="64" actId="20577"/>
        <pc:sldMkLst>
          <pc:docMk/>
          <pc:sldMk cId="3051085658" sldId="263"/>
        </pc:sldMkLst>
        <pc:spChg chg="mod">
          <ac:chgData name="Guest User" userId="" providerId="Windows Live" clId="Web-{298409CF-9A68-43CC-70D1-396B5CE47762}" dt="2025-05-06T19:35:18.502" v="64" actId="20577"/>
          <ac:spMkLst>
            <pc:docMk/>
            <pc:sldMk cId="3051085658" sldId="263"/>
            <ac:spMk id="3" creationId="{BF9CBE21-3C51-C26D-86D0-6A9595F399E8}"/>
          </ac:spMkLst>
        </pc:spChg>
      </pc:sldChg>
      <pc:sldChg chg="modSp">
        <pc:chgData name="Guest User" userId="" providerId="Windows Live" clId="Web-{298409CF-9A68-43CC-70D1-396B5CE47762}" dt="2025-05-06T20:23:54.009" v="86" actId="20577"/>
        <pc:sldMkLst>
          <pc:docMk/>
          <pc:sldMk cId="1006810958" sldId="267"/>
        </pc:sldMkLst>
        <pc:spChg chg="mod">
          <ac:chgData name="Guest User" userId="" providerId="Windows Live" clId="Web-{298409CF-9A68-43CC-70D1-396B5CE47762}" dt="2025-05-06T20:23:54.009" v="86" actId="20577"/>
          <ac:spMkLst>
            <pc:docMk/>
            <pc:sldMk cId="1006810958" sldId="267"/>
            <ac:spMk id="12" creationId="{7C8ACB47-5AA7-1174-AFC7-38233E8E1DBE}"/>
          </ac:spMkLst>
        </pc:spChg>
      </pc:sldChg>
      <pc:sldChg chg="modSp">
        <pc:chgData name="Guest User" userId="" providerId="Windows Live" clId="Web-{298409CF-9A68-43CC-70D1-396B5CE47762}" dt="2025-05-06T19:44:47.503" v="68" actId="20577"/>
        <pc:sldMkLst>
          <pc:docMk/>
          <pc:sldMk cId="582444775" sldId="270"/>
        </pc:sldMkLst>
        <pc:spChg chg="mod">
          <ac:chgData name="Guest User" userId="" providerId="Windows Live" clId="Web-{298409CF-9A68-43CC-70D1-396B5CE47762}" dt="2025-05-06T19:44:47.503" v="68" actId="20577"/>
          <ac:spMkLst>
            <pc:docMk/>
            <pc:sldMk cId="582444775" sldId="270"/>
            <ac:spMk id="5" creationId="{9C754D45-4CA6-031D-8DD0-B5363681BDFA}"/>
          </ac:spMkLst>
        </pc:spChg>
      </pc:sldChg>
      <pc:sldChg chg="modSp">
        <pc:chgData name="Guest User" userId="" providerId="Windows Live" clId="Web-{298409CF-9A68-43CC-70D1-396B5CE47762}" dt="2025-05-06T20:09:04.116" v="73" actId="20577"/>
        <pc:sldMkLst>
          <pc:docMk/>
          <pc:sldMk cId="1129542706" sldId="287"/>
        </pc:sldMkLst>
        <pc:spChg chg="mod">
          <ac:chgData name="Guest User" userId="" providerId="Windows Live" clId="Web-{298409CF-9A68-43CC-70D1-396B5CE47762}" dt="2025-05-06T20:09:04.116" v="73" actId="20577"/>
          <ac:spMkLst>
            <pc:docMk/>
            <pc:sldMk cId="1129542706" sldId="287"/>
            <ac:spMk id="8" creationId="{0B87587C-8B92-EB9C-253B-EC3D80D18EC0}"/>
          </ac:spMkLst>
        </pc:spChg>
        <pc:graphicFrameChg chg="modGraphic">
          <ac:chgData name="Guest User" userId="" providerId="Windows Live" clId="Web-{298409CF-9A68-43CC-70D1-396B5CE47762}" dt="2025-05-06T20:08:54.429" v="71" actId="20577"/>
          <ac:graphicFrameMkLst>
            <pc:docMk/>
            <pc:sldMk cId="1129542706" sldId="287"/>
            <ac:graphicFrameMk id="5" creationId="{4483293D-8AA3-B5E5-1565-9FA3B168F268}"/>
          </ac:graphicFrameMkLst>
        </pc:graphicFrameChg>
      </pc:sldChg>
      <pc:sldChg chg="modSp">
        <pc:chgData name="Guest User" userId="" providerId="Windows Live" clId="Web-{298409CF-9A68-43CC-70D1-396B5CE47762}" dt="2025-05-06T20:24:15.634" v="87" actId="20577"/>
        <pc:sldMkLst>
          <pc:docMk/>
          <pc:sldMk cId="3038721093" sldId="305"/>
        </pc:sldMkLst>
        <pc:spChg chg="mod">
          <ac:chgData name="Guest User" userId="" providerId="Windows Live" clId="Web-{298409CF-9A68-43CC-70D1-396B5CE47762}" dt="2025-05-06T20:24:15.634" v="87" actId="20577"/>
          <ac:spMkLst>
            <pc:docMk/>
            <pc:sldMk cId="3038721093" sldId="305"/>
            <ac:spMk id="2" creationId="{EDD414BB-CC6A-F8D6-BAB9-EEF004098111}"/>
          </ac:spMkLst>
        </pc:spChg>
      </pc:sldChg>
      <pc:sldChg chg="addSp delSp modSp">
        <pc:chgData name="Guest User" userId="" providerId="Windows Live" clId="Web-{298409CF-9A68-43CC-70D1-396B5CE47762}" dt="2025-05-06T20:24:51.963" v="91" actId="20577"/>
        <pc:sldMkLst>
          <pc:docMk/>
          <pc:sldMk cId="2610467365" sldId="308"/>
        </pc:sldMkLst>
        <pc:spChg chg="add del mod">
          <ac:chgData name="Guest User" userId="" providerId="Windows Live" clId="Web-{298409CF-9A68-43CC-70D1-396B5CE47762}" dt="2025-05-06T20:24:51.963" v="91" actId="20577"/>
          <ac:spMkLst>
            <pc:docMk/>
            <pc:sldMk cId="2610467365" sldId="308"/>
            <ac:spMk id="2" creationId="{63E2D55A-54BF-E2C6-2D60-83C0605B5B9C}"/>
          </ac:spMkLst>
        </pc:spChg>
      </pc:sldChg>
      <pc:sldChg chg="modSp">
        <pc:chgData name="Guest User" userId="" providerId="Windows Live" clId="Web-{298409CF-9A68-43CC-70D1-396B5CE47762}" dt="2025-05-06T20:25:11.322" v="93" actId="20577"/>
        <pc:sldMkLst>
          <pc:docMk/>
          <pc:sldMk cId="3249818464" sldId="311"/>
        </pc:sldMkLst>
        <pc:spChg chg="mod">
          <ac:chgData name="Guest User" userId="" providerId="Windows Live" clId="Web-{298409CF-9A68-43CC-70D1-396B5CE47762}" dt="2025-05-06T20:25:11.322" v="93" actId="20577"/>
          <ac:spMkLst>
            <pc:docMk/>
            <pc:sldMk cId="3249818464" sldId="311"/>
            <ac:spMk id="2" creationId="{83C2E43F-9C6C-489C-B8AB-586491BA9088}"/>
          </ac:spMkLst>
        </pc:spChg>
      </pc:sldChg>
      <pc:sldChg chg="modSp modNotes">
        <pc:chgData name="Guest User" userId="" providerId="Windows Live" clId="Web-{298409CF-9A68-43CC-70D1-396B5CE47762}" dt="2025-05-06T20:38:10.762" v="146" actId="20577"/>
        <pc:sldMkLst>
          <pc:docMk/>
          <pc:sldMk cId="2078522421" sldId="314"/>
        </pc:sldMkLst>
        <pc:spChg chg="mod">
          <ac:chgData name="Guest User" userId="" providerId="Windows Live" clId="Web-{298409CF-9A68-43CC-70D1-396B5CE47762}" dt="2025-05-06T20:38:10.762" v="146" actId="20577"/>
          <ac:spMkLst>
            <pc:docMk/>
            <pc:sldMk cId="2078522421" sldId="314"/>
            <ac:spMk id="3" creationId="{62D25233-CFC1-097A-A0ED-16939C1B6CDF}"/>
          </ac:spMkLst>
        </pc:spChg>
      </pc:sldChg>
      <pc:sldChg chg="modSp">
        <pc:chgData name="Guest User" userId="" providerId="Windows Live" clId="Web-{298409CF-9A68-43CC-70D1-396B5CE47762}" dt="2025-05-06T20:39:57.340" v="148" actId="20577"/>
        <pc:sldMkLst>
          <pc:docMk/>
          <pc:sldMk cId="3092657443" sldId="322"/>
        </pc:sldMkLst>
        <pc:spChg chg="mod">
          <ac:chgData name="Guest User" userId="" providerId="Windows Live" clId="Web-{298409CF-9A68-43CC-70D1-396B5CE47762}" dt="2025-05-06T20:39:57.340" v="148" actId="20577"/>
          <ac:spMkLst>
            <pc:docMk/>
            <pc:sldMk cId="3092657443" sldId="322"/>
            <ac:spMk id="3" creationId="{D068C699-0A6E-762A-EBBA-4D80236CC631}"/>
          </ac:spMkLst>
        </pc:spChg>
      </pc:sldChg>
      <pc:sldChg chg="modSp">
        <pc:chgData name="Guest User" userId="" providerId="Windows Live" clId="Web-{298409CF-9A68-43CC-70D1-396B5CE47762}" dt="2025-05-06T20:41:43.028" v="153" actId="20577"/>
        <pc:sldMkLst>
          <pc:docMk/>
          <pc:sldMk cId="497068853" sldId="330"/>
        </pc:sldMkLst>
        <pc:spChg chg="mod">
          <ac:chgData name="Guest User" userId="" providerId="Windows Live" clId="Web-{298409CF-9A68-43CC-70D1-396B5CE47762}" dt="2025-05-06T20:41:43.028" v="153" actId="20577"/>
          <ac:spMkLst>
            <pc:docMk/>
            <pc:sldMk cId="497068853" sldId="330"/>
            <ac:spMk id="2" creationId="{BCC9608F-FEA7-023F-98A5-E1F8D487C58E}"/>
          </ac:spMkLst>
        </pc:spChg>
      </pc:sldChg>
      <pc:sldChg chg="modSp">
        <pc:chgData name="Guest User" userId="" providerId="Windows Live" clId="Web-{298409CF-9A68-43CC-70D1-396B5CE47762}" dt="2025-05-06T20:41:10.074" v="152" actId="20577"/>
        <pc:sldMkLst>
          <pc:docMk/>
          <pc:sldMk cId="3921835485" sldId="332"/>
        </pc:sldMkLst>
        <pc:graphicFrameChg chg="modGraphic">
          <ac:chgData name="Guest User" userId="" providerId="Windows Live" clId="Web-{298409CF-9A68-43CC-70D1-396B5CE47762}" dt="2025-05-06T20:41:10.074" v="152" actId="20577"/>
          <ac:graphicFrameMkLst>
            <pc:docMk/>
            <pc:sldMk cId="3921835485" sldId="332"/>
            <ac:graphicFrameMk id="5" creationId="{353FE8C5-FEA5-C5E9-9301-83507536BD6A}"/>
          </ac:graphicFrameMkLst>
        </pc:graphicFrameChg>
      </pc:sldChg>
      <pc:sldChg chg="ord">
        <pc:chgData name="Guest User" userId="" providerId="Windows Live" clId="Web-{298409CF-9A68-43CC-70D1-396B5CE47762}" dt="2025-05-06T19:32:33.627" v="3"/>
        <pc:sldMkLst>
          <pc:docMk/>
          <pc:sldMk cId="4025328494" sldId="337"/>
        </pc:sldMkLst>
      </pc:sldChg>
      <pc:sldChg chg="modSp">
        <pc:chgData name="Guest User" userId="" providerId="Windows Live" clId="Web-{298409CF-9A68-43CC-70D1-396B5CE47762}" dt="2025-05-06T19:36:10.721" v="66" actId="20577"/>
        <pc:sldMkLst>
          <pc:docMk/>
          <pc:sldMk cId="3855570915" sldId="338"/>
        </pc:sldMkLst>
        <pc:graphicFrameChg chg="modGraphic">
          <ac:chgData name="Guest User" userId="" providerId="Windows Live" clId="Web-{298409CF-9A68-43CC-70D1-396B5CE47762}" dt="2025-05-06T19:36:10.721" v="66" actId="20577"/>
          <ac:graphicFrameMkLst>
            <pc:docMk/>
            <pc:sldMk cId="3855570915" sldId="338"/>
            <ac:graphicFrameMk id="9" creationId="{7CD9EDCB-327F-BC55-90A2-3AB820D48C58}"/>
          </ac:graphicFrameMkLst>
        </pc:graphicFrameChg>
      </pc:sldChg>
      <pc:sldChg chg="modSp">
        <pc:chgData name="Guest User" userId="" providerId="Windows Live" clId="Web-{298409CF-9A68-43CC-70D1-396B5CE47762}" dt="2025-05-06T20:12:53.570" v="84" actId="20577"/>
        <pc:sldMkLst>
          <pc:docMk/>
          <pc:sldMk cId="3100946835" sldId="346"/>
        </pc:sldMkLst>
        <pc:spChg chg="mod">
          <ac:chgData name="Guest User" userId="" providerId="Windows Live" clId="Web-{298409CF-9A68-43CC-70D1-396B5CE47762}" dt="2025-05-06T20:12:53.570" v="84" actId="20577"/>
          <ac:spMkLst>
            <pc:docMk/>
            <pc:sldMk cId="3100946835" sldId="346"/>
            <ac:spMk id="3" creationId="{C30FFBFE-7A48-514D-F048-89C6FCA5FEE6}"/>
          </ac:spMkLst>
        </pc:spChg>
      </pc:sldChg>
    </pc:docChg>
  </pc:docChgLst>
  <pc:docChgLst>
    <pc:chgData name="Guest User" providerId="Windows Live" clId="Web-{FCB70A09-F297-BE12-2822-11FD9B9CAFA6}"/>
    <pc:docChg chg="modSld">
      <pc:chgData name="Guest User" userId="" providerId="Windows Live" clId="Web-{FCB70A09-F297-BE12-2822-11FD9B9CAFA6}" dt="2025-05-12T13:05:50.756" v="4" actId="20577"/>
      <pc:docMkLst>
        <pc:docMk/>
      </pc:docMkLst>
      <pc:sldChg chg="modSp">
        <pc:chgData name="Guest User" userId="" providerId="Windows Live" clId="Web-{FCB70A09-F297-BE12-2822-11FD9B9CAFA6}" dt="2025-05-12T13:04:35.302" v="2" actId="20577"/>
        <pc:sldMkLst>
          <pc:docMk/>
          <pc:sldMk cId="1384142250" sldId="266"/>
        </pc:sldMkLst>
        <pc:spChg chg="mod">
          <ac:chgData name="Guest User" userId="" providerId="Windows Live" clId="Web-{FCB70A09-F297-BE12-2822-11FD9B9CAFA6}" dt="2025-05-12T13:04:35.302" v="2" actId="20577"/>
          <ac:spMkLst>
            <pc:docMk/>
            <pc:sldMk cId="1384142250" sldId="266"/>
            <ac:spMk id="13" creationId="{5E5FE857-9E82-3E3C-A508-A3C93FDBF0C2}"/>
          </ac:spMkLst>
        </pc:spChg>
      </pc:sldChg>
      <pc:sldChg chg="modSp">
        <pc:chgData name="Guest User" userId="" providerId="Windows Live" clId="Web-{FCB70A09-F297-BE12-2822-11FD9B9CAFA6}" dt="2025-05-12T13:05:50.756" v="4" actId="20577"/>
        <pc:sldMkLst>
          <pc:docMk/>
          <pc:sldMk cId="1006810958" sldId="267"/>
        </pc:sldMkLst>
        <pc:spChg chg="mod">
          <ac:chgData name="Guest User" userId="" providerId="Windows Live" clId="Web-{FCB70A09-F297-BE12-2822-11FD9B9CAFA6}" dt="2025-05-12T13:05:50.756" v="4" actId="20577"/>
          <ac:spMkLst>
            <pc:docMk/>
            <pc:sldMk cId="1006810958" sldId="267"/>
            <ac:spMk id="13" creationId="{1842733B-B53E-0D63-4032-D80FC5ADF1CC}"/>
          </ac:spMkLst>
        </pc:spChg>
      </pc:sldChg>
      <pc:sldChg chg="modSp">
        <pc:chgData name="Guest User" userId="" providerId="Windows Live" clId="Web-{FCB70A09-F297-BE12-2822-11FD9B9CAFA6}" dt="2025-05-12T13:04:11.973" v="1" actId="20577"/>
        <pc:sldMkLst>
          <pc:docMk/>
          <pc:sldMk cId="3722535809" sldId="336"/>
        </pc:sldMkLst>
        <pc:spChg chg="mod">
          <ac:chgData name="Guest User" userId="" providerId="Windows Live" clId="Web-{FCB70A09-F297-BE12-2822-11FD9B9CAFA6}" dt="2025-05-12T13:04:11.973" v="1" actId="20577"/>
          <ac:spMkLst>
            <pc:docMk/>
            <pc:sldMk cId="3722535809" sldId="336"/>
            <ac:spMk id="7" creationId="{784E897F-5A65-1180-520A-14F4AF4F8CD5}"/>
          </ac:spMkLst>
        </pc:spChg>
      </pc:sldChg>
      <pc:sldChg chg="modSp">
        <pc:chgData name="Guest User" userId="" providerId="Windows Live" clId="Web-{FCB70A09-F297-BE12-2822-11FD9B9CAFA6}" dt="2025-05-12T13:04:50.396" v="3" actId="20577"/>
        <pc:sldMkLst>
          <pc:docMk/>
          <pc:sldMk cId="1153231510" sldId="350"/>
        </pc:sldMkLst>
        <pc:spChg chg="mod">
          <ac:chgData name="Guest User" userId="" providerId="Windows Live" clId="Web-{FCB70A09-F297-BE12-2822-11FD9B9CAFA6}" dt="2025-05-12T13:04:50.396" v="3" actId="20577"/>
          <ac:spMkLst>
            <pc:docMk/>
            <pc:sldMk cId="1153231510" sldId="350"/>
            <ac:spMk id="13" creationId="{5FEB046D-BBE6-8078-484A-731CF2C24D41}"/>
          </ac:spMkLst>
        </pc:spChg>
      </pc:sldChg>
    </pc:docChg>
  </pc:docChgLst>
  <pc:docChgLst>
    <pc:chgData name="Guest User" providerId="Windows Live" clId="Web-{0A4F81CC-D2AA-D0C8-ACB2-E0E12B9820C4}"/>
    <pc:docChg chg="modSld">
      <pc:chgData name="Guest User" userId="" providerId="Windows Live" clId="Web-{0A4F81CC-D2AA-D0C8-ACB2-E0E12B9820C4}" dt="2025-05-09T23:11:47.124" v="16" actId="20577"/>
      <pc:docMkLst>
        <pc:docMk/>
      </pc:docMkLst>
      <pc:sldChg chg="modSp">
        <pc:chgData name="Guest User" userId="" providerId="Windows Live" clId="Web-{0A4F81CC-D2AA-D0C8-ACB2-E0E12B9820C4}" dt="2025-05-09T23:11:47.124" v="16" actId="20577"/>
        <pc:sldMkLst>
          <pc:docMk/>
          <pc:sldMk cId="61113251" sldId="276"/>
        </pc:sldMkLst>
        <pc:spChg chg="mod">
          <ac:chgData name="Guest User" userId="" providerId="Windows Live" clId="Web-{0A4F81CC-D2AA-D0C8-ACB2-E0E12B9820C4}" dt="2025-05-09T23:11:47.124" v="16" actId="20577"/>
          <ac:spMkLst>
            <pc:docMk/>
            <pc:sldMk cId="61113251" sldId="276"/>
            <ac:spMk id="5" creationId="{976F5B25-AFDE-6B9A-6A55-9F62E7FA4A22}"/>
          </ac:spMkLst>
        </pc:spChg>
      </pc:sldChg>
    </pc:docChg>
  </pc:docChgLst>
</pc:chgInfo>
</file>

<file path=ppt/diagrams/_rels/data10.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BBA812-62B8-4C92-8087-B54E84ABA12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31A0E5E0-49D6-4096-AD7C-0208659E6EC8}">
      <dgm:prSet phldrT="[Text]" custT="1"/>
      <dgm:spPr>
        <a:solidFill>
          <a:srgbClr val="74ACD4"/>
        </a:solidFill>
      </dgm:spPr>
      <dgm:t>
        <a:bodyPr/>
        <a:lstStyle/>
        <a:p>
          <a:r>
            <a:rPr lang="en-US" sz="2000">
              <a:effectLst>
                <a:outerShdw blurRad="38100" dist="38100" dir="2700000" algn="tl">
                  <a:srgbClr val="000000">
                    <a:alpha val="43137"/>
                  </a:srgbClr>
                </a:outerShdw>
              </a:effectLst>
            </a:rPr>
            <a:t>A geographically defined area</a:t>
          </a:r>
        </a:p>
      </dgm:t>
    </dgm:pt>
    <dgm:pt modelId="{920771E1-4021-4CE0-8A49-8AB087F20476}" type="parTrans" cxnId="{4500F7A7-F60F-4485-BF6D-4494B342FDEF}">
      <dgm:prSet/>
      <dgm:spPr/>
      <dgm:t>
        <a:bodyPr/>
        <a:lstStyle/>
        <a:p>
          <a:endParaRPr lang="en-US"/>
        </a:p>
      </dgm:t>
    </dgm:pt>
    <dgm:pt modelId="{00D3969F-DB58-4EFD-987B-F82BEEB3902F}" type="sibTrans" cxnId="{4500F7A7-F60F-4485-BF6D-4494B342FDEF}">
      <dgm:prSet/>
      <dgm:spPr>
        <a:solidFill>
          <a:srgbClr val="74ACD4"/>
        </a:solidFill>
        <a:ln>
          <a:solidFill>
            <a:srgbClr val="74ACD4"/>
          </a:solidFill>
        </a:ln>
      </dgm:spPr>
      <dgm:t>
        <a:bodyPr/>
        <a:lstStyle/>
        <a:p>
          <a:endParaRPr lang="en-US"/>
        </a:p>
      </dgm:t>
    </dgm:pt>
    <dgm:pt modelId="{11C7BC1C-5CC3-4CDF-86BF-C3ECC1F41079}">
      <dgm:prSet phldrT="[Text]" custT="1"/>
      <dgm:spPr>
        <a:solidFill>
          <a:srgbClr val="74ACD4"/>
        </a:solidFill>
      </dgm:spPr>
      <dgm:t>
        <a:bodyPr/>
        <a:lstStyle/>
        <a:p>
          <a:r>
            <a:rPr lang="en-US" sz="2000">
              <a:effectLst>
                <a:outerShdw blurRad="38100" dist="38100" dir="2700000" algn="tl">
                  <a:srgbClr val="000000">
                    <a:alpha val="43137"/>
                  </a:srgbClr>
                </a:outerShdw>
              </a:effectLst>
            </a:rPr>
            <a:t>other than a Protected Area</a:t>
          </a:r>
        </a:p>
      </dgm:t>
    </dgm:pt>
    <dgm:pt modelId="{E8F75275-8FB9-4710-A711-9B8400E6DA9A}" type="parTrans" cxnId="{AE5253DB-6221-47A8-83CF-9BFF00837BB6}">
      <dgm:prSet/>
      <dgm:spPr/>
      <dgm:t>
        <a:bodyPr/>
        <a:lstStyle/>
        <a:p>
          <a:endParaRPr lang="en-US"/>
        </a:p>
      </dgm:t>
    </dgm:pt>
    <dgm:pt modelId="{1697DF21-F13F-49AB-9687-70CC654319C6}" type="sibTrans" cxnId="{AE5253DB-6221-47A8-83CF-9BFF00837BB6}">
      <dgm:prSet/>
      <dgm:spPr/>
      <dgm:t>
        <a:bodyPr/>
        <a:lstStyle/>
        <a:p>
          <a:endParaRPr lang="en-US"/>
        </a:p>
      </dgm:t>
    </dgm:pt>
    <dgm:pt modelId="{7D1B3D61-A553-43C1-9F81-3483505346A4}">
      <dgm:prSet phldrT="[Text]" custT="1"/>
      <dgm:spPr>
        <a:solidFill>
          <a:srgbClr val="74ACD4"/>
        </a:solidFill>
      </dgm:spPr>
      <dgm:t>
        <a:bodyPr/>
        <a:lstStyle/>
        <a:p>
          <a:r>
            <a:rPr lang="en-US" sz="2000">
              <a:effectLst>
                <a:outerShdw blurRad="38100" dist="38100" dir="2700000" algn="tl">
                  <a:srgbClr val="000000">
                    <a:alpha val="43137"/>
                  </a:srgbClr>
                </a:outerShdw>
              </a:effectLst>
            </a:rPr>
            <a:t>which is governed and managed</a:t>
          </a:r>
        </a:p>
      </dgm:t>
    </dgm:pt>
    <dgm:pt modelId="{DC76D01C-74A0-40F9-9590-44EEB8BC01B2}" type="parTrans" cxnId="{009A8071-2ECA-4C30-BF65-9673E8EB70D7}">
      <dgm:prSet/>
      <dgm:spPr/>
      <dgm:t>
        <a:bodyPr/>
        <a:lstStyle/>
        <a:p>
          <a:endParaRPr lang="en-US"/>
        </a:p>
      </dgm:t>
    </dgm:pt>
    <dgm:pt modelId="{9BD27015-EBF3-4B16-AB3D-7F916C606036}" type="sibTrans" cxnId="{009A8071-2ECA-4C30-BF65-9673E8EB70D7}">
      <dgm:prSet/>
      <dgm:spPr/>
      <dgm:t>
        <a:bodyPr/>
        <a:lstStyle/>
        <a:p>
          <a:endParaRPr lang="en-US"/>
        </a:p>
      </dgm:t>
    </dgm:pt>
    <dgm:pt modelId="{4955D003-AF13-4038-9A6B-1A4B5F53E590}">
      <dgm:prSet custT="1"/>
      <dgm:spPr>
        <a:solidFill>
          <a:srgbClr val="74ACD4"/>
        </a:solidFill>
      </dgm:spPr>
      <dgm:t>
        <a:bodyPr/>
        <a:lstStyle/>
        <a:p>
          <a:pPr>
            <a:spcBef>
              <a:spcPts val="600"/>
            </a:spcBef>
          </a:pPr>
          <a:r>
            <a:rPr lang="en-US" sz="1800">
              <a:effectLst>
                <a:outerShdw blurRad="38100" dist="38100" dir="2700000" algn="tl">
                  <a:srgbClr val="000000">
                    <a:alpha val="43137"/>
                  </a:srgbClr>
                </a:outerShdw>
              </a:effectLst>
            </a:rPr>
            <a:t>…achieve positive, sustained long-term conservation outcomes</a:t>
          </a:r>
        </a:p>
      </dgm:t>
    </dgm:pt>
    <dgm:pt modelId="{E035B98B-1D28-4A7F-B20C-53072B3AC1C3}" type="parTrans" cxnId="{B5A9B63C-9ADA-43F6-A46F-9218FBC7B96E}">
      <dgm:prSet/>
      <dgm:spPr/>
      <dgm:t>
        <a:bodyPr/>
        <a:lstStyle/>
        <a:p>
          <a:endParaRPr lang="en-US"/>
        </a:p>
      </dgm:t>
    </dgm:pt>
    <dgm:pt modelId="{387078D6-D721-46C6-A5C1-9E9C22958CDC}" type="sibTrans" cxnId="{B5A9B63C-9ADA-43F6-A46F-9218FBC7B96E}">
      <dgm:prSet/>
      <dgm:spPr/>
      <dgm:t>
        <a:bodyPr/>
        <a:lstStyle/>
        <a:p>
          <a:endParaRPr lang="en-US"/>
        </a:p>
      </dgm:t>
    </dgm:pt>
    <dgm:pt modelId="{3432C64F-B94D-445E-8E0D-9856BFB163C7}">
      <dgm:prSet custT="1"/>
      <dgm:spPr>
        <a:solidFill>
          <a:srgbClr val="74ACD4"/>
        </a:solidFill>
      </dgm:spPr>
      <dgm:t>
        <a:bodyPr/>
        <a:lstStyle/>
        <a:p>
          <a:r>
            <a:rPr lang="en-US" sz="1800">
              <a:effectLst>
                <a:outerShdw blurRad="38100" dist="38100" dir="2700000" algn="tl">
                  <a:srgbClr val="000000">
                    <a:alpha val="43137"/>
                  </a:srgbClr>
                </a:outerShdw>
              </a:effectLst>
            </a:rPr>
            <a:t>with associated ecosystem functions and services</a:t>
          </a:r>
        </a:p>
      </dgm:t>
    </dgm:pt>
    <dgm:pt modelId="{CB474555-B63D-444B-9F61-7318C3516C53}" type="parTrans" cxnId="{B4F1FD72-9F16-4784-8286-DD7E33C60CFC}">
      <dgm:prSet/>
      <dgm:spPr/>
      <dgm:t>
        <a:bodyPr/>
        <a:lstStyle/>
        <a:p>
          <a:endParaRPr lang="en-US"/>
        </a:p>
      </dgm:t>
    </dgm:pt>
    <dgm:pt modelId="{E7585488-F65A-4FE1-8D44-7B5C3553C621}" type="sibTrans" cxnId="{B4F1FD72-9F16-4784-8286-DD7E33C60CFC}">
      <dgm:prSet/>
      <dgm:spPr/>
      <dgm:t>
        <a:bodyPr/>
        <a:lstStyle/>
        <a:p>
          <a:endParaRPr lang="en-US"/>
        </a:p>
      </dgm:t>
    </dgm:pt>
    <dgm:pt modelId="{DAB1F95A-F22A-4EA1-9526-E7B08B9EEFB8}">
      <dgm:prSet custT="1"/>
      <dgm:spPr>
        <a:solidFill>
          <a:srgbClr val="74ACD4"/>
        </a:solidFill>
      </dgm:spPr>
      <dgm:t>
        <a:bodyPr/>
        <a:lstStyle/>
        <a:p>
          <a:r>
            <a:rPr lang="en-US" sz="1700">
              <a:effectLst>
                <a:outerShdw blurRad="38100" dist="38100" dir="2700000" algn="tl">
                  <a:srgbClr val="000000">
                    <a:alpha val="43137"/>
                  </a:srgbClr>
                </a:outerShdw>
              </a:effectLst>
            </a:rPr>
            <a:t>and where applicable, cultural, spiritual, socio–economic, and other locally relevant values</a:t>
          </a:r>
        </a:p>
      </dgm:t>
    </dgm:pt>
    <dgm:pt modelId="{41E0DCC5-9A24-422F-8228-FC8D0544A887}" type="parTrans" cxnId="{5D82EEFB-88DB-44A6-AFAA-CB092426DD0B}">
      <dgm:prSet/>
      <dgm:spPr/>
      <dgm:t>
        <a:bodyPr/>
        <a:lstStyle/>
        <a:p>
          <a:endParaRPr lang="en-US"/>
        </a:p>
      </dgm:t>
    </dgm:pt>
    <dgm:pt modelId="{4E5F2F1A-3A64-449B-9DDF-F95BA3D40E06}" type="sibTrans" cxnId="{5D82EEFB-88DB-44A6-AFAA-CB092426DD0B}">
      <dgm:prSet/>
      <dgm:spPr/>
      <dgm:t>
        <a:bodyPr/>
        <a:lstStyle/>
        <a:p>
          <a:endParaRPr lang="en-US"/>
        </a:p>
      </dgm:t>
    </dgm:pt>
    <dgm:pt modelId="{BEFF812A-D6CE-45F9-8670-F62FAED525CF}" type="pres">
      <dgm:prSet presAssocID="{88BBA812-62B8-4C92-8087-B54E84ABA127}" presName="Name0" presStyleCnt="0">
        <dgm:presLayoutVars>
          <dgm:chMax val="7"/>
          <dgm:chPref val="7"/>
          <dgm:dir/>
        </dgm:presLayoutVars>
      </dgm:prSet>
      <dgm:spPr/>
    </dgm:pt>
    <dgm:pt modelId="{638B3C40-405D-4DB7-8E26-414BD76DB92B}" type="pres">
      <dgm:prSet presAssocID="{88BBA812-62B8-4C92-8087-B54E84ABA127}" presName="Name1" presStyleCnt="0"/>
      <dgm:spPr/>
    </dgm:pt>
    <dgm:pt modelId="{A73DBA55-4492-4769-8056-CC83F2227D92}" type="pres">
      <dgm:prSet presAssocID="{88BBA812-62B8-4C92-8087-B54E84ABA127}" presName="cycle" presStyleCnt="0"/>
      <dgm:spPr/>
    </dgm:pt>
    <dgm:pt modelId="{15236E55-C25F-4C08-B94B-38B045E3A255}" type="pres">
      <dgm:prSet presAssocID="{88BBA812-62B8-4C92-8087-B54E84ABA127}" presName="srcNode" presStyleLbl="node1" presStyleIdx="0" presStyleCnt="6"/>
      <dgm:spPr/>
    </dgm:pt>
    <dgm:pt modelId="{0E228B9F-415B-4C12-8F92-5FF137A231BC}" type="pres">
      <dgm:prSet presAssocID="{88BBA812-62B8-4C92-8087-B54E84ABA127}" presName="conn" presStyleLbl="parChTrans1D2" presStyleIdx="0" presStyleCnt="1"/>
      <dgm:spPr/>
    </dgm:pt>
    <dgm:pt modelId="{44A85F49-86B9-414F-8D29-06E9670E4048}" type="pres">
      <dgm:prSet presAssocID="{88BBA812-62B8-4C92-8087-B54E84ABA127}" presName="extraNode" presStyleLbl="node1" presStyleIdx="0" presStyleCnt="6"/>
      <dgm:spPr/>
    </dgm:pt>
    <dgm:pt modelId="{21366F27-ABFD-4699-A40F-432AD3704C5B}" type="pres">
      <dgm:prSet presAssocID="{88BBA812-62B8-4C92-8087-B54E84ABA127}" presName="dstNode" presStyleLbl="node1" presStyleIdx="0" presStyleCnt="6"/>
      <dgm:spPr/>
    </dgm:pt>
    <dgm:pt modelId="{5C8F7615-2593-4FD2-AEB2-D0181AADFAF9}" type="pres">
      <dgm:prSet presAssocID="{31A0E5E0-49D6-4096-AD7C-0208659E6EC8}" presName="text_1" presStyleLbl="node1" presStyleIdx="0" presStyleCnt="6">
        <dgm:presLayoutVars>
          <dgm:bulletEnabled val="1"/>
        </dgm:presLayoutVars>
      </dgm:prSet>
      <dgm:spPr/>
    </dgm:pt>
    <dgm:pt modelId="{109FA94D-A9E9-4756-ABA8-774DEDCA7E21}" type="pres">
      <dgm:prSet presAssocID="{31A0E5E0-49D6-4096-AD7C-0208659E6EC8}" presName="accent_1" presStyleCnt="0"/>
      <dgm:spPr/>
    </dgm:pt>
    <dgm:pt modelId="{609EAD0E-9636-4CE3-B717-051C5AF52A84}" type="pres">
      <dgm:prSet presAssocID="{31A0E5E0-49D6-4096-AD7C-0208659E6EC8}" presName="accentRepeatNode" presStyleLbl="solidFgAcc1" presStyleIdx="0" presStyleCnt="6"/>
      <dgm:spPr>
        <a:solidFill>
          <a:srgbClr val="74ACD4"/>
        </a:solidFill>
        <a:ln>
          <a:solidFill>
            <a:srgbClr val="74ACD4"/>
          </a:solidFill>
        </a:ln>
      </dgm:spPr>
    </dgm:pt>
    <dgm:pt modelId="{1CBD7A00-E688-40C4-8F88-B0E57D13F0E5}" type="pres">
      <dgm:prSet presAssocID="{11C7BC1C-5CC3-4CDF-86BF-C3ECC1F41079}" presName="text_2" presStyleLbl="node1" presStyleIdx="1" presStyleCnt="6">
        <dgm:presLayoutVars>
          <dgm:bulletEnabled val="1"/>
        </dgm:presLayoutVars>
      </dgm:prSet>
      <dgm:spPr/>
    </dgm:pt>
    <dgm:pt modelId="{00C2E792-7E96-40E1-9F9A-5B257BB9DF07}" type="pres">
      <dgm:prSet presAssocID="{11C7BC1C-5CC3-4CDF-86BF-C3ECC1F41079}" presName="accent_2" presStyleCnt="0"/>
      <dgm:spPr/>
    </dgm:pt>
    <dgm:pt modelId="{7A34248A-C3CD-4265-A2BD-D9FDFF069A2E}" type="pres">
      <dgm:prSet presAssocID="{11C7BC1C-5CC3-4CDF-86BF-C3ECC1F41079}" presName="accentRepeatNode" presStyleLbl="solidFgAcc1" presStyleIdx="1" presStyleCnt="6"/>
      <dgm:spPr>
        <a:solidFill>
          <a:srgbClr val="74ACD4"/>
        </a:solidFill>
        <a:ln>
          <a:solidFill>
            <a:srgbClr val="74ACD4"/>
          </a:solidFill>
        </a:ln>
      </dgm:spPr>
    </dgm:pt>
    <dgm:pt modelId="{BC5B204E-2E9D-4DD3-9555-70B7DCB5B53F}" type="pres">
      <dgm:prSet presAssocID="{7D1B3D61-A553-43C1-9F81-3483505346A4}" presName="text_3" presStyleLbl="node1" presStyleIdx="2" presStyleCnt="6">
        <dgm:presLayoutVars>
          <dgm:bulletEnabled val="1"/>
        </dgm:presLayoutVars>
      </dgm:prSet>
      <dgm:spPr/>
    </dgm:pt>
    <dgm:pt modelId="{FDA01077-F9BD-4C49-A9BB-ED5C67AB9DC2}" type="pres">
      <dgm:prSet presAssocID="{7D1B3D61-A553-43C1-9F81-3483505346A4}" presName="accent_3" presStyleCnt="0"/>
      <dgm:spPr/>
    </dgm:pt>
    <dgm:pt modelId="{02DA501C-017A-4D20-9853-87F69290FE28}" type="pres">
      <dgm:prSet presAssocID="{7D1B3D61-A553-43C1-9F81-3483505346A4}" presName="accentRepeatNode" presStyleLbl="solidFgAcc1" presStyleIdx="2" presStyleCnt="6"/>
      <dgm:spPr>
        <a:solidFill>
          <a:srgbClr val="74ACD4"/>
        </a:solidFill>
        <a:ln>
          <a:solidFill>
            <a:srgbClr val="74ACD4"/>
          </a:solidFill>
        </a:ln>
      </dgm:spPr>
    </dgm:pt>
    <dgm:pt modelId="{A79F2F71-7C70-4950-B1C5-7A4A95BE5D5F}" type="pres">
      <dgm:prSet presAssocID="{4955D003-AF13-4038-9A6B-1A4B5F53E590}" presName="text_4" presStyleLbl="node1" presStyleIdx="3" presStyleCnt="6">
        <dgm:presLayoutVars>
          <dgm:bulletEnabled val="1"/>
        </dgm:presLayoutVars>
      </dgm:prSet>
      <dgm:spPr/>
    </dgm:pt>
    <dgm:pt modelId="{268CBAE8-AB2A-4D9C-85AD-B8280822DBD1}" type="pres">
      <dgm:prSet presAssocID="{4955D003-AF13-4038-9A6B-1A4B5F53E590}" presName="accent_4" presStyleCnt="0"/>
      <dgm:spPr/>
    </dgm:pt>
    <dgm:pt modelId="{DEC7AC2C-0D5C-4E58-A40B-B15461F8ADEA}" type="pres">
      <dgm:prSet presAssocID="{4955D003-AF13-4038-9A6B-1A4B5F53E590}" presName="accentRepeatNode" presStyleLbl="solidFgAcc1" presStyleIdx="3" presStyleCnt="6"/>
      <dgm:spPr>
        <a:solidFill>
          <a:srgbClr val="74ACD4"/>
        </a:solidFill>
        <a:ln>
          <a:solidFill>
            <a:srgbClr val="74ACD4"/>
          </a:solidFill>
        </a:ln>
      </dgm:spPr>
    </dgm:pt>
    <dgm:pt modelId="{158D8E32-67BD-40BE-A6FF-E8EFB2607E3A}" type="pres">
      <dgm:prSet presAssocID="{3432C64F-B94D-445E-8E0D-9856BFB163C7}" presName="text_5" presStyleLbl="node1" presStyleIdx="4" presStyleCnt="6">
        <dgm:presLayoutVars>
          <dgm:bulletEnabled val="1"/>
        </dgm:presLayoutVars>
      </dgm:prSet>
      <dgm:spPr/>
    </dgm:pt>
    <dgm:pt modelId="{A6B48806-6C69-4798-B103-DD2E5071CECF}" type="pres">
      <dgm:prSet presAssocID="{3432C64F-B94D-445E-8E0D-9856BFB163C7}" presName="accent_5" presStyleCnt="0"/>
      <dgm:spPr/>
    </dgm:pt>
    <dgm:pt modelId="{A682F6AC-AC78-4BAB-9C8F-29F0D4E50B98}" type="pres">
      <dgm:prSet presAssocID="{3432C64F-B94D-445E-8E0D-9856BFB163C7}" presName="accentRepeatNode" presStyleLbl="solidFgAcc1" presStyleIdx="4" presStyleCnt="6"/>
      <dgm:spPr>
        <a:solidFill>
          <a:srgbClr val="74ACD4"/>
        </a:solidFill>
        <a:ln>
          <a:solidFill>
            <a:srgbClr val="74ACD4"/>
          </a:solidFill>
        </a:ln>
      </dgm:spPr>
    </dgm:pt>
    <dgm:pt modelId="{EFE8D5ED-140F-46AB-8050-726835BB0FFB}" type="pres">
      <dgm:prSet presAssocID="{DAB1F95A-F22A-4EA1-9526-E7B08B9EEFB8}" presName="text_6" presStyleLbl="node1" presStyleIdx="5" presStyleCnt="6">
        <dgm:presLayoutVars>
          <dgm:bulletEnabled val="1"/>
        </dgm:presLayoutVars>
      </dgm:prSet>
      <dgm:spPr/>
    </dgm:pt>
    <dgm:pt modelId="{1CBD2EFD-074A-41A9-AD29-5ECAC7AA258B}" type="pres">
      <dgm:prSet presAssocID="{DAB1F95A-F22A-4EA1-9526-E7B08B9EEFB8}" presName="accent_6" presStyleCnt="0"/>
      <dgm:spPr/>
    </dgm:pt>
    <dgm:pt modelId="{ABAD261D-897F-44FE-AD9B-0AF5DEBF2D27}" type="pres">
      <dgm:prSet presAssocID="{DAB1F95A-F22A-4EA1-9526-E7B08B9EEFB8}" presName="accentRepeatNode" presStyleLbl="solidFgAcc1" presStyleIdx="5" presStyleCnt="6"/>
      <dgm:spPr>
        <a:solidFill>
          <a:srgbClr val="74ACD4"/>
        </a:solidFill>
        <a:ln>
          <a:solidFill>
            <a:srgbClr val="74ACD4"/>
          </a:solidFill>
        </a:ln>
      </dgm:spPr>
    </dgm:pt>
  </dgm:ptLst>
  <dgm:cxnLst>
    <dgm:cxn modelId="{B5A9B63C-9ADA-43F6-A46F-9218FBC7B96E}" srcId="{88BBA812-62B8-4C92-8087-B54E84ABA127}" destId="{4955D003-AF13-4038-9A6B-1A4B5F53E590}" srcOrd="3" destOrd="0" parTransId="{E035B98B-1D28-4A7F-B20C-53072B3AC1C3}" sibTransId="{387078D6-D721-46C6-A5C1-9E9C22958CDC}"/>
    <dgm:cxn modelId="{46C91E65-5D0C-48E8-8A6B-990B4E31CF39}" type="presOf" srcId="{3432C64F-B94D-445E-8E0D-9856BFB163C7}" destId="{158D8E32-67BD-40BE-A6FF-E8EFB2607E3A}" srcOrd="0" destOrd="0" presId="urn:microsoft.com/office/officeart/2008/layout/VerticalCurvedList"/>
    <dgm:cxn modelId="{3BD3B44C-6258-49AC-B4BD-CCDE6DBF39F7}" type="presOf" srcId="{31A0E5E0-49D6-4096-AD7C-0208659E6EC8}" destId="{5C8F7615-2593-4FD2-AEB2-D0181AADFAF9}" srcOrd="0" destOrd="0" presId="urn:microsoft.com/office/officeart/2008/layout/VerticalCurvedList"/>
    <dgm:cxn modelId="{009A8071-2ECA-4C30-BF65-9673E8EB70D7}" srcId="{88BBA812-62B8-4C92-8087-B54E84ABA127}" destId="{7D1B3D61-A553-43C1-9F81-3483505346A4}" srcOrd="2" destOrd="0" parTransId="{DC76D01C-74A0-40F9-9590-44EEB8BC01B2}" sibTransId="{9BD27015-EBF3-4B16-AB3D-7F916C606036}"/>
    <dgm:cxn modelId="{F1FDE672-9EC6-4DBA-8287-DC35ED0BFFE4}" type="presOf" srcId="{7D1B3D61-A553-43C1-9F81-3483505346A4}" destId="{BC5B204E-2E9D-4DD3-9555-70B7DCB5B53F}" srcOrd="0" destOrd="0" presId="urn:microsoft.com/office/officeart/2008/layout/VerticalCurvedList"/>
    <dgm:cxn modelId="{B4F1FD72-9F16-4784-8286-DD7E33C60CFC}" srcId="{88BBA812-62B8-4C92-8087-B54E84ABA127}" destId="{3432C64F-B94D-445E-8E0D-9856BFB163C7}" srcOrd="4" destOrd="0" parTransId="{CB474555-B63D-444B-9F61-7318C3516C53}" sibTransId="{E7585488-F65A-4FE1-8D44-7B5C3553C621}"/>
    <dgm:cxn modelId="{2FF14B77-2335-4931-BCF0-477745E33851}" type="presOf" srcId="{00D3969F-DB58-4EFD-987B-F82BEEB3902F}" destId="{0E228B9F-415B-4C12-8F92-5FF137A231BC}" srcOrd="0" destOrd="0" presId="urn:microsoft.com/office/officeart/2008/layout/VerticalCurvedList"/>
    <dgm:cxn modelId="{CD389C90-3416-43A6-8CE3-B6A948236ED8}" type="presOf" srcId="{DAB1F95A-F22A-4EA1-9526-E7B08B9EEFB8}" destId="{EFE8D5ED-140F-46AB-8050-726835BB0FFB}" srcOrd="0" destOrd="0" presId="urn:microsoft.com/office/officeart/2008/layout/VerticalCurvedList"/>
    <dgm:cxn modelId="{4500F7A7-F60F-4485-BF6D-4494B342FDEF}" srcId="{88BBA812-62B8-4C92-8087-B54E84ABA127}" destId="{31A0E5E0-49D6-4096-AD7C-0208659E6EC8}" srcOrd="0" destOrd="0" parTransId="{920771E1-4021-4CE0-8A49-8AB087F20476}" sibTransId="{00D3969F-DB58-4EFD-987B-F82BEEB3902F}"/>
    <dgm:cxn modelId="{923C2CAE-9878-4CF1-9363-FAD8984F06F6}" type="presOf" srcId="{11C7BC1C-5CC3-4CDF-86BF-C3ECC1F41079}" destId="{1CBD7A00-E688-40C4-8F88-B0E57D13F0E5}" srcOrd="0" destOrd="0" presId="urn:microsoft.com/office/officeart/2008/layout/VerticalCurvedList"/>
    <dgm:cxn modelId="{D8B299D3-7CD7-4622-A0B6-85FE5FCF96AF}" type="presOf" srcId="{88BBA812-62B8-4C92-8087-B54E84ABA127}" destId="{BEFF812A-D6CE-45F9-8670-F62FAED525CF}" srcOrd="0" destOrd="0" presId="urn:microsoft.com/office/officeart/2008/layout/VerticalCurvedList"/>
    <dgm:cxn modelId="{AE5253DB-6221-47A8-83CF-9BFF00837BB6}" srcId="{88BBA812-62B8-4C92-8087-B54E84ABA127}" destId="{11C7BC1C-5CC3-4CDF-86BF-C3ECC1F41079}" srcOrd="1" destOrd="0" parTransId="{E8F75275-8FB9-4710-A711-9B8400E6DA9A}" sibTransId="{1697DF21-F13F-49AB-9687-70CC654319C6}"/>
    <dgm:cxn modelId="{C3A999F7-B93B-457C-BB8B-7649BB24E0E8}" type="presOf" srcId="{4955D003-AF13-4038-9A6B-1A4B5F53E590}" destId="{A79F2F71-7C70-4950-B1C5-7A4A95BE5D5F}" srcOrd="0" destOrd="0" presId="urn:microsoft.com/office/officeart/2008/layout/VerticalCurvedList"/>
    <dgm:cxn modelId="{5D82EEFB-88DB-44A6-AFAA-CB092426DD0B}" srcId="{88BBA812-62B8-4C92-8087-B54E84ABA127}" destId="{DAB1F95A-F22A-4EA1-9526-E7B08B9EEFB8}" srcOrd="5" destOrd="0" parTransId="{41E0DCC5-9A24-422F-8228-FC8D0544A887}" sibTransId="{4E5F2F1A-3A64-449B-9DDF-F95BA3D40E06}"/>
    <dgm:cxn modelId="{CA4FB7C8-C1FA-4BFB-B2E2-792C23F84D03}" type="presParOf" srcId="{BEFF812A-D6CE-45F9-8670-F62FAED525CF}" destId="{638B3C40-405D-4DB7-8E26-414BD76DB92B}" srcOrd="0" destOrd="0" presId="urn:microsoft.com/office/officeart/2008/layout/VerticalCurvedList"/>
    <dgm:cxn modelId="{856FFE60-7288-49FC-9E71-4C0162F268E3}" type="presParOf" srcId="{638B3C40-405D-4DB7-8E26-414BD76DB92B}" destId="{A73DBA55-4492-4769-8056-CC83F2227D92}" srcOrd="0" destOrd="0" presId="urn:microsoft.com/office/officeart/2008/layout/VerticalCurvedList"/>
    <dgm:cxn modelId="{BF55BB89-F732-4EE4-B05A-73BEF20DF649}" type="presParOf" srcId="{A73DBA55-4492-4769-8056-CC83F2227D92}" destId="{15236E55-C25F-4C08-B94B-38B045E3A255}" srcOrd="0" destOrd="0" presId="urn:microsoft.com/office/officeart/2008/layout/VerticalCurvedList"/>
    <dgm:cxn modelId="{F274FF96-965E-40BE-8D09-D1892AA14F41}" type="presParOf" srcId="{A73DBA55-4492-4769-8056-CC83F2227D92}" destId="{0E228B9F-415B-4C12-8F92-5FF137A231BC}" srcOrd="1" destOrd="0" presId="urn:microsoft.com/office/officeart/2008/layout/VerticalCurvedList"/>
    <dgm:cxn modelId="{0F647D2A-BA3B-4C46-A6C1-DB570F2C3968}" type="presParOf" srcId="{A73DBA55-4492-4769-8056-CC83F2227D92}" destId="{44A85F49-86B9-414F-8D29-06E9670E4048}" srcOrd="2" destOrd="0" presId="urn:microsoft.com/office/officeart/2008/layout/VerticalCurvedList"/>
    <dgm:cxn modelId="{2EBE953F-55BD-45E5-BDBD-44EB3A769A2B}" type="presParOf" srcId="{A73DBA55-4492-4769-8056-CC83F2227D92}" destId="{21366F27-ABFD-4699-A40F-432AD3704C5B}" srcOrd="3" destOrd="0" presId="urn:microsoft.com/office/officeart/2008/layout/VerticalCurvedList"/>
    <dgm:cxn modelId="{1DB78813-BAE3-489F-8CC2-90164D756336}" type="presParOf" srcId="{638B3C40-405D-4DB7-8E26-414BD76DB92B}" destId="{5C8F7615-2593-4FD2-AEB2-D0181AADFAF9}" srcOrd="1" destOrd="0" presId="urn:microsoft.com/office/officeart/2008/layout/VerticalCurvedList"/>
    <dgm:cxn modelId="{B658BCF8-1C8A-438B-8740-325B88C7B1EC}" type="presParOf" srcId="{638B3C40-405D-4DB7-8E26-414BD76DB92B}" destId="{109FA94D-A9E9-4756-ABA8-774DEDCA7E21}" srcOrd="2" destOrd="0" presId="urn:microsoft.com/office/officeart/2008/layout/VerticalCurvedList"/>
    <dgm:cxn modelId="{28E176C4-A369-458B-90C5-C2D592EF3E6D}" type="presParOf" srcId="{109FA94D-A9E9-4756-ABA8-774DEDCA7E21}" destId="{609EAD0E-9636-4CE3-B717-051C5AF52A84}" srcOrd="0" destOrd="0" presId="urn:microsoft.com/office/officeart/2008/layout/VerticalCurvedList"/>
    <dgm:cxn modelId="{6F48F217-EF84-41D4-98D6-B515396D6273}" type="presParOf" srcId="{638B3C40-405D-4DB7-8E26-414BD76DB92B}" destId="{1CBD7A00-E688-40C4-8F88-B0E57D13F0E5}" srcOrd="3" destOrd="0" presId="urn:microsoft.com/office/officeart/2008/layout/VerticalCurvedList"/>
    <dgm:cxn modelId="{28E2931F-2EA2-4B93-AE28-86762D500DC6}" type="presParOf" srcId="{638B3C40-405D-4DB7-8E26-414BD76DB92B}" destId="{00C2E792-7E96-40E1-9F9A-5B257BB9DF07}" srcOrd="4" destOrd="0" presId="urn:microsoft.com/office/officeart/2008/layout/VerticalCurvedList"/>
    <dgm:cxn modelId="{DAC1E3A7-60BA-44CE-87DB-44AC005A44AF}" type="presParOf" srcId="{00C2E792-7E96-40E1-9F9A-5B257BB9DF07}" destId="{7A34248A-C3CD-4265-A2BD-D9FDFF069A2E}" srcOrd="0" destOrd="0" presId="urn:microsoft.com/office/officeart/2008/layout/VerticalCurvedList"/>
    <dgm:cxn modelId="{9E84EEEA-95DD-40CB-BB70-79B4FB068C3A}" type="presParOf" srcId="{638B3C40-405D-4DB7-8E26-414BD76DB92B}" destId="{BC5B204E-2E9D-4DD3-9555-70B7DCB5B53F}" srcOrd="5" destOrd="0" presId="urn:microsoft.com/office/officeart/2008/layout/VerticalCurvedList"/>
    <dgm:cxn modelId="{8F31D99A-06E3-4384-B184-A516BD8D70FA}" type="presParOf" srcId="{638B3C40-405D-4DB7-8E26-414BD76DB92B}" destId="{FDA01077-F9BD-4C49-A9BB-ED5C67AB9DC2}" srcOrd="6" destOrd="0" presId="urn:microsoft.com/office/officeart/2008/layout/VerticalCurvedList"/>
    <dgm:cxn modelId="{BC0881B6-13D7-4C28-8F46-9733C27E4A51}" type="presParOf" srcId="{FDA01077-F9BD-4C49-A9BB-ED5C67AB9DC2}" destId="{02DA501C-017A-4D20-9853-87F69290FE28}" srcOrd="0" destOrd="0" presId="urn:microsoft.com/office/officeart/2008/layout/VerticalCurvedList"/>
    <dgm:cxn modelId="{BB882130-0DE1-42AE-BEA3-4783945E1AF8}" type="presParOf" srcId="{638B3C40-405D-4DB7-8E26-414BD76DB92B}" destId="{A79F2F71-7C70-4950-B1C5-7A4A95BE5D5F}" srcOrd="7" destOrd="0" presId="urn:microsoft.com/office/officeart/2008/layout/VerticalCurvedList"/>
    <dgm:cxn modelId="{498A67B5-5C1E-407B-A835-C1B6C71C555E}" type="presParOf" srcId="{638B3C40-405D-4DB7-8E26-414BD76DB92B}" destId="{268CBAE8-AB2A-4D9C-85AD-B8280822DBD1}" srcOrd="8" destOrd="0" presId="urn:microsoft.com/office/officeart/2008/layout/VerticalCurvedList"/>
    <dgm:cxn modelId="{7EECB1BF-60FE-489F-A4D8-A603BD37351A}" type="presParOf" srcId="{268CBAE8-AB2A-4D9C-85AD-B8280822DBD1}" destId="{DEC7AC2C-0D5C-4E58-A40B-B15461F8ADEA}" srcOrd="0" destOrd="0" presId="urn:microsoft.com/office/officeart/2008/layout/VerticalCurvedList"/>
    <dgm:cxn modelId="{6F2D2246-7197-4F62-A0EF-463CAB096206}" type="presParOf" srcId="{638B3C40-405D-4DB7-8E26-414BD76DB92B}" destId="{158D8E32-67BD-40BE-A6FF-E8EFB2607E3A}" srcOrd="9" destOrd="0" presId="urn:microsoft.com/office/officeart/2008/layout/VerticalCurvedList"/>
    <dgm:cxn modelId="{8E08E154-CA4C-412D-A4D1-34D19DF8CDA8}" type="presParOf" srcId="{638B3C40-405D-4DB7-8E26-414BD76DB92B}" destId="{A6B48806-6C69-4798-B103-DD2E5071CECF}" srcOrd="10" destOrd="0" presId="urn:microsoft.com/office/officeart/2008/layout/VerticalCurvedList"/>
    <dgm:cxn modelId="{7ADBB9C4-35DB-4699-BC03-577BCFF778DB}" type="presParOf" srcId="{A6B48806-6C69-4798-B103-DD2E5071CECF}" destId="{A682F6AC-AC78-4BAB-9C8F-29F0D4E50B98}" srcOrd="0" destOrd="0" presId="urn:microsoft.com/office/officeart/2008/layout/VerticalCurvedList"/>
    <dgm:cxn modelId="{7A4B157F-D607-4323-8ADF-04F300D8711F}" type="presParOf" srcId="{638B3C40-405D-4DB7-8E26-414BD76DB92B}" destId="{EFE8D5ED-140F-46AB-8050-726835BB0FFB}" srcOrd="11" destOrd="0" presId="urn:microsoft.com/office/officeart/2008/layout/VerticalCurvedList"/>
    <dgm:cxn modelId="{22087267-9F2F-4FB5-8B32-1EBAAE4B868F}" type="presParOf" srcId="{638B3C40-405D-4DB7-8E26-414BD76DB92B}" destId="{1CBD2EFD-074A-41A9-AD29-5ECAC7AA258B}" srcOrd="12" destOrd="0" presId="urn:microsoft.com/office/officeart/2008/layout/VerticalCurvedList"/>
    <dgm:cxn modelId="{DAEE579E-C0C9-4E84-8A89-4457F4F1ADBD}" type="presParOf" srcId="{1CBD2EFD-074A-41A9-AD29-5ECAC7AA258B}" destId="{ABAD261D-897F-44FE-AD9B-0AF5DEBF2D2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6F0CFA6-17C2-4BB9-85E8-870112B0A865}" type="doc">
      <dgm:prSet loTypeId="urn:microsoft.com/office/officeart/2005/8/layout/hList7" loCatId="list" qsTypeId="urn:microsoft.com/office/officeart/2005/8/quickstyle/simple1" qsCatId="simple" csTypeId="urn:microsoft.com/office/officeart/2005/8/colors/accent1_2" csCatId="accent1" phldr="1"/>
      <dgm:spPr/>
    </dgm:pt>
    <dgm:pt modelId="{DB9BFC7F-B373-4455-AFD1-CE14B959602C}">
      <dgm:prSet phldrT="[Text]"/>
      <dgm:spPr>
        <a:solidFill>
          <a:srgbClr val="009AC8"/>
        </a:solidFill>
      </dgm:spPr>
      <dgm:t>
        <a:bodyPr/>
        <a:lstStyle/>
        <a:p>
          <a:r>
            <a:rPr lang="en-US">
              <a:latin typeface="Aptos Display" panose="02110004020202020204"/>
            </a:rPr>
            <a:t>Optimize</a:t>
          </a:r>
          <a:r>
            <a:rPr lang="en-US"/>
            <a:t> resource efficiencies</a:t>
          </a:r>
        </a:p>
      </dgm:t>
    </dgm:pt>
    <dgm:pt modelId="{E4F38015-6BE9-44A6-855B-057B8B695DCA}" type="parTrans" cxnId="{599D94B9-A958-4F4A-B77E-695C94229CED}">
      <dgm:prSet/>
      <dgm:spPr/>
      <dgm:t>
        <a:bodyPr/>
        <a:lstStyle/>
        <a:p>
          <a:endParaRPr lang="en-US"/>
        </a:p>
      </dgm:t>
    </dgm:pt>
    <dgm:pt modelId="{3FAD4C03-110B-4BEF-86AB-C3763CE40595}" type="sibTrans" cxnId="{599D94B9-A958-4F4A-B77E-695C94229CED}">
      <dgm:prSet/>
      <dgm:spPr/>
      <dgm:t>
        <a:bodyPr/>
        <a:lstStyle/>
        <a:p>
          <a:endParaRPr lang="en-US"/>
        </a:p>
      </dgm:t>
    </dgm:pt>
    <dgm:pt modelId="{92DA49A5-4AC6-4711-8BC2-B6C36BCAFF40}">
      <dgm:prSet phldrT="[Text]"/>
      <dgm:spPr>
        <a:solidFill>
          <a:srgbClr val="009AC8"/>
        </a:solidFill>
      </dgm:spPr>
      <dgm:t>
        <a:bodyPr/>
        <a:lstStyle/>
        <a:p>
          <a:r>
            <a:rPr lang="en-US"/>
            <a:t>Discourage harmful actions</a:t>
          </a:r>
        </a:p>
      </dgm:t>
    </dgm:pt>
    <dgm:pt modelId="{21E10D15-9AA2-4D6F-8270-173F07E01E4A}" type="parTrans" cxnId="{B99C3439-C304-4370-A84D-EE04AA115A19}">
      <dgm:prSet/>
      <dgm:spPr/>
      <dgm:t>
        <a:bodyPr/>
        <a:lstStyle/>
        <a:p>
          <a:endParaRPr lang="en-US"/>
        </a:p>
      </dgm:t>
    </dgm:pt>
    <dgm:pt modelId="{8E887DE7-6D42-42DD-8798-A2CBADBA1467}" type="sibTrans" cxnId="{B99C3439-C304-4370-A84D-EE04AA115A19}">
      <dgm:prSet/>
      <dgm:spPr/>
      <dgm:t>
        <a:bodyPr/>
        <a:lstStyle/>
        <a:p>
          <a:endParaRPr lang="en-US"/>
        </a:p>
      </dgm:t>
    </dgm:pt>
    <dgm:pt modelId="{23087D84-AD45-4ACC-8920-1228E2BD5C1E}">
      <dgm:prSet phldrT="[Text]"/>
      <dgm:spPr>
        <a:solidFill>
          <a:srgbClr val="009AC8"/>
        </a:solidFill>
      </dgm:spPr>
      <dgm:t>
        <a:bodyPr/>
        <a:lstStyle/>
        <a:p>
          <a:r>
            <a:rPr lang="en-US">
              <a:latin typeface="Aptos Display" panose="02110004020202020204"/>
            </a:rPr>
            <a:t>Incentivize</a:t>
          </a:r>
          <a:r>
            <a:rPr lang="en-US"/>
            <a:t> positive actions</a:t>
          </a:r>
        </a:p>
      </dgm:t>
    </dgm:pt>
    <dgm:pt modelId="{D60A4DA3-D1DA-448E-B24E-8D834857DC22}" type="parTrans" cxnId="{3D67EEDF-471A-474C-AEAA-32FAC19D4265}">
      <dgm:prSet/>
      <dgm:spPr/>
      <dgm:t>
        <a:bodyPr/>
        <a:lstStyle/>
        <a:p>
          <a:endParaRPr lang="en-US"/>
        </a:p>
      </dgm:t>
    </dgm:pt>
    <dgm:pt modelId="{BA9C5381-57B0-4689-9823-71389FBA6FB7}" type="sibTrans" cxnId="{3D67EEDF-471A-474C-AEAA-32FAC19D4265}">
      <dgm:prSet/>
      <dgm:spPr/>
      <dgm:t>
        <a:bodyPr/>
        <a:lstStyle/>
        <a:p>
          <a:endParaRPr lang="en-US"/>
        </a:p>
      </dgm:t>
    </dgm:pt>
    <dgm:pt modelId="{787E699B-FC1D-4F54-837F-20DF302CDCC7}">
      <dgm:prSet phldrT="[Text]"/>
      <dgm:spPr>
        <a:solidFill>
          <a:srgbClr val="009AC8"/>
        </a:solidFill>
      </dgm:spPr>
      <dgm:t>
        <a:bodyPr/>
        <a:lstStyle/>
        <a:p>
          <a:r>
            <a:rPr lang="en-US"/>
            <a:t>Increase financial capital for conservation</a:t>
          </a:r>
        </a:p>
      </dgm:t>
    </dgm:pt>
    <dgm:pt modelId="{DE61445A-F7FD-4C68-AC6B-A793CA6D2E5F}" type="parTrans" cxnId="{D37C8DDA-0856-4372-8A27-8E7704684A20}">
      <dgm:prSet/>
      <dgm:spPr/>
      <dgm:t>
        <a:bodyPr/>
        <a:lstStyle/>
        <a:p>
          <a:endParaRPr lang="en-US"/>
        </a:p>
      </dgm:t>
    </dgm:pt>
    <dgm:pt modelId="{46070098-2A30-49AD-996A-82AF70A1D5BE}" type="sibTrans" cxnId="{D37C8DDA-0856-4372-8A27-8E7704684A20}">
      <dgm:prSet/>
      <dgm:spPr/>
      <dgm:t>
        <a:bodyPr/>
        <a:lstStyle/>
        <a:p>
          <a:endParaRPr lang="en-US"/>
        </a:p>
      </dgm:t>
    </dgm:pt>
    <dgm:pt modelId="{4E766D86-38AF-4888-A1C1-BFF2EF7632E6}" type="pres">
      <dgm:prSet presAssocID="{A6F0CFA6-17C2-4BB9-85E8-870112B0A865}" presName="Name0" presStyleCnt="0">
        <dgm:presLayoutVars>
          <dgm:dir/>
          <dgm:resizeHandles val="exact"/>
        </dgm:presLayoutVars>
      </dgm:prSet>
      <dgm:spPr/>
    </dgm:pt>
    <dgm:pt modelId="{DB7825FA-8558-420F-BA2A-C90E6C4B8B8C}" type="pres">
      <dgm:prSet presAssocID="{A6F0CFA6-17C2-4BB9-85E8-870112B0A865}" presName="fgShape" presStyleLbl="fgShp" presStyleIdx="0" presStyleCnt="1"/>
      <dgm:spPr>
        <a:solidFill>
          <a:srgbClr val="F6E7BC"/>
        </a:solidFill>
      </dgm:spPr>
    </dgm:pt>
    <dgm:pt modelId="{BFF844E3-33F5-4622-8535-0705EAF0541C}" type="pres">
      <dgm:prSet presAssocID="{A6F0CFA6-17C2-4BB9-85E8-870112B0A865}" presName="linComp" presStyleCnt="0"/>
      <dgm:spPr/>
    </dgm:pt>
    <dgm:pt modelId="{EA5D2D0C-5DE3-46C5-972C-C1164F98D416}" type="pres">
      <dgm:prSet presAssocID="{DB9BFC7F-B373-4455-AFD1-CE14B959602C}" presName="compNode" presStyleCnt="0"/>
      <dgm:spPr/>
    </dgm:pt>
    <dgm:pt modelId="{800570DE-57AD-422C-BD1C-91E609D1BC7A}" type="pres">
      <dgm:prSet presAssocID="{DB9BFC7F-B373-4455-AFD1-CE14B959602C}" presName="bkgdShape" presStyleLbl="node1" presStyleIdx="0" presStyleCnt="4"/>
      <dgm:spPr/>
    </dgm:pt>
    <dgm:pt modelId="{1FFDFE65-209D-45FC-8D5F-5745EC890A38}" type="pres">
      <dgm:prSet presAssocID="{DB9BFC7F-B373-4455-AFD1-CE14B959602C}" presName="nodeTx" presStyleLbl="node1" presStyleIdx="0" presStyleCnt="4">
        <dgm:presLayoutVars>
          <dgm:bulletEnabled val="1"/>
        </dgm:presLayoutVars>
      </dgm:prSet>
      <dgm:spPr/>
    </dgm:pt>
    <dgm:pt modelId="{9790A972-F8EC-4834-A233-F26DF7B6CE52}" type="pres">
      <dgm:prSet presAssocID="{DB9BFC7F-B373-4455-AFD1-CE14B959602C}" presName="invisiNode" presStyleLbl="node1" presStyleIdx="0" presStyleCnt="4"/>
      <dgm:spPr/>
    </dgm:pt>
    <dgm:pt modelId="{81123994-34A6-4CB5-AE4C-21F96613C4BE}" type="pres">
      <dgm:prSet presAssocID="{DB9BFC7F-B373-4455-AFD1-CE14B959602C}" presName="imagNode"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bacus outline"/>
        </a:ext>
      </dgm:extLst>
    </dgm:pt>
    <dgm:pt modelId="{E334F33C-6999-454E-AA5F-9F77F9ACF922}" type="pres">
      <dgm:prSet presAssocID="{3FAD4C03-110B-4BEF-86AB-C3763CE40595}" presName="sibTrans" presStyleLbl="sibTrans2D1" presStyleIdx="0" presStyleCnt="0"/>
      <dgm:spPr/>
    </dgm:pt>
    <dgm:pt modelId="{15AD3499-F048-4BB7-A248-F88692FE3E4D}" type="pres">
      <dgm:prSet presAssocID="{92DA49A5-4AC6-4711-8BC2-B6C36BCAFF40}" presName="compNode" presStyleCnt="0"/>
      <dgm:spPr/>
    </dgm:pt>
    <dgm:pt modelId="{DFC38BD0-3E11-4DBF-B624-9D916290EB7C}" type="pres">
      <dgm:prSet presAssocID="{92DA49A5-4AC6-4711-8BC2-B6C36BCAFF40}" presName="bkgdShape" presStyleLbl="node1" presStyleIdx="1" presStyleCnt="4"/>
      <dgm:spPr/>
    </dgm:pt>
    <dgm:pt modelId="{4733858F-48AC-4F2F-9B47-FD7931393668}" type="pres">
      <dgm:prSet presAssocID="{92DA49A5-4AC6-4711-8BC2-B6C36BCAFF40}" presName="nodeTx" presStyleLbl="node1" presStyleIdx="1" presStyleCnt="4">
        <dgm:presLayoutVars>
          <dgm:bulletEnabled val="1"/>
        </dgm:presLayoutVars>
      </dgm:prSet>
      <dgm:spPr/>
    </dgm:pt>
    <dgm:pt modelId="{A7EC3F2E-DEE5-4F5F-BBF7-08EEEC007004}" type="pres">
      <dgm:prSet presAssocID="{92DA49A5-4AC6-4711-8BC2-B6C36BCAFF40}" presName="invisiNode" presStyleLbl="node1" presStyleIdx="1" presStyleCnt="4"/>
      <dgm:spPr/>
    </dgm:pt>
    <dgm:pt modelId="{3F68F7D8-148C-41F6-AD5D-FE9EA5B1D956}" type="pres">
      <dgm:prSet presAssocID="{92DA49A5-4AC6-4711-8BC2-B6C36BCAFF40}" presName="imagNode" presStyleLbl="fgImgPlac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rane outline"/>
        </a:ext>
      </dgm:extLst>
    </dgm:pt>
    <dgm:pt modelId="{26B04DD0-E74D-40A1-A833-0CFACBB673B6}" type="pres">
      <dgm:prSet presAssocID="{8E887DE7-6D42-42DD-8798-A2CBADBA1467}" presName="sibTrans" presStyleLbl="sibTrans2D1" presStyleIdx="0" presStyleCnt="0"/>
      <dgm:spPr/>
    </dgm:pt>
    <dgm:pt modelId="{397DCA22-80FA-4CDB-9F6F-F83E19ED2F0F}" type="pres">
      <dgm:prSet presAssocID="{23087D84-AD45-4ACC-8920-1228E2BD5C1E}" presName="compNode" presStyleCnt="0"/>
      <dgm:spPr/>
    </dgm:pt>
    <dgm:pt modelId="{6C46F077-2C94-440F-9C59-EECA47A9A3E9}" type="pres">
      <dgm:prSet presAssocID="{23087D84-AD45-4ACC-8920-1228E2BD5C1E}" presName="bkgdShape" presStyleLbl="node1" presStyleIdx="2" presStyleCnt="4"/>
      <dgm:spPr/>
    </dgm:pt>
    <dgm:pt modelId="{BA99195A-CC45-454F-A2BD-3EC420695ADF}" type="pres">
      <dgm:prSet presAssocID="{23087D84-AD45-4ACC-8920-1228E2BD5C1E}" presName="nodeTx" presStyleLbl="node1" presStyleIdx="2" presStyleCnt="4">
        <dgm:presLayoutVars>
          <dgm:bulletEnabled val="1"/>
        </dgm:presLayoutVars>
      </dgm:prSet>
      <dgm:spPr/>
    </dgm:pt>
    <dgm:pt modelId="{78F4D950-CFD0-4A58-B5E8-065942D6BE64}" type="pres">
      <dgm:prSet presAssocID="{23087D84-AD45-4ACC-8920-1228E2BD5C1E}" presName="invisiNode" presStyleLbl="node1" presStyleIdx="2" presStyleCnt="4"/>
      <dgm:spPr/>
    </dgm:pt>
    <dgm:pt modelId="{A698C0D4-9AA3-4238-A304-051D1AB83035}" type="pres">
      <dgm:prSet presAssocID="{23087D84-AD45-4ACC-8920-1228E2BD5C1E}" presName="imagNode" presStyleLbl="fgImgPlac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Agriculture outline"/>
        </a:ext>
      </dgm:extLst>
    </dgm:pt>
    <dgm:pt modelId="{4F9E0EA0-3841-48D1-820B-F13FF77EC163}" type="pres">
      <dgm:prSet presAssocID="{BA9C5381-57B0-4689-9823-71389FBA6FB7}" presName="sibTrans" presStyleLbl="sibTrans2D1" presStyleIdx="0" presStyleCnt="0"/>
      <dgm:spPr/>
    </dgm:pt>
    <dgm:pt modelId="{4E3ADC1E-37CB-411C-9A13-641D9252C66E}" type="pres">
      <dgm:prSet presAssocID="{787E699B-FC1D-4F54-837F-20DF302CDCC7}" presName="compNode" presStyleCnt="0"/>
      <dgm:spPr/>
    </dgm:pt>
    <dgm:pt modelId="{DCE286F8-DC89-4808-A877-7E5B719406F2}" type="pres">
      <dgm:prSet presAssocID="{787E699B-FC1D-4F54-837F-20DF302CDCC7}" presName="bkgdShape" presStyleLbl="node1" presStyleIdx="3" presStyleCnt="4"/>
      <dgm:spPr/>
    </dgm:pt>
    <dgm:pt modelId="{0C17AB20-7067-4016-99E4-AA6C71E0A050}" type="pres">
      <dgm:prSet presAssocID="{787E699B-FC1D-4F54-837F-20DF302CDCC7}" presName="nodeTx" presStyleLbl="node1" presStyleIdx="3" presStyleCnt="4">
        <dgm:presLayoutVars>
          <dgm:bulletEnabled val="1"/>
        </dgm:presLayoutVars>
      </dgm:prSet>
      <dgm:spPr/>
    </dgm:pt>
    <dgm:pt modelId="{59EA7C71-F71A-41BD-8F74-710A93AD82C0}" type="pres">
      <dgm:prSet presAssocID="{787E699B-FC1D-4F54-837F-20DF302CDCC7}" presName="invisiNode" presStyleLbl="node1" presStyleIdx="3" presStyleCnt="4"/>
      <dgm:spPr/>
    </dgm:pt>
    <dgm:pt modelId="{0114ABAE-D9E9-47D9-BEC0-B8EE2D058541}" type="pres">
      <dgm:prSet presAssocID="{787E699B-FC1D-4F54-837F-20DF302CDCC7}" presName="imagNode" presStyleLbl="fgImgPlac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r graph with upward trend with solid fill"/>
        </a:ext>
      </dgm:extLst>
    </dgm:pt>
  </dgm:ptLst>
  <dgm:cxnLst>
    <dgm:cxn modelId="{C66E8420-C3CC-45CE-BB3B-FF2DBFADB7F2}" type="presOf" srcId="{8E887DE7-6D42-42DD-8798-A2CBADBA1467}" destId="{26B04DD0-E74D-40A1-A833-0CFACBB673B6}" srcOrd="0" destOrd="0" presId="urn:microsoft.com/office/officeart/2005/8/layout/hList7"/>
    <dgm:cxn modelId="{86A0F122-891C-44A8-9AE2-6533C991BA26}" type="presOf" srcId="{A6F0CFA6-17C2-4BB9-85E8-870112B0A865}" destId="{4E766D86-38AF-4888-A1C1-BFF2EF7632E6}" srcOrd="0" destOrd="0" presId="urn:microsoft.com/office/officeart/2005/8/layout/hList7"/>
    <dgm:cxn modelId="{B99C3439-C304-4370-A84D-EE04AA115A19}" srcId="{A6F0CFA6-17C2-4BB9-85E8-870112B0A865}" destId="{92DA49A5-4AC6-4711-8BC2-B6C36BCAFF40}" srcOrd="1" destOrd="0" parTransId="{21E10D15-9AA2-4D6F-8270-173F07E01E4A}" sibTransId="{8E887DE7-6D42-42DD-8798-A2CBADBA1467}"/>
    <dgm:cxn modelId="{DE005C3B-87F8-482B-9AEC-622B93776969}" type="presOf" srcId="{DB9BFC7F-B373-4455-AFD1-CE14B959602C}" destId="{800570DE-57AD-422C-BD1C-91E609D1BC7A}" srcOrd="0" destOrd="0" presId="urn:microsoft.com/office/officeart/2005/8/layout/hList7"/>
    <dgm:cxn modelId="{ADD4B73D-F22C-4E25-B818-C86A2ACBE1C8}" type="presOf" srcId="{BA9C5381-57B0-4689-9823-71389FBA6FB7}" destId="{4F9E0EA0-3841-48D1-820B-F13FF77EC163}" srcOrd="0" destOrd="0" presId="urn:microsoft.com/office/officeart/2005/8/layout/hList7"/>
    <dgm:cxn modelId="{8BCCF240-9B75-4E70-A573-6902AAD4502A}" type="presOf" srcId="{23087D84-AD45-4ACC-8920-1228E2BD5C1E}" destId="{BA99195A-CC45-454F-A2BD-3EC420695ADF}" srcOrd="1" destOrd="0" presId="urn:microsoft.com/office/officeart/2005/8/layout/hList7"/>
    <dgm:cxn modelId="{17E53363-78FC-46E7-AB36-2E877DFB8FD7}" type="presOf" srcId="{DB9BFC7F-B373-4455-AFD1-CE14B959602C}" destId="{1FFDFE65-209D-45FC-8D5F-5745EC890A38}" srcOrd="1" destOrd="0" presId="urn:microsoft.com/office/officeart/2005/8/layout/hList7"/>
    <dgm:cxn modelId="{F5ACFB89-A424-46C6-AA34-C600B1307ED3}" type="presOf" srcId="{23087D84-AD45-4ACC-8920-1228E2BD5C1E}" destId="{6C46F077-2C94-440F-9C59-EECA47A9A3E9}" srcOrd="0" destOrd="0" presId="urn:microsoft.com/office/officeart/2005/8/layout/hList7"/>
    <dgm:cxn modelId="{56D3B4A7-3275-41DF-A2DF-D6C63A782634}" type="presOf" srcId="{92DA49A5-4AC6-4711-8BC2-B6C36BCAFF40}" destId="{4733858F-48AC-4F2F-9B47-FD7931393668}" srcOrd="1" destOrd="0" presId="urn:microsoft.com/office/officeart/2005/8/layout/hList7"/>
    <dgm:cxn modelId="{521AD2AD-056B-4F3E-A8D2-139997612F91}" type="presOf" srcId="{3FAD4C03-110B-4BEF-86AB-C3763CE40595}" destId="{E334F33C-6999-454E-AA5F-9F77F9ACF922}" srcOrd="0" destOrd="0" presId="urn:microsoft.com/office/officeart/2005/8/layout/hList7"/>
    <dgm:cxn modelId="{599D94B9-A958-4F4A-B77E-695C94229CED}" srcId="{A6F0CFA6-17C2-4BB9-85E8-870112B0A865}" destId="{DB9BFC7F-B373-4455-AFD1-CE14B959602C}" srcOrd="0" destOrd="0" parTransId="{E4F38015-6BE9-44A6-855B-057B8B695DCA}" sibTransId="{3FAD4C03-110B-4BEF-86AB-C3763CE40595}"/>
    <dgm:cxn modelId="{150DB7D5-0823-44D9-B0D4-F02C28382227}" type="presOf" srcId="{787E699B-FC1D-4F54-837F-20DF302CDCC7}" destId="{DCE286F8-DC89-4808-A877-7E5B719406F2}" srcOrd="0" destOrd="0" presId="urn:microsoft.com/office/officeart/2005/8/layout/hList7"/>
    <dgm:cxn modelId="{D37C8DDA-0856-4372-8A27-8E7704684A20}" srcId="{A6F0CFA6-17C2-4BB9-85E8-870112B0A865}" destId="{787E699B-FC1D-4F54-837F-20DF302CDCC7}" srcOrd="3" destOrd="0" parTransId="{DE61445A-F7FD-4C68-AC6B-A793CA6D2E5F}" sibTransId="{46070098-2A30-49AD-996A-82AF70A1D5BE}"/>
    <dgm:cxn modelId="{3D67EEDF-471A-474C-AEAA-32FAC19D4265}" srcId="{A6F0CFA6-17C2-4BB9-85E8-870112B0A865}" destId="{23087D84-AD45-4ACC-8920-1228E2BD5C1E}" srcOrd="2" destOrd="0" parTransId="{D60A4DA3-D1DA-448E-B24E-8D834857DC22}" sibTransId="{BA9C5381-57B0-4689-9823-71389FBA6FB7}"/>
    <dgm:cxn modelId="{40BAD6EA-0E24-4DE5-A3CA-543C85FC1D5E}" type="presOf" srcId="{787E699B-FC1D-4F54-837F-20DF302CDCC7}" destId="{0C17AB20-7067-4016-99E4-AA6C71E0A050}" srcOrd="1" destOrd="0" presId="urn:microsoft.com/office/officeart/2005/8/layout/hList7"/>
    <dgm:cxn modelId="{BE8C47F8-330D-476F-AF09-848D2A5EFAA9}" type="presOf" srcId="{92DA49A5-4AC6-4711-8BC2-B6C36BCAFF40}" destId="{DFC38BD0-3E11-4DBF-B624-9D916290EB7C}" srcOrd="0" destOrd="0" presId="urn:microsoft.com/office/officeart/2005/8/layout/hList7"/>
    <dgm:cxn modelId="{CB1EBBEE-5DAB-4E28-8E9C-D53DB1E374CC}" type="presParOf" srcId="{4E766D86-38AF-4888-A1C1-BFF2EF7632E6}" destId="{DB7825FA-8558-420F-BA2A-C90E6C4B8B8C}" srcOrd="0" destOrd="0" presId="urn:microsoft.com/office/officeart/2005/8/layout/hList7"/>
    <dgm:cxn modelId="{E7A259FB-754D-4C68-A7C5-CCE58F8EE7C1}" type="presParOf" srcId="{4E766D86-38AF-4888-A1C1-BFF2EF7632E6}" destId="{BFF844E3-33F5-4622-8535-0705EAF0541C}" srcOrd="1" destOrd="0" presId="urn:microsoft.com/office/officeart/2005/8/layout/hList7"/>
    <dgm:cxn modelId="{D8AD2E67-8634-42A9-9408-E3E72EC7F59C}" type="presParOf" srcId="{BFF844E3-33F5-4622-8535-0705EAF0541C}" destId="{EA5D2D0C-5DE3-46C5-972C-C1164F98D416}" srcOrd="0" destOrd="0" presId="urn:microsoft.com/office/officeart/2005/8/layout/hList7"/>
    <dgm:cxn modelId="{71345935-1889-48BF-BBB0-45A5A748EBEE}" type="presParOf" srcId="{EA5D2D0C-5DE3-46C5-972C-C1164F98D416}" destId="{800570DE-57AD-422C-BD1C-91E609D1BC7A}" srcOrd="0" destOrd="0" presId="urn:microsoft.com/office/officeart/2005/8/layout/hList7"/>
    <dgm:cxn modelId="{E380E7EA-0F2A-4B27-8417-3AD2D609EE1B}" type="presParOf" srcId="{EA5D2D0C-5DE3-46C5-972C-C1164F98D416}" destId="{1FFDFE65-209D-45FC-8D5F-5745EC890A38}" srcOrd="1" destOrd="0" presId="urn:microsoft.com/office/officeart/2005/8/layout/hList7"/>
    <dgm:cxn modelId="{3A2817F9-AA2D-4288-B203-4D03499FCAA3}" type="presParOf" srcId="{EA5D2D0C-5DE3-46C5-972C-C1164F98D416}" destId="{9790A972-F8EC-4834-A233-F26DF7B6CE52}" srcOrd="2" destOrd="0" presId="urn:microsoft.com/office/officeart/2005/8/layout/hList7"/>
    <dgm:cxn modelId="{36B3E2FB-C3E9-4477-A855-7AA39F6FC450}" type="presParOf" srcId="{EA5D2D0C-5DE3-46C5-972C-C1164F98D416}" destId="{81123994-34A6-4CB5-AE4C-21F96613C4BE}" srcOrd="3" destOrd="0" presId="urn:microsoft.com/office/officeart/2005/8/layout/hList7"/>
    <dgm:cxn modelId="{E82AFABC-251D-4861-A9E5-6BA59C550FD2}" type="presParOf" srcId="{BFF844E3-33F5-4622-8535-0705EAF0541C}" destId="{E334F33C-6999-454E-AA5F-9F77F9ACF922}" srcOrd="1" destOrd="0" presId="urn:microsoft.com/office/officeart/2005/8/layout/hList7"/>
    <dgm:cxn modelId="{9D8F9981-F5B3-428B-B1FA-FC68A9A4DED9}" type="presParOf" srcId="{BFF844E3-33F5-4622-8535-0705EAF0541C}" destId="{15AD3499-F048-4BB7-A248-F88692FE3E4D}" srcOrd="2" destOrd="0" presId="urn:microsoft.com/office/officeart/2005/8/layout/hList7"/>
    <dgm:cxn modelId="{11889EB7-87F2-414A-A7B3-5DB1F497DBF8}" type="presParOf" srcId="{15AD3499-F048-4BB7-A248-F88692FE3E4D}" destId="{DFC38BD0-3E11-4DBF-B624-9D916290EB7C}" srcOrd="0" destOrd="0" presId="urn:microsoft.com/office/officeart/2005/8/layout/hList7"/>
    <dgm:cxn modelId="{1F3C50FD-1615-449E-AF16-A6755E340900}" type="presParOf" srcId="{15AD3499-F048-4BB7-A248-F88692FE3E4D}" destId="{4733858F-48AC-4F2F-9B47-FD7931393668}" srcOrd="1" destOrd="0" presId="urn:microsoft.com/office/officeart/2005/8/layout/hList7"/>
    <dgm:cxn modelId="{A5E834E6-8469-45D3-9F72-422ED57F1CC9}" type="presParOf" srcId="{15AD3499-F048-4BB7-A248-F88692FE3E4D}" destId="{A7EC3F2E-DEE5-4F5F-BBF7-08EEEC007004}" srcOrd="2" destOrd="0" presId="urn:microsoft.com/office/officeart/2005/8/layout/hList7"/>
    <dgm:cxn modelId="{6F85ED8F-C047-4BEC-88D1-578A58F52B84}" type="presParOf" srcId="{15AD3499-F048-4BB7-A248-F88692FE3E4D}" destId="{3F68F7D8-148C-41F6-AD5D-FE9EA5B1D956}" srcOrd="3" destOrd="0" presId="urn:microsoft.com/office/officeart/2005/8/layout/hList7"/>
    <dgm:cxn modelId="{02EDA3EA-E337-4673-8A3E-D68C784BC721}" type="presParOf" srcId="{BFF844E3-33F5-4622-8535-0705EAF0541C}" destId="{26B04DD0-E74D-40A1-A833-0CFACBB673B6}" srcOrd="3" destOrd="0" presId="urn:microsoft.com/office/officeart/2005/8/layout/hList7"/>
    <dgm:cxn modelId="{1A07FAD5-97BC-4A7A-8EED-AE8AA9B7B029}" type="presParOf" srcId="{BFF844E3-33F5-4622-8535-0705EAF0541C}" destId="{397DCA22-80FA-4CDB-9F6F-F83E19ED2F0F}" srcOrd="4" destOrd="0" presId="urn:microsoft.com/office/officeart/2005/8/layout/hList7"/>
    <dgm:cxn modelId="{3B633068-99E6-4166-A17B-7D224FD89549}" type="presParOf" srcId="{397DCA22-80FA-4CDB-9F6F-F83E19ED2F0F}" destId="{6C46F077-2C94-440F-9C59-EECA47A9A3E9}" srcOrd="0" destOrd="0" presId="urn:microsoft.com/office/officeart/2005/8/layout/hList7"/>
    <dgm:cxn modelId="{B40DC949-5CC4-479A-8945-95FD431C2B7D}" type="presParOf" srcId="{397DCA22-80FA-4CDB-9F6F-F83E19ED2F0F}" destId="{BA99195A-CC45-454F-A2BD-3EC420695ADF}" srcOrd="1" destOrd="0" presId="urn:microsoft.com/office/officeart/2005/8/layout/hList7"/>
    <dgm:cxn modelId="{AF9DD6F1-D83C-4B9B-9425-7C98FA502CD1}" type="presParOf" srcId="{397DCA22-80FA-4CDB-9F6F-F83E19ED2F0F}" destId="{78F4D950-CFD0-4A58-B5E8-065942D6BE64}" srcOrd="2" destOrd="0" presId="urn:microsoft.com/office/officeart/2005/8/layout/hList7"/>
    <dgm:cxn modelId="{16D5016D-DD71-4752-9020-B79171BAE80D}" type="presParOf" srcId="{397DCA22-80FA-4CDB-9F6F-F83E19ED2F0F}" destId="{A698C0D4-9AA3-4238-A304-051D1AB83035}" srcOrd="3" destOrd="0" presId="urn:microsoft.com/office/officeart/2005/8/layout/hList7"/>
    <dgm:cxn modelId="{D20A896D-CC6D-418B-B44A-DE6ED5D70257}" type="presParOf" srcId="{BFF844E3-33F5-4622-8535-0705EAF0541C}" destId="{4F9E0EA0-3841-48D1-820B-F13FF77EC163}" srcOrd="5" destOrd="0" presId="urn:microsoft.com/office/officeart/2005/8/layout/hList7"/>
    <dgm:cxn modelId="{AD6522D4-8EFC-4C15-B8AC-B4EAA2454E01}" type="presParOf" srcId="{BFF844E3-33F5-4622-8535-0705EAF0541C}" destId="{4E3ADC1E-37CB-411C-9A13-641D9252C66E}" srcOrd="6" destOrd="0" presId="urn:microsoft.com/office/officeart/2005/8/layout/hList7"/>
    <dgm:cxn modelId="{C4E08B8C-8305-45F9-9CB8-8BC4E9FF9303}" type="presParOf" srcId="{4E3ADC1E-37CB-411C-9A13-641D9252C66E}" destId="{DCE286F8-DC89-4808-A877-7E5B719406F2}" srcOrd="0" destOrd="0" presId="urn:microsoft.com/office/officeart/2005/8/layout/hList7"/>
    <dgm:cxn modelId="{D65A52E1-CBB2-4345-84A3-26C046BB0D76}" type="presParOf" srcId="{4E3ADC1E-37CB-411C-9A13-641D9252C66E}" destId="{0C17AB20-7067-4016-99E4-AA6C71E0A050}" srcOrd="1" destOrd="0" presId="urn:microsoft.com/office/officeart/2005/8/layout/hList7"/>
    <dgm:cxn modelId="{B0C8AB11-AEED-4082-890B-C6564ED88C74}" type="presParOf" srcId="{4E3ADC1E-37CB-411C-9A13-641D9252C66E}" destId="{59EA7C71-F71A-41BD-8F74-710A93AD82C0}" srcOrd="2" destOrd="0" presId="urn:microsoft.com/office/officeart/2005/8/layout/hList7"/>
    <dgm:cxn modelId="{7EECBBCE-ACBE-470C-B54F-B617A0FDF147}" type="presParOf" srcId="{4E3ADC1E-37CB-411C-9A13-641D9252C66E}" destId="{0114ABAE-D9E9-47D9-BEC0-B8EE2D058541}"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2ACE6A1-30F5-423F-90C6-91F3F490C665}"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FBD9C054-1461-4E93-8411-D67E2C6B085A}">
      <dgm:prSet phldrT="[Text]"/>
      <dgm:spPr>
        <a:solidFill>
          <a:srgbClr val="8F6DA8"/>
        </a:solidFill>
        <a:ln>
          <a:noFill/>
        </a:ln>
      </dgm:spPr>
      <dgm:t>
        <a:bodyPr/>
        <a:lstStyle/>
        <a:p>
          <a:r>
            <a:rPr lang="en-US"/>
            <a:t>1</a:t>
          </a:r>
        </a:p>
      </dgm:t>
    </dgm:pt>
    <dgm:pt modelId="{A9FD888C-F259-4BC5-A535-F68BE49600C2}" type="parTrans" cxnId="{25BE8F9B-380B-4D04-AD4B-0399B4BEF31A}">
      <dgm:prSet/>
      <dgm:spPr/>
      <dgm:t>
        <a:bodyPr/>
        <a:lstStyle/>
        <a:p>
          <a:endParaRPr lang="en-US"/>
        </a:p>
      </dgm:t>
    </dgm:pt>
    <dgm:pt modelId="{07FEC8AC-CF38-4032-A9DF-9208A4F688D2}" type="sibTrans" cxnId="{25BE8F9B-380B-4D04-AD4B-0399B4BEF31A}">
      <dgm:prSet/>
      <dgm:spPr/>
      <dgm:t>
        <a:bodyPr/>
        <a:lstStyle/>
        <a:p>
          <a:endParaRPr lang="en-US"/>
        </a:p>
      </dgm:t>
    </dgm:pt>
    <dgm:pt modelId="{4C64B2D8-F28C-487A-92B5-7FCA46E51E5A}">
      <dgm:prSet phldrT="[Text]"/>
      <dgm:spPr/>
      <dgm:t>
        <a:bodyPr lIns="91440"/>
        <a:lstStyle/>
        <a:p>
          <a:pPr>
            <a:buNone/>
          </a:pPr>
          <a:r>
            <a:rPr lang="en-US"/>
            <a:t>Principal stakeholders engaged one-on-one to familiarize them with the OECM concept.</a:t>
          </a:r>
        </a:p>
      </dgm:t>
    </dgm:pt>
    <dgm:pt modelId="{405F5E3E-AABF-4E53-8AE1-FA3CE593121E}" type="parTrans" cxnId="{F0133796-82EB-42A1-A400-70AB1F8BF85D}">
      <dgm:prSet/>
      <dgm:spPr/>
      <dgm:t>
        <a:bodyPr/>
        <a:lstStyle/>
        <a:p>
          <a:endParaRPr lang="en-US"/>
        </a:p>
      </dgm:t>
    </dgm:pt>
    <dgm:pt modelId="{74A0828F-85AC-4BDD-A899-4039ABD180F4}" type="sibTrans" cxnId="{F0133796-82EB-42A1-A400-70AB1F8BF85D}">
      <dgm:prSet/>
      <dgm:spPr/>
      <dgm:t>
        <a:bodyPr/>
        <a:lstStyle/>
        <a:p>
          <a:endParaRPr lang="en-US"/>
        </a:p>
      </dgm:t>
    </dgm:pt>
    <dgm:pt modelId="{B8CCB25A-B915-489C-A2D7-89F50DBF30B7}">
      <dgm:prSet phldrT="[Text]"/>
      <dgm:spPr>
        <a:solidFill>
          <a:srgbClr val="8F6DA8"/>
        </a:solidFill>
        <a:ln>
          <a:noFill/>
        </a:ln>
      </dgm:spPr>
      <dgm:t>
        <a:bodyPr/>
        <a:lstStyle/>
        <a:p>
          <a:r>
            <a:rPr lang="en-US"/>
            <a:t>2</a:t>
          </a:r>
        </a:p>
      </dgm:t>
    </dgm:pt>
    <dgm:pt modelId="{2485D253-2E83-445C-9460-DD3FA0453F42}" type="parTrans" cxnId="{61E9D6DD-9D7A-4E1E-8586-E555429CD617}">
      <dgm:prSet/>
      <dgm:spPr/>
      <dgm:t>
        <a:bodyPr/>
        <a:lstStyle/>
        <a:p>
          <a:endParaRPr lang="en-US"/>
        </a:p>
      </dgm:t>
    </dgm:pt>
    <dgm:pt modelId="{21B726E4-591E-43B8-8B43-5A57C9C156AB}" type="sibTrans" cxnId="{61E9D6DD-9D7A-4E1E-8586-E555429CD617}">
      <dgm:prSet/>
      <dgm:spPr/>
      <dgm:t>
        <a:bodyPr/>
        <a:lstStyle/>
        <a:p>
          <a:endParaRPr lang="en-US"/>
        </a:p>
      </dgm:t>
    </dgm:pt>
    <dgm:pt modelId="{28C6F945-FBC4-4ECA-9901-0BF553BC1492}">
      <dgm:prSet phldrT="[Text]"/>
      <dgm:spPr>
        <a:solidFill>
          <a:srgbClr val="8F6DA8"/>
        </a:solidFill>
        <a:ln>
          <a:noFill/>
        </a:ln>
      </dgm:spPr>
      <dgm:t>
        <a:bodyPr/>
        <a:lstStyle/>
        <a:p>
          <a:r>
            <a:rPr lang="en-US"/>
            <a:t>3</a:t>
          </a:r>
        </a:p>
      </dgm:t>
    </dgm:pt>
    <dgm:pt modelId="{74321A01-ADF7-4640-A9B1-5F19D737A59C}" type="parTrans" cxnId="{E72210C5-6CE0-4AE7-B382-D0E9B393FD99}">
      <dgm:prSet/>
      <dgm:spPr/>
      <dgm:t>
        <a:bodyPr/>
        <a:lstStyle/>
        <a:p>
          <a:endParaRPr lang="en-US"/>
        </a:p>
      </dgm:t>
    </dgm:pt>
    <dgm:pt modelId="{3F0DD056-CD27-42A7-9CD4-12BB4D4D7E2E}" type="sibTrans" cxnId="{E72210C5-6CE0-4AE7-B382-D0E9B393FD99}">
      <dgm:prSet/>
      <dgm:spPr/>
      <dgm:t>
        <a:bodyPr/>
        <a:lstStyle/>
        <a:p>
          <a:endParaRPr lang="en-US"/>
        </a:p>
      </dgm:t>
    </dgm:pt>
    <dgm:pt modelId="{F8D82A37-CBBC-4298-9866-907286F0A4B3}">
      <dgm:prSet phldrT="[Text]"/>
      <dgm:spPr/>
      <dgm:t>
        <a:bodyPr lIns="91440"/>
        <a:lstStyle/>
        <a:p>
          <a:pPr>
            <a:buNone/>
          </a:pPr>
          <a:r>
            <a:rPr lang="en-US"/>
            <a:t>A policy and technical review of national legal frameworks undertaken by professionals to align them with OECM criteria.</a:t>
          </a:r>
        </a:p>
      </dgm:t>
    </dgm:pt>
    <dgm:pt modelId="{BC2ABC7D-A7F7-4294-8C70-8B6A831B565F}" type="parTrans" cxnId="{FE8F8D2B-D2BE-4EB9-A736-24C37CB36375}">
      <dgm:prSet/>
      <dgm:spPr/>
      <dgm:t>
        <a:bodyPr/>
        <a:lstStyle/>
        <a:p>
          <a:endParaRPr lang="en-US"/>
        </a:p>
      </dgm:t>
    </dgm:pt>
    <dgm:pt modelId="{05F44136-5F44-4346-99B2-EDF9758B5E8E}" type="sibTrans" cxnId="{FE8F8D2B-D2BE-4EB9-A736-24C37CB36375}">
      <dgm:prSet/>
      <dgm:spPr/>
      <dgm:t>
        <a:bodyPr/>
        <a:lstStyle/>
        <a:p>
          <a:endParaRPr lang="en-US"/>
        </a:p>
      </dgm:t>
    </dgm:pt>
    <dgm:pt modelId="{DEF11EA0-81B6-4603-9E01-1DA1BF611C1F}">
      <dgm:prSet phldrT="[Text]"/>
      <dgm:spPr>
        <a:solidFill>
          <a:srgbClr val="8F6DA8"/>
        </a:solidFill>
        <a:ln>
          <a:noFill/>
        </a:ln>
      </dgm:spPr>
      <dgm:t>
        <a:bodyPr/>
        <a:lstStyle/>
        <a:p>
          <a:pPr>
            <a:buNone/>
          </a:pPr>
          <a:r>
            <a:rPr lang="en-US"/>
            <a:t>4</a:t>
          </a:r>
        </a:p>
      </dgm:t>
    </dgm:pt>
    <dgm:pt modelId="{39539313-D635-415B-9305-C07AE24DAA81}" type="parTrans" cxnId="{D2E6BDB0-F322-464B-A989-09EB115035A7}">
      <dgm:prSet/>
      <dgm:spPr/>
      <dgm:t>
        <a:bodyPr/>
        <a:lstStyle/>
        <a:p>
          <a:endParaRPr lang="en-US"/>
        </a:p>
      </dgm:t>
    </dgm:pt>
    <dgm:pt modelId="{84ACFE2D-EFF0-4601-A44B-728DC597951F}" type="sibTrans" cxnId="{D2E6BDB0-F322-464B-A989-09EB115035A7}">
      <dgm:prSet/>
      <dgm:spPr/>
      <dgm:t>
        <a:bodyPr/>
        <a:lstStyle/>
        <a:p>
          <a:endParaRPr lang="en-US"/>
        </a:p>
      </dgm:t>
    </dgm:pt>
    <dgm:pt modelId="{BD5DE754-875F-47E6-9D65-2FF3F645AE62}">
      <dgm:prSet phldrT="[Text]"/>
      <dgm:spPr/>
      <dgm:t>
        <a:bodyPr lIns="91440"/>
        <a:lstStyle/>
        <a:p>
          <a:pPr>
            <a:buNone/>
          </a:pPr>
          <a:r>
            <a:rPr lang="en-US"/>
            <a:t>Potential OECMs identified and assessed at site-level using the IUCN assessment tool.</a:t>
          </a:r>
        </a:p>
      </dgm:t>
    </dgm:pt>
    <dgm:pt modelId="{049847FB-60F9-4B2A-BDBA-A25E2108B30A}" type="parTrans" cxnId="{0D445B82-523B-48BA-B8E8-6595D410884F}">
      <dgm:prSet/>
      <dgm:spPr/>
      <dgm:t>
        <a:bodyPr/>
        <a:lstStyle/>
        <a:p>
          <a:endParaRPr lang="en-US"/>
        </a:p>
      </dgm:t>
    </dgm:pt>
    <dgm:pt modelId="{D837C4C2-BD43-4445-A21C-5092358E4A72}" type="sibTrans" cxnId="{0D445B82-523B-48BA-B8E8-6595D410884F}">
      <dgm:prSet/>
      <dgm:spPr/>
      <dgm:t>
        <a:bodyPr/>
        <a:lstStyle/>
        <a:p>
          <a:endParaRPr lang="en-US"/>
        </a:p>
      </dgm:t>
    </dgm:pt>
    <dgm:pt modelId="{E7B255C2-BFC3-4212-AE88-304C1976F640}">
      <dgm:prSet phldrT="[Text]"/>
      <dgm:spPr/>
      <dgm:t>
        <a:bodyPr lIns="91440"/>
        <a:lstStyle/>
        <a:p>
          <a:pPr>
            <a:buNone/>
          </a:pPr>
          <a:r>
            <a:rPr lang="en-US"/>
            <a:t>Inclusive stakeholder workshops held to be representative of all involved groups, especially previously marginalized ones.</a:t>
          </a:r>
        </a:p>
      </dgm:t>
    </dgm:pt>
    <dgm:pt modelId="{0584CE3A-4857-4B21-A91F-2F81C75BAE69}" type="sibTrans" cxnId="{BCD8663D-3FF6-44E1-9EA8-00402397FAE1}">
      <dgm:prSet/>
      <dgm:spPr/>
      <dgm:t>
        <a:bodyPr/>
        <a:lstStyle/>
        <a:p>
          <a:endParaRPr lang="en-US"/>
        </a:p>
      </dgm:t>
    </dgm:pt>
    <dgm:pt modelId="{7FF0D1D1-9C44-432C-983B-93A9BE97CC4C}" type="parTrans" cxnId="{BCD8663D-3FF6-44E1-9EA8-00402397FAE1}">
      <dgm:prSet/>
      <dgm:spPr/>
      <dgm:t>
        <a:bodyPr/>
        <a:lstStyle/>
        <a:p>
          <a:endParaRPr lang="en-US"/>
        </a:p>
      </dgm:t>
    </dgm:pt>
    <dgm:pt modelId="{D98E9564-8030-43CE-ABF0-2141CDF90C74}" type="pres">
      <dgm:prSet presAssocID="{62ACE6A1-30F5-423F-90C6-91F3F490C665}" presName="Name0" presStyleCnt="0">
        <dgm:presLayoutVars>
          <dgm:chMax/>
          <dgm:chPref val="3"/>
          <dgm:dir/>
          <dgm:animOne val="branch"/>
          <dgm:animLvl val="lvl"/>
        </dgm:presLayoutVars>
      </dgm:prSet>
      <dgm:spPr/>
    </dgm:pt>
    <dgm:pt modelId="{47026A99-2F5B-4E17-8DC2-2F7959A7E846}" type="pres">
      <dgm:prSet presAssocID="{FBD9C054-1461-4E93-8411-D67E2C6B085A}" presName="composite" presStyleCnt="0"/>
      <dgm:spPr/>
    </dgm:pt>
    <dgm:pt modelId="{4D4371E2-F79D-465B-A5EE-EFAFB49F0291}" type="pres">
      <dgm:prSet presAssocID="{FBD9C054-1461-4E93-8411-D67E2C6B085A}" presName="FirstChild" presStyleLbl="revTx" presStyleIdx="0" presStyleCnt="4">
        <dgm:presLayoutVars>
          <dgm:chMax val="0"/>
          <dgm:chPref val="0"/>
          <dgm:bulletEnabled val="1"/>
        </dgm:presLayoutVars>
      </dgm:prSet>
      <dgm:spPr/>
    </dgm:pt>
    <dgm:pt modelId="{5CBC752A-DB44-4E7B-852C-EBEC68A4AF9B}" type="pres">
      <dgm:prSet presAssocID="{FBD9C054-1461-4E93-8411-D67E2C6B085A}" presName="Parent" presStyleLbl="alignNode1" presStyleIdx="0" presStyleCnt="4">
        <dgm:presLayoutVars>
          <dgm:chMax val="3"/>
          <dgm:chPref val="3"/>
          <dgm:bulletEnabled val="1"/>
        </dgm:presLayoutVars>
      </dgm:prSet>
      <dgm:spPr/>
    </dgm:pt>
    <dgm:pt modelId="{3A2EFA8D-6D4B-44AB-ACC0-04DED55DD4EA}" type="pres">
      <dgm:prSet presAssocID="{FBD9C054-1461-4E93-8411-D67E2C6B085A}" presName="Accent" presStyleLbl="parChTrans1D1" presStyleIdx="0" presStyleCnt="4"/>
      <dgm:spPr>
        <a:ln>
          <a:solidFill>
            <a:srgbClr val="8F6DA8"/>
          </a:solidFill>
        </a:ln>
      </dgm:spPr>
    </dgm:pt>
    <dgm:pt modelId="{8A08F107-A087-4BE9-810C-95E9C2CA712E}" type="pres">
      <dgm:prSet presAssocID="{07FEC8AC-CF38-4032-A9DF-9208A4F688D2}" presName="sibTrans" presStyleCnt="0"/>
      <dgm:spPr/>
    </dgm:pt>
    <dgm:pt modelId="{2164078A-F496-4E69-971C-A5A69C257802}" type="pres">
      <dgm:prSet presAssocID="{B8CCB25A-B915-489C-A2D7-89F50DBF30B7}" presName="composite" presStyleCnt="0"/>
      <dgm:spPr/>
    </dgm:pt>
    <dgm:pt modelId="{D36D3404-B0F6-4529-BA92-A84F0B35B0B4}" type="pres">
      <dgm:prSet presAssocID="{B8CCB25A-B915-489C-A2D7-89F50DBF30B7}" presName="FirstChild" presStyleLbl="revTx" presStyleIdx="1" presStyleCnt="4">
        <dgm:presLayoutVars>
          <dgm:chMax val="0"/>
          <dgm:chPref val="0"/>
          <dgm:bulletEnabled val="1"/>
        </dgm:presLayoutVars>
      </dgm:prSet>
      <dgm:spPr/>
    </dgm:pt>
    <dgm:pt modelId="{DB27E0ED-3B33-4AA5-BC85-FB6BC748B761}" type="pres">
      <dgm:prSet presAssocID="{B8CCB25A-B915-489C-A2D7-89F50DBF30B7}" presName="Parent" presStyleLbl="alignNode1" presStyleIdx="1" presStyleCnt="4">
        <dgm:presLayoutVars>
          <dgm:chMax val="3"/>
          <dgm:chPref val="3"/>
          <dgm:bulletEnabled val="1"/>
        </dgm:presLayoutVars>
      </dgm:prSet>
      <dgm:spPr/>
    </dgm:pt>
    <dgm:pt modelId="{2FD53605-C5A8-44D0-8ED3-9D814493DD92}" type="pres">
      <dgm:prSet presAssocID="{B8CCB25A-B915-489C-A2D7-89F50DBF30B7}" presName="Accent" presStyleLbl="parChTrans1D1" presStyleIdx="1" presStyleCnt="4"/>
      <dgm:spPr>
        <a:ln>
          <a:solidFill>
            <a:srgbClr val="8F6DA8"/>
          </a:solidFill>
        </a:ln>
      </dgm:spPr>
    </dgm:pt>
    <dgm:pt modelId="{6DD069FB-715A-40E8-B404-92B39CC6F596}" type="pres">
      <dgm:prSet presAssocID="{21B726E4-591E-43B8-8B43-5A57C9C156AB}" presName="sibTrans" presStyleCnt="0"/>
      <dgm:spPr/>
    </dgm:pt>
    <dgm:pt modelId="{94564E4B-3883-46B3-BCD5-A92621C58C7B}" type="pres">
      <dgm:prSet presAssocID="{28C6F945-FBC4-4ECA-9901-0BF553BC1492}" presName="composite" presStyleCnt="0"/>
      <dgm:spPr/>
    </dgm:pt>
    <dgm:pt modelId="{4F8303A0-A736-42E8-8F9C-E60E802718AD}" type="pres">
      <dgm:prSet presAssocID="{28C6F945-FBC4-4ECA-9901-0BF553BC1492}" presName="FirstChild" presStyleLbl="revTx" presStyleIdx="2" presStyleCnt="4">
        <dgm:presLayoutVars>
          <dgm:chMax val="0"/>
          <dgm:chPref val="0"/>
          <dgm:bulletEnabled val="1"/>
        </dgm:presLayoutVars>
      </dgm:prSet>
      <dgm:spPr/>
    </dgm:pt>
    <dgm:pt modelId="{8C318F18-1024-4551-8270-2DAF1F6D6AC2}" type="pres">
      <dgm:prSet presAssocID="{28C6F945-FBC4-4ECA-9901-0BF553BC1492}" presName="Parent" presStyleLbl="alignNode1" presStyleIdx="2" presStyleCnt="4">
        <dgm:presLayoutVars>
          <dgm:chMax val="3"/>
          <dgm:chPref val="3"/>
          <dgm:bulletEnabled val="1"/>
        </dgm:presLayoutVars>
      </dgm:prSet>
      <dgm:spPr/>
    </dgm:pt>
    <dgm:pt modelId="{07E78455-A686-49F8-91DC-F1313E8A6238}" type="pres">
      <dgm:prSet presAssocID="{28C6F945-FBC4-4ECA-9901-0BF553BC1492}" presName="Accent" presStyleLbl="parChTrans1D1" presStyleIdx="2" presStyleCnt="4"/>
      <dgm:spPr>
        <a:ln>
          <a:solidFill>
            <a:srgbClr val="8F6DA8"/>
          </a:solidFill>
        </a:ln>
      </dgm:spPr>
    </dgm:pt>
    <dgm:pt modelId="{ECA54391-B8F8-49C1-B56F-70F92D8465F5}" type="pres">
      <dgm:prSet presAssocID="{3F0DD056-CD27-42A7-9CD4-12BB4D4D7E2E}" presName="sibTrans" presStyleCnt="0"/>
      <dgm:spPr/>
    </dgm:pt>
    <dgm:pt modelId="{6AE5187B-87B6-4519-A475-DC6B76024051}" type="pres">
      <dgm:prSet presAssocID="{DEF11EA0-81B6-4603-9E01-1DA1BF611C1F}" presName="composite" presStyleCnt="0"/>
      <dgm:spPr/>
    </dgm:pt>
    <dgm:pt modelId="{111347CC-C486-433B-85C4-17651CC371A8}" type="pres">
      <dgm:prSet presAssocID="{DEF11EA0-81B6-4603-9E01-1DA1BF611C1F}" presName="FirstChild" presStyleLbl="revTx" presStyleIdx="3" presStyleCnt="4">
        <dgm:presLayoutVars>
          <dgm:chMax val="0"/>
          <dgm:chPref val="0"/>
          <dgm:bulletEnabled val="1"/>
        </dgm:presLayoutVars>
      </dgm:prSet>
      <dgm:spPr/>
    </dgm:pt>
    <dgm:pt modelId="{21A9E476-486A-4950-ADB3-901105ECFDBF}" type="pres">
      <dgm:prSet presAssocID="{DEF11EA0-81B6-4603-9E01-1DA1BF611C1F}" presName="Parent" presStyleLbl="alignNode1" presStyleIdx="3" presStyleCnt="4">
        <dgm:presLayoutVars>
          <dgm:chMax val="3"/>
          <dgm:chPref val="3"/>
          <dgm:bulletEnabled val="1"/>
        </dgm:presLayoutVars>
      </dgm:prSet>
      <dgm:spPr/>
    </dgm:pt>
    <dgm:pt modelId="{9EF15372-6C3B-474E-BE43-4CECC20DFE61}" type="pres">
      <dgm:prSet presAssocID="{DEF11EA0-81B6-4603-9E01-1DA1BF611C1F}" presName="Accent" presStyleLbl="parChTrans1D1" presStyleIdx="3" presStyleCnt="4"/>
      <dgm:spPr/>
    </dgm:pt>
  </dgm:ptLst>
  <dgm:cxnLst>
    <dgm:cxn modelId="{A05D0103-3B9B-421F-AED2-642C9789795F}" type="presOf" srcId="{B8CCB25A-B915-489C-A2D7-89F50DBF30B7}" destId="{DB27E0ED-3B33-4AA5-BC85-FB6BC748B761}" srcOrd="0" destOrd="0" presId="urn:microsoft.com/office/officeart/2011/layout/TabList"/>
    <dgm:cxn modelId="{235B4718-C1BF-417A-8AE5-3CC6A38C0374}" type="presOf" srcId="{E7B255C2-BFC3-4212-AE88-304C1976F640}" destId="{D36D3404-B0F6-4529-BA92-A84F0B35B0B4}" srcOrd="0" destOrd="0" presId="urn:microsoft.com/office/officeart/2011/layout/TabList"/>
    <dgm:cxn modelId="{FE8F8D2B-D2BE-4EB9-A736-24C37CB36375}" srcId="{28C6F945-FBC4-4ECA-9901-0BF553BC1492}" destId="{F8D82A37-CBBC-4298-9866-907286F0A4B3}" srcOrd="0" destOrd="0" parTransId="{BC2ABC7D-A7F7-4294-8C70-8B6A831B565F}" sibTransId="{05F44136-5F44-4346-99B2-EDF9758B5E8E}"/>
    <dgm:cxn modelId="{BCD8663D-3FF6-44E1-9EA8-00402397FAE1}" srcId="{B8CCB25A-B915-489C-A2D7-89F50DBF30B7}" destId="{E7B255C2-BFC3-4212-AE88-304C1976F640}" srcOrd="0" destOrd="0" parTransId="{7FF0D1D1-9C44-432C-983B-93A9BE97CC4C}" sibTransId="{0584CE3A-4857-4B21-A91F-2F81C75BAE69}"/>
    <dgm:cxn modelId="{92B4163E-0E37-41F1-B12E-E520CFDF52E6}" type="presOf" srcId="{62ACE6A1-30F5-423F-90C6-91F3F490C665}" destId="{D98E9564-8030-43CE-ABF0-2141CDF90C74}" srcOrd="0" destOrd="0" presId="urn:microsoft.com/office/officeart/2011/layout/TabList"/>
    <dgm:cxn modelId="{765FFF46-C97D-42AA-9135-8256A4C2B654}" type="presOf" srcId="{F8D82A37-CBBC-4298-9866-907286F0A4B3}" destId="{4F8303A0-A736-42E8-8F9C-E60E802718AD}" srcOrd="0" destOrd="0" presId="urn:microsoft.com/office/officeart/2011/layout/TabList"/>
    <dgm:cxn modelId="{5318246C-BCC7-4A46-9206-38D0A3555B1C}" type="presOf" srcId="{BD5DE754-875F-47E6-9D65-2FF3F645AE62}" destId="{111347CC-C486-433B-85C4-17651CC371A8}" srcOrd="0" destOrd="0" presId="urn:microsoft.com/office/officeart/2011/layout/TabList"/>
    <dgm:cxn modelId="{7755917C-B50D-4253-94A5-F2B5E8A7AB45}" type="presOf" srcId="{28C6F945-FBC4-4ECA-9901-0BF553BC1492}" destId="{8C318F18-1024-4551-8270-2DAF1F6D6AC2}" srcOrd="0" destOrd="0" presId="urn:microsoft.com/office/officeart/2011/layout/TabList"/>
    <dgm:cxn modelId="{0D445B82-523B-48BA-B8E8-6595D410884F}" srcId="{DEF11EA0-81B6-4603-9E01-1DA1BF611C1F}" destId="{BD5DE754-875F-47E6-9D65-2FF3F645AE62}" srcOrd="0" destOrd="0" parTransId="{049847FB-60F9-4B2A-BDBA-A25E2108B30A}" sibTransId="{D837C4C2-BD43-4445-A21C-5092358E4A72}"/>
    <dgm:cxn modelId="{F0133796-82EB-42A1-A400-70AB1F8BF85D}" srcId="{FBD9C054-1461-4E93-8411-D67E2C6B085A}" destId="{4C64B2D8-F28C-487A-92B5-7FCA46E51E5A}" srcOrd="0" destOrd="0" parTransId="{405F5E3E-AABF-4E53-8AE1-FA3CE593121E}" sibTransId="{74A0828F-85AC-4BDD-A899-4039ABD180F4}"/>
    <dgm:cxn modelId="{25BE8F9B-380B-4D04-AD4B-0399B4BEF31A}" srcId="{62ACE6A1-30F5-423F-90C6-91F3F490C665}" destId="{FBD9C054-1461-4E93-8411-D67E2C6B085A}" srcOrd="0" destOrd="0" parTransId="{A9FD888C-F259-4BC5-A535-F68BE49600C2}" sibTransId="{07FEC8AC-CF38-4032-A9DF-9208A4F688D2}"/>
    <dgm:cxn modelId="{E8D3319F-3F63-4C52-8C67-76CA5AB625D0}" type="presOf" srcId="{4C64B2D8-F28C-487A-92B5-7FCA46E51E5A}" destId="{4D4371E2-F79D-465B-A5EE-EFAFB49F0291}" srcOrd="0" destOrd="0" presId="urn:microsoft.com/office/officeart/2011/layout/TabList"/>
    <dgm:cxn modelId="{D2E6BDB0-F322-464B-A989-09EB115035A7}" srcId="{62ACE6A1-30F5-423F-90C6-91F3F490C665}" destId="{DEF11EA0-81B6-4603-9E01-1DA1BF611C1F}" srcOrd="3" destOrd="0" parTransId="{39539313-D635-415B-9305-C07AE24DAA81}" sibTransId="{84ACFE2D-EFF0-4601-A44B-728DC597951F}"/>
    <dgm:cxn modelId="{E72210C5-6CE0-4AE7-B382-D0E9B393FD99}" srcId="{62ACE6A1-30F5-423F-90C6-91F3F490C665}" destId="{28C6F945-FBC4-4ECA-9901-0BF553BC1492}" srcOrd="2" destOrd="0" parTransId="{74321A01-ADF7-4640-A9B1-5F19D737A59C}" sibTransId="{3F0DD056-CD27-42A7-9CD4-12BB4D4D7E2E}"/>
    <dgm:cxn modelId="{56ED2FCD-C4C8-44A9-8477-8A4C36D030F2}" type="presOf" srcId="{DEF11EA0-81B6-4603-9E01-1DA1BF611C1F}" destId="{21A9E476-486A-4950-ADB3-901105ECFDBF}" srcOrd="0" destOrd="0" presId="urn:microsoft.com/office/officeart/2011/layout/TabList"/>
    <dgm:cxn modelId="{61E9D6DD-9D7A-4E1E-8586-E555429CD617}" srcId="{62ACE6A1-30F5-423F-90C6-91F3F490C665}" destId="{B8CCB25A-B915-489C-A2D7-89F50DBF30B7}" srcOrd="1" destOrd="0" parTransId="{2485D253-2E83-445C-9460-DD3FA0453F42}" sibTransId="{21B726E4-591E-43B8-8B43-5A57C9C156AB}"/>
    <dgm:cxn modelId="{2D890CEB-62D6-41B3-9DB7-E1EBC1022A1C}" type="presOf" srcId="{FBD9C054-1461-4E93-8411-D67E2C6B085A}" destId="{5CBC752A-DB44-4E7B-852C-EBEC68A4AF9B}" srcOrd="0" destOrd="0" presId="urn:microsoft.com/office/officeart/2011/layout/TabList"/>
    <dgm:cxn modelId="{7A8B7059-3436-4D28-83DB-9E08514DF41E}" type="presParOf" srcId="{D98E9564-8030-43CE-ABF0-2141CDF90C74}" destId="{47026A99-2F5B-4E17-8DC2-2F7959A7E846}" srcOrd="0" destOrd="0" presId="urn:microsoft.com/office/officeart/2011/layout/TabList"/>
    <dgm:cxn modelId="{28A235C8-E869-4AB1-906D-2002B1D6EBAF}" type="presParOf" srcId="{47026A99-2F5B-4E17-8DC2-2F7959A7E846}" destId="{4D4371E2-F79D-465B-A5EE-EFAFB49F0291}" srcOrd="0" destOrd="0" presId="urn:microsoft.com/office/officeart/2011/layout/TabList"/>
    <dgm:cxn modelId="{0BF9B02F-3432-45E1-B7AC-8EC74DF3A781}" type="presParOf" srcId="{47026A99-2F5B-4E17-8DC2-2F7959A7E846}" destId="{5CBC752A-DB44-4E7B-852C-EBEC68A4AF9B}" srcOrd="1" destOrd="0" presId="urn:microsoft.com/office/officeart/2011/layout/TabList"/>
    <dgm:cxn modelId="{DB9DE6DD-34A1-4806-9B75-D29EBE44FE33}" type="presParOf" srcId="{47026A99-2F5B-4E17-8DC2-2F7959A7E846}" destId="{3A2EFA8D-6D4B-44AB-ACC0-04DED55DD4EA}" srcOrd="2" destOrd="0" presId="urn:microsoft.com/office/officeart/2011/layout/TabList"/>
    <dgm:cxn modelId="{AD2F9525-A4D3-4897-8028-3D1B5A87976C}" type="presParOf" srcId="{D98E9564-8030-43CE-ABF0-2141CDF90C74}" destId="{8A08F107-A087-4BE9-810C-95E9C2CA712E}" srcOrd="1" destOrd="0" presId="urn:microsoft.com/office/officeart/2011/layout/TabList"/>
    <dgm:cxn modelId="{B458861B-64F7-4189-82F6-9812ACFC3503}" type="presParOf" srcId="{D98E9564-8030-43CE-ABF0-2141CDF90C74}" destId="{2164078A-F496-4E69-971C-A5A69C257802}" srcOrd="2" destOrd="0" presId="urn:microsoft.com/office/officeart/2011/layout/TabList"/>
    <dgm:cxn modelId="{23B971DD-1A7C-43E7-BE7E-3C720BAB0BB6}" type="presParOf" srcId="{2164078A-F496-4E69-971C-A5A69C257802}" destId="{D36D3404-B0F6-4529-BA92-A84F0B35B0B4}" srcOrd="0" destOrd="0" presId="urn:microsoft.com/office/officeart/2011/layout/TabList"/>
    <dgm:cxn modelId="{A77174E9-4963-4D2C-B798-9DB2B7425C86}" type="presParOf" srcId="{2164078A-F496-4E69-971C-A5A69C257802}" destId="{DB27E0ED-3B33-4AA5-BC85-FB6BC748B761}" srcOrd="1" destOrd="0" presId="urn:microsoft.com/office/officeart/2011/layout/TabList"/>
    <dgm:cxn modelId="{BA3EEBAA-5F51-48BC-B24F-0B3EC42E2663}" type="presParOf" srcId="{2164078A-F496-4E69-971C-A5A69C257802}" destId="{2FD53605-C5A8-44D0-8ED3-9D814493DD92}" srcOrd="2" destOrd="0" presId="urn:microsoft.com/office/officeart/2011/layout/TabList"/>
    <dgm:cxn modelId="{298C4085-080B-476F-91E3-ADA1202B9A0A}" type="presParOf" srcId="{D98E9564-8030-43CE-ABF0-2141CDF90C74}" destId="{6DD069FB-715A-40E8-B404-92B39CC6F596}" srcOrd="3" destOrd="0" presId="urn:microsoft.com/office/officeart/2011/layout/TabList"/>
    <dgm:cxn modelId="{A10A3748-7015-44B2-B85F-C5959FE90EC5}" type="presParOf" srcId="{D98E9564-8030-43CE-ABF0-2141CDF90C74}" destId="{94564E4B-3883-46B3-BCD5-A92621C58C7B}" srcOrd="4" destOrd="0" presId="urn:microsoft.com/office/officeart/2011/layout/TabList"/>
    <dgm:cxn modelId="{FD155AB1-5F16-492F-B200-C10FEBE1DF1B}" type="presParOf" srcId="{94564E4B-3883-46B3-BCD5-A92621C58C7B}" destId="{4F8303A0-A736-42E8-8F9C-E60E802718AD}" srcOrd="0" destOrd="0" presId="urn:microsoft.com/office/officeart/2011/layout/TabList"/>
    <dgm:cxn modelId="{A021E970-F645-4395-95CD-B360D5126EB8}" type="presParOf" srcId="{94564E4B-3883-46B3-BCD5-A92621C58C7B}" destId="{8C318F18-1024-4551-8270-2DAF1F6D6AC2}" srcOrd="1" destOrd="0" presId="urn:microsoft.com/office/officeart/2011/layout/TabList"/>
    <dgm:cxn modelId="{481ABF3E-F24E-4412-AD19-695820EC6D50}" type="presParOf" srcId="{94564E4B-3883-46B3-BCD5-A92621C58C7B}" destId="{07E78455-A686-49F8-91DC-F1313E8A6238}" srcOrd="2" destOrd="0" presId="urn:microsoft.com/office/officeart/2011/layout/TabList"/>
    <dgm:cxn modelId="{B9702972-9577-4A21-9D4A-9FCE8C739CB0}" type="presParOf" srcId="{D98E9564-8030-43CE-ABF0-2141CDF90C74}" destId="{ECA54391-B8F8-49C1-B56F-70F92D8465F5}" srcOrd="5" destOrd="0" presId="urn:microsoft.com/office/officeart/2011/layout/TabList"/>
    <dgm:cxn modelId="{D70FC726-E05F-4CDF-BCA5-D44B367E7840}" type="presParOf" srcId="{D98E9564-8030-43CE-ABF0-2141CDF90C74}" destId="{6AE5187B-87B6-4519-A475-DC6B76024051}" srcOrd="6" destOrd="0" presId="urn:microsoft.com/office/officeart/2011/layout/TabList"/>
    <dgm:cxn modelId="{D75B1360-824F-4D4E-958E-48C714D07B88}" type="presParOf" srcId="{6AE5187B-87B6-4519-A475-DC6B76024051}" destId="{111347CC-C486-433B-85C4-17651CC371A8}" srcOrd="0" destOrd="0" presId="urn:microsoft.com/office/officeart/2011/layout/TabList"/>
    <dgm:cxn modelId="{99072404-CACA-419C-BD12-8C4304D1F537}" type="presParOf" srcId="{6AE5187B-87B6-4519-A475-DC6B76024051}" destId="{21A9E476-486A-4950-ADB3-901105ECFDBF}" srcOrd="1" destOrd="0" presId="urn:microsoft.com/office/officeart/2011/layout/TabList"/>
    <dgm:cxn modelId="{DF61FFBB-1715-4325-8F58-1E2FDC081EB0}" type="presParOf" srcId="{6AE5187B-87B6-4519-A475-DC6B76024051}" destId="{9EF15372-6C3B-474E-BE43-4CECC20DFE61}" srcOrd="2" destOrd="0" presId="urn:microsoft.com/office/officeart/2011/layout/TabList"/>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CDED40-2EEB-4EDD-962C-4EB404CB5C28}" type="doc">
      <dgm:prSet loTypeId="urn:diagrams.loki3.com/VaryingWidthList" loCatId="list" qsTypeId="urn:microsoft.com/office/officeart/2005/8/quickstyle/simple1" qsCatId="simple" csTypeId="urn:microsoft.com/office/officeart/2005/8/colors/accent1_2" csCatId="accent1" phldr="1"/>
      <dgm:spPr/>
    </dgm:pt>
    <dgm:pt modelId="{A2D8ED67-14AD-4E6A-8D82-49659AF4FB75}">
      <dgm:prSet phldrT="[Text]" custT="1"/>
      <dgm:spPr>
        <a:solidFill>
          <a:srgbClr val="74ACD4"/>
        </a:solidFill>
      </dgm:spPr>
      <dgm:t>
        <a:bodyPr/>
        <a:lstStyle/>
        <a:p>
          <a:r>
            <a:rPr lang="en-US" sz="3000">
              <a:effectLst>
                <a:outerShdw blurRad="38100" dist="38100" dir="2700000" algn="tl">
                  <a:srgbClr val="000000">
                    <a:alpha val="43137"/>
                  </a:srgbClr>
                </a:outerShdw>
              </a:effectLst>
            </a:rPr>
            <a:t>Recognized, dedicated and managed</a:t>
          </a:r>
          <a:br>
            <a:rPr lang="en-US" sz="3000">
              <a:effectLst>
                <a:outerShdw blurRad="38100" dist="38100" dir="2700000" algn="tl">
                  <a:srgbClr val="000000">
                    <a:alpha val="43137"/>
                  </a:srgbClr>
                </a:outerShdw>
              </a:effectLst>
            </a:rPr>
          </a:br>
          <a:r>
            <a:rPr lang="en-US" sz="3000" b="1" i="1">
              <a:effectLst>
                <a:outerShdw blurRad="38100" dist="38100" dir="2700000" algn="tl">
                  <a:srgbClr val="000000">
                    <a:alpha val="43137"/>
                  </a:srgbClr>
                </a:outerShdw>
              </a:effectLst>
            </a:rPr>
            <a:t>for conservation</a:t>
          </a:r>
          <a:endParaRPr lang="en-US" sz="3000" i="1">
            <a:effectLst>
              <a:outerShdw blurRad="38100" dist="38100" dir="2700000" algn="tl">
                <a:srgbClr val="000000">
                  <a:alpha val="43137"/>
                </a:srgbClr>
              </a:outerShdw>
            </a:effectLst>
          </a:endParaRPr>
        </a:p>
      </dgm:t>
    </dgm:pt>
    <dgm:pt modelId="{4119D894-A2B3-41C8-BE65-10D037969290}" type="parTrans" cxnId="{FC59AFA5-03F3-4BF4-BBCF-0BFC6FCB8B53}">
      <dgm:prSet/>
      <dgm:spPr/>
      <dgm:t>
        <a:bodyPr/>
        <a:lstStyle/>
        <a:p>
          <a:endParaRPr lang="en-US"/>
        </a:p>
      </dgm:t>
    </dgm:pt>
    <dgm:pt modelId="{4EA6901D-B970-4FFB-BD0E-A099DD3711CA}" type="sibTrans" cxnId="{FC59AFA5-03F3-4BF4-BBCF-0BFC6FCB8B53}">
      <dgm:prSet/>
      <dgm:spPr/>
      <dgm:t>
        <a:bodyPr/>
        <a:lstStyle/>
        <a:p>
          <a:endParaRPr lang="en-US"/>
        </a:p>
      </dgm:t>
    </dgm:pt>
    <dgm:pt modelId="{7C88F747-338B-43C9-8D62-974E96449D60}">
      <dgm:prSet phldrT="[Text]"/>
      <dgm:spPr>
        <a:solidFill>
          <a:srgbClr val="8F6DA8"/>
        </a:solidFill>
      </dgm:spPr>
      <dgm:t>
        <a:bodyPr/>
        <a:lstStyle/>
        <a:p>
          <a:r>
            <a:rPr lang="en-US">
              <a:effectLst>
                <a:outerShdw blurRad="38100" dist="38100" dir="2700000" algn="tl">
                  <a:srgbClr val="000000">
                    <a:alpha val="43137"/>
                  </a:srgbClr>
                </a:outerShdw>
              </a:effectLst>
            </a:rPr>
            <a:t>Conservation as a primary objective</a:t>
          </a:r>
        </a:p>
      </dgm:t>
    </dgm:pt>
    <dgm:pt modelId="{824A9BC6-E0F6-424C-90DF-F1D9182856C8}" type="parTrans" cxnId="{C61417A2-ABFC-4566-899A-AF69A4FE8550}">
      <dgm:prSet/>
      <dgm:spPr/>
      <dgm:t>
        <a:bodyPr/>
        <a:lstStyle/>
        <a:p>
          <a:endParaRPr lang="en-US"/>
        </a:p>
      </dgm:t>
    </dgm:pt>
    <dgm:pt modelId="{2DB2E47A-9A81-445C-8C25-39C0085AFE3C}" type="sibTrans" cxnId="{C61417A2-ABFC-4566-899A-AF69A4FE8550}">
      <dgm:prSet/>
      <dgm:spPr/>
      <dgm:t>
        <a:bodyPr/>
        <a:lstStyle/>
        <a:p>
          <a:endParaRPr lang="en-US"/>
        </a:p>
      </dgm:t>
    </dgm:pt>
    <dgm:pt modelId="{D19824B3-F602-4E32-A3CF-F271629CEC18}">
      <dgm:prSet phldrT="[Text]"/>
      <dgm:spPr>
        <a:solidFill>
          <a:srgbClr val="49AA42"/>
        </a:solidFill>
      </dgm:spPr>
      <dgm:t>
        <a:bodyPr/>
        <a:lstStyle/>
        <a:p>
          <a:r>
            <a:rPr lang="en-US">
              <a:effectLst>
                <a:outerShdw blurRad="38100" dist="38100" dir="2700000" algn="tl">
                  <a:srgbClr val="000000">
                    <a:alpha val="43137"/>
                  </a:srgbClr>
                </a:outerShdw>
              </a:effectLst>
            </a:rPr>
            <a:t>The management objective is the defining feature</a:t>
          </a:r>
        </a:p>
      </dgm:t>
    </dgm:pt>
    <dgm:pt modelId="{C9F89651-269E-4843-A12C-62F214C653AB}" type="parTrans" cxnId="{DFF85B25-1373-42B4-A462-86EDBBE58491}">
      <dgm:prSet/>
      <dgm:spPr/>
      <dgm:t>
        <a:bodyPr/>
        <a:lstStyle/>
        <a:p>
          <a:endParaRPr lang="en-US"/>
        </a:p>
      </dgm:t>
    </dgm:pt>
    <dgm:pt modelId="{279D16FB-A53E-42F1-90FE-820AF742569A}" type="sibTrans" cxnId="{DFF85B25-1373-42B4-A462-86EDBBE58491}">
      <dgm:prSet/>
      <dgm:spPr/>
      <dgm:t>
        <a:bodyPr/>
        <a:lstStyle/>
        <a:p>
          <a:endParaRPr lang="en-US"/>
        </a:p>
      </dgm:t>
    </dgm:pt>
    <dgm:pt modelId="{ED29380C-333D-484B-9472-7FA24666ED32}" type="pres">
      <dgm:prSet presAssocID="{A4CDED40-2EEB-4EDD-962C-4EB404CB5C28}" presName="Name0" presStyleCnt="0">
        <dgm:presLayoutVars>
          <dgm:resizeHandles/>
        </dgm:presLayoutVars>
      </dgm:prSet>
      <dgm:spPr/>
    </dgm:pt>
    <dgm:pt modelId="{53DB6771-6674-42DB-BBE2-DD385D33242A}" type="pres">
      <dgm:prSet presAssocID="{A2D8ED67-14AD-4E6A-8D82-49659AF4FB75}" presName="text" presStyleLbl="node1" presStyleIdx="0" presStyleCnt="3" custScaleX="106620">
        <dgm:presLayoutVars>
          <dgm:bulletEnabled val="1"/>
        </dgm:presLayoutVars>
      </dgm:prSet>
      <dgm:spPr/>
    </dgm:pt>
    <dgm:pt modelId="{51C5BB85-6B9B-4E05-84DC-5C1C6F4B6540}" type="pres">
      <dgm:prSet presAssocID="{4EA6901D-B970-4FFB-BD0E-A099DD3711CA}" presName="space" presStyleCnt="0"/>
      <dgm:spPr/>
    </dgm:pt>
    <dgm:pt modelId="{00804D0C-4DB4-4748-B492-8ACBFFF097FF}" type="pres">
      <dgm:prSet presAssocID="{7C88F747-338B-43C9-8D62-974E96449D60}" presName="text" presStyleLbl="node1" presStyleIdx="1" presStyleCnt="3" custScaleX="166722">
        <dgm:presLayoutVars>
          <dgm:bulletEnabled val="1"/>
        </dgm:presLayoutVars>
      </dgm:prSet>
      <dgm:spPr/>
    </dgm:pt>
    <dgm:pt modelId="{5E5AC6F1-8EBB-4DC0-BB25-B9D1703D0F12}" type="pres">
      <dgm:prSet presAssocID="{2DB2E47A-9A81-445C-8C25-39C0085AFE3C}" presName="space" presStyleCnt="0"/>
      <dgm:spPr/>
    </dgm:pt>
    <dgm:pt modelId="{3F31E617-1618-4936-9F0E-10FF79B1F24A}" type="pres">
      <dgm:prSet presAssocID="{D19824B3-F602-4E32-A3CF-F271629CEC18}" presName="text" presStyleLbl="node1" presStyleIdx="2" presStyleCnt="3" custScaleX="130314">
        <dgm:presLayoutVars>
          <dgm:bulletEnabled val="1"/>
        </dgm:presLayoutVars>
      </dgm:prSet>
      <dgm:spPr/>
    </dgm:pt>
  </dgm:ptLst>
  <dgm:cxnLst>
    <dgm:cxn modelId="{29B14C13-9F62-4729-9592-07683F40B972}" type="presOf" srcId="{A2D8ED67-14AD-4E6A-8D82-49659AF4FB75}" destId="{53DB6771-6674-42DB-BBE2-DD385D33242A}" srcOrd="0" destOrd="0" presId="urn:diagrams.loki3.com/VaryingWidthList"/>
    <dgm:cxn modelId="{DFF85B25-1373-42B4-A462-86EDBBE58491}" srcId="{A4CDED40-2EEB-4EDD-962C-4EB404CB5C28}" destId="{D19824B3-F602-4E32-A3CF-F271629CEC18}" srcOrd="2" destOrd="0" parTransId="{C9F89651-269E-4843-A12C-62F214C653AB}" sibTransId="{279D16FB-A53E-42F1-90FE-820AF742569A}"/>
    <dgm:cxn modelId="{A147856F-5431-4C5F-94EF-29873B99E7D0}" type="presOf" srcId="{D19824B3-F602-4E32-A3CF-F271629CEC18}" destId="{3F31E617-1618-4936-9F0E-10FF79B1F24A}" srcOrd="0" destOrd="0" presId="urn:diagrams.loki3.com/VaryingWidthList"/>
    <dgm:cxn modelId="{C61417A2-ABFC-4566-899A-AF69A4FE8550}" srcId="{A4CDED40-2EEB-4EDD-962C-4EB404CB5C28}" destId="{7C88F747-338B-43C9-8D62-974E96449D60}" srcOrd="1" destOrd="0" parTransId="{824A9BC6-E0F6-424C-90DF-F1D9182856C8}" sibTransId="{2DB2E47A-9A81-445C-8C25-39C0085AFE3C}"/>
    <dgm:cxn modelId="{FC59AFA5-03F3-4BF4-BBCF-0BFC6FCB8B53}" srcId="{A4CDED40-2EEB-4EDD-962C-4EB404CB5C28}" destId="{A2D8ED67-14AD-4E6A-8D82-49659AF4FB75}" srcOrd="0" destOrd="0" parTransId="{4119D894-A2B3-41C8-BE65-10D037969290}" sibTransId="{4EA6901D-B970-4FFB-BD0E-A099DD3711CA}"/>
    <dgm:cxn modelId="{A166CCBD-A877-4F56-B6C5-8A87E7CD1133}" type="presOf" srcId="{A4CDED40-2EEB-4EDD-962C-4EB404CB5C28}" destId="{ED29380C-333D-484B-9472-7FA24666ED32}" srcOrd="0" destOrd="0" presId="urn:diagrams.loki3.com/VaryingWidthList"/>
    <dgm:cxn modelId="{7CDE0ECC-7341-4195-AB4C-8B588205F473}" type="presOf" srcId="{7C88F747-338B-43C9-8D62-974E96449D60}" destId="{00804D0C-4DB4-4748-B492-8ACBFFF097FF}" srcOrd="0" destOrd="0" presId="urn:diagrams.loki3.com/VaryingWidthList"/>
    <dgm:cxn modelId="{21E7250A-140F-4745-B1DB-E54F451624A9}" type="presParOf" srcId="{ED29380C-333D-484B-9472-7FA24666ED32}" destId="{53DB6771-6674-42DB-BBE2-DD385D33242A}" srcOrd="0" destOrd="0" presId="urn:diagrams.loki3.com/VaryingWidthList"/>
    <dgm:cxn modelId="{886C0587-3515-4A6B-9CD2-4020FCD5DCFC}" type="presParOf" srcId="{ED29380C-333D-484B-9472-7FA24666ED32}" destId="{51C5BB85-6B9B-4E05-84DC-5C1C6F4B6540}" srcOrd="1" destOrd="0" presId="urn:diagrams.loki3.com/VaryingWidthList"/>
    <dgm:cxn modelId="{5B11C80E-A153-4AC2-9426-4D790E968638}" type="presParOf" srcId="{ED29380C-333D-484B-9472-7FA24666ED32}" destId="{00804D0C-4DB4-4748-B492-8ACBFFF097FF}" srcOrd="2" destOrd="0" presId="urn:diagrams.loki3.com/VaryingWidthList"/>
    <dgm:cxn modelId="{F39A2AA0-19A6-4323-A892-7F6987DCF45E}" type="presParOf" srcId="{ED29380C-333D-484B-9472-7FA24666ED32}" destId="{5E5AC6F1-8EBB-4DC0-BB25-B9D1703D0F12}" srcOrd="3" destOrd="0" presId="urn:diagrams.loki3.com/VaryingWidthList"/>
    <dgm:cxn modelId="{D2308CE1-3C0C-41D2-97D4-B82D7F98B7A2}" type="presParOf" srcId="{ED29380C-333D-484B-9472-7FA24666ED32}" destId="{3F31E617-1618-4936-9F0E-10FF79B1F24A}" srcOrd="4"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CDED40-2EEB-4EDD-962C-4EB404CB5C28}" type="doc">
      <dgm:prSet loTypeId="urn:diagrams.loki3.com/VaryingWidthList" loCatId="list" qsTypeId="urn:microsoft.com/office/officeart/2005/8/quickstyle/simple1" qsCatId="simple" csTypeId="urn:microsoft.com/office/officeart/2005/8/colors/accent1_2" csCatId="accent1" phldr="1"/>
      <dgm:spPr/>
    </dgm:pt>
    <dgm:pt modelId="{A2D8ED67-14AD-4E6A-8D82-49659AF4FB75}">
      <dgm:prSet phldrT="[Text]"/>
      <dgm:spPr>
        <a:solidFill>
          <a:srgbClr val="74ACD4"/>
        </a:solidFill>
        <a:ln>
          <a:solidFill>
            <a:srgbClr val="74ACD4"/>
          </a:solidFill>
        </a:ln>
      </dgm:spPr>
      <dgm:t>
        <a:bodyPr/>
        <a:lstStyle/>
        <a:p>
          <a:r>
            <a:rPr lang="en-US">
              <a:effectLst>
                <a:outerShdw blurRad="38100" dist="38100" dir="2700000" algn="tl">
                  <a:srgbClr val="000000">
                    <a:alpha val="43137"/>
                  </a:srgbClr>
                </a:outerShdw>
              </a:effectLst>
            </a:rPr>
            <a:t>A site that </a:t>
          </a:r>
          <a:r>
            <a:rPr lang="en-US" b="1" i="1">
              <a:effectLst>
                <a:outerShdw blurRad="38100" dist="38100" dir="2700000" algn="tl">
                  <a:srgbClr val="000000">
                    <a:alpha val="43137"/>
                  </a:srgbClr>
                </a:outerShdw>
              </a:effectLst>
            </a:rPr>
            <a:t>already </a:t>
          </a:r>
          <a:r>
            <a:rPr lang="en-US">
              <a:effectLst>
                <a:outerShdw blurRad="38100" dist="38100" dir="2700000" algn="tl">
                  <a:srgbClr val="000000">
                    <a:alpha val="43137"/>
                  </a:srgbClr>
                </a:outerShdw>
              </a:effectLst>
            </a:rPr>
            <a:t>delivers the effective in situ conservation of biodiversity</a:t>
          </a:r>
        </a:p>
      </dgm:t>
    </dgm:pt>
    <dgm:pt modelId="{4119D894-A2B3-41C8-BE65-10D037969290}" type="parTrans" cxnId="{FC59AFA5-03F3-4BF4-BBCF-0BFC6FCB8B53}">
      <dgm:prSet/>
      <dgm:spPr/>
      <dgm:t>
        <a:bodyPr/>
        <a:lstStyle/>
        <a:p>
          <a:endParaRPr lang="en-US"/>
        </a:p>
      </dgm:t>
    </dgm:pt>
    <dgm:pt modelId="{4EA6901D-B970-4FFB-BD0E-A099DD3711CA}" type="sibTrans" cxnId="{FC59AFA5-03F3-4BF4-BBCF-0BFC6FCB8B53}">
      <dgm:prSet/>
      <dgm:spPr/>
      <dgm:t>
        <a:bodyPr/>
        <a:lstStyle/>
        <a:p>
          <a:endParaRPr lang="en-US"/>
        </a:p>
      </dgm:t>
    </dgm:pt>
    <dgm:pt modelId="{7C88F747-338B-43C9-8D62-974E96449D60}">
      <dgm:prSet phldrT="[Text]"/>
      <dgm:spPr>
        <a:solidFill>
          <a:srgbClr val="8F6DA8"/>
        </a:solidFill>
      </dgm:spPr>
      <dgm:t>
        <a:bodyPr/>
        <a:lstStyle/>
        <a:p>
          <a:r>
            <a:rPr lang="en-US">
              <a:effectLst>
                <a:outerShdw blurRad="38100" dist="38100" dir="2700000" algn="tl">
                  <a:srgbClr val="000000">
                    <a:alpha val="43137"/>
                  </a:srgbClr>
                </a:outerShdw>
              </a:effectLst>
            </a:rPr>
            <a:t>The biodiversity </a:t>
          </a:r>
          <a:r>
            <a:rPr lang="en-US" b="1">
              <a:effectLst>
                <a:outerShdw blurRad="38100" dist="38100" dir="2700000" algn="tl">
                  <a:srgbClr val="000000">
                    <a:alpha val="43137"/>
                  </a:srgbClr>
                </a:outerShdw>
              </a:effectLst>
            </a:rPr>
            <a:t>conservation outcome</a:t>
          </a:r>
          <a:r>
            <a:rPr lang="en-US">
              <a:effectLst>
                <a:outerShdw blurRad="38100" dist="38100" dir="2700000" algn="tl">
                  <a:srgbClr val="000000">
                    <a:alpha val="43137"/>
                  </a:srgbClr>
                </a:outerShdw>
              </a:effectLst>
            </a:rPr>
            <a:t> is the defining characteristic</a:t>
          </a:r>
        </a:p>
      </dgm:t>
    </dgm:pt>
    <dgm:pt modelId="{824A9BC6-E0F6-424C-90DF-F1D9182856C8}" type="parTrans" cxnId="{C61417A2-ABFC-4566-899A-AF69A4FE8550}">
      <dgm:prSet/>
      <dgm:spPr/>
      <dgm:t>
        <a:bodyPr/>
        <a:lstStyle/>
        <a:p>
          <a:endParaRPr lang="en-US"/>
        </a:p>
      </dgm:t>
    </dgm:pt>
    <dgm:pt modelId="{2DB2E47A-9A81-445C-8C25-39C0085AFE3C}" type="sibTrans" cxnId="{C61417A2-ABFC-4566-899A-AF69A4FE8550}">
      <dgm:prSet/>
      <dgm:spPr/>
      <dgm:t>
        <a:bodyPr/>
        <a:lstStyle/>
        <a:p>
          <a:endParaRPr lang="en-US"/>
        </a:p>
      </dgm:t>
    </dgm:pt>
    <dgm:pt modelId="{D19824B3-F602-4E32-A3CF-F271629CEC18}">
      <dgm:prSet phldrT="[Text]"/>
      <dgm:spPr>
        <a:solidFill>
          <a:srgbClr val="49AA42"/>
        </a:solidFill>
      </dgm:spPr>
      <dgm:t>
        <a:bodyPr/>
        <a:lstStyle/>
        <a:p>
          <a:r>
            <a:rPr lang="en-US">
              <a:effectLst>
                <a:outerShdw blurRad="38100" dist="38100" dir="2700000" algn="tl">
                  <a:srgbClr val="000000">
                    <a:alpha val="43137"/>
                  </a:srgbClr>
                </a:outerShdw>
              </a:effectLst>
            </a:rPr>
            <a:t>The management objective doesn’t have to be conservation</a:t>
          </a:r>
        </a:p>
      </dgm:t>
    </dgm:pt>
    <dgm:pt modelId="{C9F89651-269E-4843-A12C-62F214C653AB}" type="parTrans" cxnId="{DFF85B25-1373-42B4-A462-86EDBBE58491}">
      <dgm:prSet/>
      <dgm:spPr/>
      <dgm:t>
        <a:bodyPr/>
        <a:lstStyle/>
        <a:p>
          <a:endParaRPr lang="en-US"/>
        </a:p>
      </dgm:t>
    </dgm:pt>
    <dgm:pt modelId="{279D16FB-A53E-42F1-90FE-820AF742569A}" type="sibTrans" cxnId="{DFF85B25-1373-42B4-A462-86EDBBE58491}">
      <dgm:prSet/>
      <dgm:spPr/>
      <dgm:t>
        <a:bodyPr/>
        <a:lstStyle/>
        <a:p>
          <a:endParaRPr lang="en-US"/>
        </a:p>
      </dgm:t>
    </dgm:pt>
    <dgm:pt modelId="{ED29380C-333D-484B-9472-7FA24666ED32}" type="pres">
      <dgm:prSet presAssocID="{A4CDED40-2EEB-4EDD-962C-4EB404CB5C28}" presName="Name0" presStyleCnt="0">
        <dgm:presLayoutVars>
          <dgm:resizeHandles/>
        </dgm:presLayoutVars>
      </dgm:prSet>
      <dgm:spPr/>
    </dgm:pt>
    <dgm:pt modelId="{53DB6771-6674-42DB-BBE2-DD385D33242A}" type="pres">
      <dgm:prSet presAssocID="{A2D8ED67-14AD-4E6A-8D82-49659AF4FB75}" presName="text" presStyleLbl="node1" presStyleIdx="0" presStyleCnt="3" custScaleX="102763">
        <dgm:presLayoutVars>
          <dgm:bulletEnabled val="1"/>
        </dgm:presLayoutVars>
      </dgm:prSet>
      <dgm:spPr/>
    </dgm:pt>
    <dgm:pt modelId="{51C5BB85-6B9B-4E05-84DC-5C1C6F4B6540}" type="pres">
      <dgm:prSet presAssocID="{4EA6901D-B970-4FFB-BD0E-A099DD3711CA}" presName="space" presStyleCnt="0"/>
      <dgm:spPr/>
    </dgm:pt>
    <dgm:pt modelId="{00804D0C-4DB4-4748-B492-8ACBFFF097FF}" type="pres">
      <dgm:prSet presAssocID="{7C88F747-338B-43C9-8D62-974E96449D60}" presName="text" presStyleLbl="node1" presStyleIdx="1" presStyleCnt="3" custScaleX="166722">
        <dgm:presLayoutVars>
          <dgm:bulletEnabled val="1"/>
        </dgm:presLayoutVars>
      </dgm:prSet>
      <dgm:spPr/>
    </dgm:pt>
    <dgm:pt modelId="{5E5AC6F1-8EBB-4DC0-BB25-B9D1703D0F12}" type="pres">
      <dgm:prSet presAssocID="{2DB2E47A-9A81-445C-8C25-39C0085AFE3C}" presName="space" presStyleCnt="0"/>
      <dgm:spPr/>
    </dgm:pt>
    <dgm:pt modelId="{3F31E617-1618-4936-9F0E-10FF79B1F24A}" type="pres">
      <dgm:prSet presAssocID="{D19824B3-F602-4E32-A3CF-F271629CEC18}" presName="text" presStyleLbl="node1" presStyleIdx="2" presStyleCnt="3" custScaleX="130314">
        <dgm:presLayoutVars>
          <dgm:bulletEnabled val="1"/>
        </dgm:presLayoutVars>
      </dgm:prSet>
      <dgm:spPr/>
    </dgm:pt>
  </dgm:ptLst>
  <dgm:cxnLst>
    <dgm:cxn modelId="{29B14C13-9F62-4729-9592-07683F40B972}" type="presOf" srcId="{A2D8ED67-14AD-4E6A-8D82-49659AF4FB75}" destId="{53DB6771-6674-42DB-BBE2-DD385D33242A}" srcOrd="0" destOrd="0" presId="urn:diagrams.loki3.com/VaryingWidthList"/>
    <dgm:cxn modelId="{DFF85B25-1373-42B4-A462-86EDBBE58491}" srcId="{A4CDED40-2EEB-4EDD-962C-4EB404CB5C28}" destId="{D19824B3-F602-4E32-A3CF-F271629CEC18}" srcOrd="2" destOrd="0" parTransId="{C9F89651-269E-4843-A12C-62F214C653AB}" sibTransId="{279D16FB-A53E-42F1-90FE-820AF742569A}"/>
    <dgm:cxn modelId="{A147856F-5431-4C5F-94EF-29873B99E7D0}" type="presOf" srcId="{D19824B3-F602-4E32-A3CF-F271629CEC18}" destId="{3F31E617-1618-4936-9F0E-10FF79B1F24A}" srcOrd="0" destOrd="0" presId="urn:diagrams.loki3.com/VaryingWidthList"/>
    <dgm:cxn modelId="{C61417A2-ABFC-4566-899A-AF69A4FE8550}" srcId="{A4CDED40-2EEB-4EDD-962C-4EB404CB5C28}" destId="{7C88F747-338B-43C9-8D62-974E96449D60}" srcOrd="1" destOrd="0" parTransId="{824A9BC6-E0F6-424C-90DF-F1D9182856C8}" sibTransId="{2DB2E47A-9A81-445C-8C25-39C0085AFE3C}"/>
    <dgm:cxn modelId="{FC59AFA5-03F3-4BF4-BBCF-0BFC6FCB8B53}" srcId="{A4CDED40-2EEB-4EDD-962C-4EB404CB5C28}" destId="{A2D8ED67-14AD-4E6A-8D82-49659AF4FB75}" srcOrd="0" destOrd="0" parTransId="{4119D894-A2B3-41C8-BE65-10D037969290}" sibTransId="{4EA6901D-B970-4FFB-BD0E-A099DD3711CA}"/>
    <dgm:cxn modelId="{A166CCBD-A877-4F56-B6C5-8A87E7CD1133}" type="presOf" srcId="{A4CDED40-2EEB-4EDD-962C-4EB404CB5C28}" destId="{ED29380C-333D-484B-9472-7FA24666ED32}" srcOrd="0" destOrd="0" presId="urn:diagrams.loki3.com/VaryingWidthList"/>
    <dgm:cxn modelId="{7CDE0ECC-7341-4195-AB4C-8B588205F473}" type="presOf" srcId="{7C88F747-338B-43C9-8D62-974E96449D60}" destId="{00804D0C-4DB4-4748-B492-8ACBFFF097FF}" srcOrd="0" destOrd="0" presId="urn:diagrams.loki3.com/VaryingWidthList"/>
    <dgm:cxn modelId="{21E7250A-140F-4745-B1DB-E54F451624A9}" type="presParOf" srcId="{ED29380C-333D-484B-9472-7FA24666ED32}" destId="{53DB6771-6674-42DB-BBE2-DD385D33242A}" srcOrd="0" destOrd="0" presId="urn:diagrams.loki3.com/VaryingWidthList"/>
    <dgm:cxn modelId="{886C0587-3515-4A6B-9CD2-4020FCD5DCFC}" type="presParOf" srcId="{ED29380C-333D-484B-9472-7FA24666ED32}" destId="{51C5BB85-6B9B-4E05-84DC-5C1C6F4B6540}" srcOrd="1" destOrd="0" presId="urn:diagrams.loki3.com/VaryingWidthList"/>
    <dgm:cxn modelId="{5B11C80E-A153-4AC2-9426-4D790E968638}" type="presParOf" srcId="{ED29380C-333D-484B-9472-7FA24666ED32}" destId="{00804D0C-4DB4-4748-B492-8ACBFFF097FF}" srcOrd="2" destOrd="0" presId="urn:diagrams.loki3.com/VaryingWidthList"/>
    <dgm:cxn modelId="{F39A2AA0-19A6-4323-A892-7F6987DCF45E}" type="presParOf" srcId="{ED29380C-333D-484B-9472-7FA24666ED32}" destId="{5E5AC6F1-8EBB-4DC0-BB25-B9D1703D0F12}" srcOrd="3" destOrd="0" presId="urn:diagrams.loki3.com/VaryingWidthList"/>
    <dgm:cxn modelId="{D2308CE1-3C0C-41D2-97D4-B82D7F98B7A2}" type="presParOf" srcId="{ED29380C-333D-484B-9472-7FA24666ED32}" destId="{3F31E617-1618-4936-9F0E-10FF79B1F24A}" srcOrd="4" destOrd="0" presId="urn:diagrams.loki3.com/VaryingWidth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4CDED40-2EEB-4EDD-962C-4EB404CB5C28}" type="doc">
      <dgm:prSet loTypeId="urn:diagrams.loki3.com/VaryingWidthList" loCatId="list" qsTypeId="urn:microsoft.com/office/officeart/2005/8/quickstyle/simple1" qsCatId="simple" csTypeId="urn:microsoft.com/office/officeart/2005/8/colors/accent1_2" csCatId="accent1" phldr="1"/>
      <dgm:spPr/>
    </dgm:pt>
    <dgm:pt modelId="{A2D8ED67-14AD-4E6A-8D82-49659AF4FB75}">
      <dgm:prSet phldrT="[Text]" custT="1"/>
      <dgm:spPr>
        <a:solidFill>
          <a:srgbClr val="74ACD4"/>
        </a:solidFill>
      </dgm:spPr>
      <dgm:t>
        <a:bodyPr/>
        <a:lstStyle/>
        <a:p>
          <a:r>
            <a:rPr lang="en-US" sz="3000"/>
            <a:t>Recognized, dedicated and managed </a:t>
          </a:r>
          <a:r>
            <a:rPr lang="en-US" sz="3000" b="1"/>
            <a:t>for conservation</a:t>
          </a:r>
          <a:endParaRPr lang="en-US" sz="3000"/>
        </a:p>
      </dgm:t>
    </dgm:pt>
    <dgm:pt modelId="{4119D894-A2B3-41C8-BE65-10D037969290}" type="parTrans" cxnId="{FC59AFA5-03F3-4BF4-BBCF-0BFC6FCB8B53}">
      <dgm:prSet/>
      <dgm:spPr/>
      <dgm:t>
        <a:bodyPr/>
        <a:lstStyle/>
        <a:p>
          <a:endParaRPr lang="en-US"/>
        </a:p>
      </dgm:t>
    </dgm:pt>
    <dgm:pt modelId="{4EA6901D-B970-4FFB-BD0E-A099DD3711CA}" type="sibTrans" cxnId="{FC59AFA5-03F3-4BF4-BBCF-0BFC6FCB8B53}">
      <dgm:prSet/>
      <dgm:spPr/>
      <dgm:t>
        <a:bodyPr/>
        <a:lstStyle/>
        <a:p>
          <a:endParaRPr lang="en-US"/>
        </a:p>
      </dgm:t>
    </dgm:pt>
    <dgm:pt modelId="{7C88F747-338B-43C9-8D62-974E96449D60}">
      <dgm:prSet phldrT="[Text]"/>
      <dgm:spPr>
        <a:solidFill>
          <a:srgbClr val="8F6DA8"/>
        </a:solidFill>
      </dgm:spPr>
      <dgm:t>
        <a:bodyPr/>
        <a:lstStyle/>
        <a:p>
          <a:r>
            <a:rPr lang="en-US"/>
            <a:t>Conservation as a primary objective</a:t>
          </a:r>
        </a:p>
      </dgm:t>
    </dgm:pt>
    <dgm:pt modelId="{824A9BC6-E0F6-424C-90DF-F1D9182856C8}" type="parTrans" cxnId="{C61417A2-ABFC-4566-899A-AF69A4FE8550}">
      <dgm:prSet/>
      <dgm:spPr/>
      <dgm:t>
        <a:bodyPr/>
        <a:lstStyle/>
        <a:p>
          <a:endParaRPr lang="en-US"/>
        </a:p>
      </dgm:t>
    </dgm:pt>
    <dgm:pt modelId="{2DB2E47A-9A81-445C-8C25-39C0085AFE3C}" type="sibTrans" cxnId="{C61417A2-ABFC-4566-899A-AF69A4FE8550}">
      <dgm:prSet/>
      <dgm:spPr/>
      <dgm:t>
        <a:bodyPr/>
        <a:lstStyle/>
        <a:p>
          <a:endParaRPr lang="en-US"/>
        </a:p>
      </dgm:t>
    </dgm:pt>
    <dgm:pt modelId="{D19824B3-F602-4E32-A3CF-F271629CEC18}">
      <dgm:prSet phldrT="[Text]"/>
      <dgm:spPr>
        <a:solidFill>
          <a:srgbClr val="49AA42"/>
        </a:solidFill>
      </dgm:spPr>
      <dgm:t>
        <a:bodyPr/>
        <a:lstStyle/>
        <a:p>
          <a:r>
            <a:rPr lang="en-US"/>
            <a:t>The management objective is the defining feature</a:t>
          </a:r>
        </a:p>
      </dgm:t>
    </dgm:pt>
    <dgm:pt modelId="{C9F89651-269E-4843-A12C-62F214C653AB}" type="parTrans" cxnId="{DFF85B25-1373-42B4-A462-86EDBBE58491}">
      <dgm:prSet/>
      <dgm:spPr/>
      <dgm:t>
        <a:bodyPr/>
        <a:lstStyle/>
        <a:p>
          <a:endParaRPr lang="en-US"/>
        </a:p>
      </dgm:t>
    </dgm:pt>
    <dgm:pt modelId="{279D16FB-A53E-42F1-90FE-820AF742569A}" type="sibTrans" cxnId="{DFF85B25-1373-42B4-A462-86EDBBE58491}">
      <dgm:prSet/>
      <dgm:spPr/>
      <dgm:t>
        <a:bodyPr/>
        <a:lstStyle/>
        <a:p>
          <a:endParaRPr lang="en-US"/>
        </a:p>
      </dgm:t>
    </dgm:pt>
    <dgm:pt modelId="{ED29380C-333D-484B-9472-7FA24666ED32}" type="pres">
      <dgm:prSet presAssocID="{A4CDED40-2EEB-4EDD-962C-4EB404CB5C28}" presName="Name0" presStyleCnt="0">
        <dgm:presLayoutVars>
          <dgm:resizeHandles/>
        </dgm:presLayoutVars>
      </dgm:prSet>
      <dgm:spPr/>
    </dgm:pt>
    <dgm:pt modelId="{53DB6771-6674-42DB-BBE2-DD385D33242A}" type="pres">
      <dgm:prSet presAssocID="{A2D8ED67-14AD-4E6A-8D82-49659AF4FB75}" presName="text" presStyleLbl="node1" presStyleIdx="0" presStyleCnt="3" custScaleX="106620">
        <dgm:presLayoutVars>
          <dgm:bulletEnabled val="1"/>
        </dgm:presLayoutVars>
      </dgm:prSet>
      <dgm:spPr/>
    </dgm:pt>
    <dgm:pt modelId="{51C5BB85-6B9B-4E05-84DC-5C1C6F4B6540}" type="pres">
      <dgm:prSet presAssocID="{4EA6901D-B970-4FFB-BD0E-A099DD3711CA}" presName="space" presStyleCnt="0"/>
      <dgm:spPr/>
    </dgm:pt>
    <dgm:pt modelId="{00804D0C-4DB4-4748-B492-8ACBFFF097FF}" type="pres">
      <dgm:prSet presAssocID="{7C88F747-338B-43C9-8D62-974E96449D60}" presName="text" presStyleLbl="node1" presStyleIdx="1" presStyleCnt="3" custScaleX="166722">
        <dgm:presLayoutVars>
          <dgm:bulletEnabled val="1"/>
        </dgm:presLayoutVars>
      </dgm:prSet>
      <dgm:spPr/>
    </dgm:pt>
    <dgm:pt modelId="{5E5AC6F1-8EBB-4DC0-BB25-B9D1703D0F12}" type="pres">
      <dgm:prSet presAssocID="{2DB2E47A-9A81-445C-8C25-39C0085AFE3C}" presName="space" presStyleCnt="0"/>
      <dgm:spPr/>
    </dgm:pt>
    <dgm:pt modelId="{3F31E617-1618-4936-9F0E-10FF79B1F24A}" type="pres">
      <dgm:prSet presAssocID="{D19824B3-F602-4E32-A3CF-F271629CEC18}" presName="text" presStyleLbl="node1" presStyleIdx="2" presStyleCnt="3" custScaleX="130314">
        <dgm:presLayoutVars>
          <dgm:bulletEnabled val="1"/>
        </dgm:presLayoutVars>
      </dgm:prSet>
      <dgm:spPr/>
    </dgm:pt>
  </dgm:ptLst>
  <dgm:cxnLst>
    <dgm:cxn modelId="{29B14C13-9F62-4729-9592-07683F40B972}" type="presOf" srcId="{A2D8ED67-14AD-4E6A-8D82-49659AF4FB75}" destId="{53DB6771-6674-42DB-BBE2-DD385D33242A}" srcOrd="0" destOrd="0" presId="urn:diagrams.loki3.com/VaryingWidthList"/>
    <dgm:cxn modelId="{DFF85B25-1373-42B4-A462-86EDBBE58491}" srcId="{A4CDED40-2EEB-4EDD-962C-4EB404CB5C28}" destId="{D19824B3-F602-4E32-A3CF-F271629CEC18}" srcOrd="2" destOrd="0" parTransId="{C9F89651-269E-4843-A12C-62F214C653AB}" sibTransId="{279D16FB-A53E-42F1-90FE-820AF742569A}"/>
    <dgm:cxn modelId="{A147856F-5431-4C5F-94EF-29873B99E7D0}" type="presOf" srcId="{D19824B3-F602-4E32-A3CF-F271629CEC18}" destId="{3F31E617-1618-4936-9F0E-10FF79B1F24A}" srcOrd="0" destOrd="0" presId="urn:diagrams.loki3.com/VaryingWidthList"/>
    <dgm:cxn modelId="{C61417A2-ABFC-4566-899A-AF69A4FE8550}" srcId="{A4CDED40-2EEB-4EDD-962C-4EB404CB5C28}" destId="{7C88F747-338B-43C9-8D62-974E96449D60}" srcOrd="1" destOrd="0" parTransId="{824A9BC6-E0F6-424C-90DF-F1D9182856C8}" sibTransId="{2DB2E47A-9A81-445C-8C25-39C0085AFE3C}"/>
    <dgm:cxn modelId="{FC59AFA5-03F3-4BF4-BBCF-0BFC6FCB8B53}" srcId="{A4CDED40-2EEB-4EDD-962C-4EB404CB5C28}" destId="{A2D8ED67-14AD-4E6A-8D82-49659AF4FB75}" srcOrd="0" destOrd="0" parTransId="{4119D894-A2B3-41C8-BE65-10D037969290}" sibTransId="{4EA6901D-B970-4FFB-BD0E-A099DD3711CA}"/>
    <dgm:cxn modelId="{A166CCBD-A877-4F56-B6C5-8A87E7CD1133}" type="presOf" srcId="{A4CDED40-2EEB-4EDD-962C-4EB404CB5C28}" destId="{ED29380C-333D-484B-9472-7FA24666ED32}" srcOrd="0" destOrd="0" presId="urn:diagrams.loki3.com/VaryingWidthList"/>
    <dgm:cxn modelId="{7CDE0ECC-7341-4195-AB4C-8B588205F473}" type="presOf" srcId="{7C88F747-338B-43C9-8D62-974E96449D60}" destId="{00804D0C-4DB4-4748-B492-8ACBFFF097FF}" srcOrd="0" destOrd="0" presId="urn:diagrams.loki3.com/VaryingWidthList"/>
    <dgm:cxn modelId="{21E7250A-140F-4745-B1DB-E54F451624A9}" type="presParOf" srcId="{ED29380C-333D-484B-9472-7FA24666ED32}" destId="{53DB6771-6674-42DB-BBE2-DD385D33242A}" srcOrd="0" destOrd="0" presId="urn:diagrams.loki3.com/VaryingWidthList"/>
    <dgm:cxn modelId="{886C0587-3515-4A6B-9CD2-4020FCD5DCFC}" type="presParOf" srcId="{ED29380C-333D-484B-9472-7FA24666ED32}" destId="{51C5BB85-6B9B-4E05-84DC-5C1C6F4B6540}" srcOrd="1" destOrd="0" presId="urn:diagrams.loki3.com/VaryingWidthList"/>
    <dgm:cxn modelId="{5B11C80E-A153-4AC2-9426-4D790E968638}" type="presParOf" srcId="{ED29380C-333D-484B-9472-7FA24666ED32}" destId="{00804D0C-4DB4-4748-B492-8ACBFFF097FF}" srcOrd="2" destOrd="0" presId="urn:diagrams.loki3.com/VaryingWidthList"/>
    <dgm:cxn modelId="{F39A2AA0-19A6-4323-A892-7F6987DCF45E}" type="presParOf" srcId="{ED29380C-333D-484B-9472-7FA24666ED32}" destId="{5E5AC6F1-8EBB-4DC0-BB25-B9D1703D0F12}" srcOrd="3" destOrd="0" presId="urn:diagrams.loki3.com/VaryingWidthList"/>
    <dgm:cxn modelId="{D2308CE1-3C0C-41D2-97D4-B82D7F98B7A2}" type="presParOf" srcId="{ED29380C-333D-484B-9472-7FA24666ED32}" destId="{3F31E617-1618-4936-9F0E-10FF79B1F24A}" srcOrd="4"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4CDED40-2EEB-4EDD-962C-4EB404CB5C28}" type="doc">
      <dgm:prSet loTypeId="urn:diagrams.loki3.com/VaryingWidthList" loCatId="list" qsTypeId="urn:microsoft.com/office/officeart/2005/8/quickstyle/simple1" qsCatId="simple" csTypeId="urn:microsoft.com/office/officeart/2005/8/colors/accent1_2" csCatId="accent1" phldr="1"/>
      <dgm:spPr/>
    </dgm:pt>
    <dgm:pt modelId="{A2D8ED67-14AD-4E6A-8D82-49659AF4FB75}">
      <dgm:prSet phldrT="[Text]"/>
      <dgm:spPr>
        <a:solidFill>
          <a:srgbClr val="74ACD4"/>
        </a:solidFill>
        <a:ln>
          <a:solidFill>
            <a:srgbClr val="74ACD4"/>
          </a:solidFill>
        </a:ln>
      </dgm:spPr>
      <dgm:t>
        <a:bodyPr/>
        <a:lstStyle/>
        <a:p>
          <a:r>
            <a:rPr lang="en-US"/>
            <a:t>A site that </a:t>
          </a:r>
          <a:r>
            <a:rPr lang="en-US" b="1"/>
            <a:t>already </a:t>
          </a:r>
          <a:r>
            <a:rPr lang="en-US"/>
            <a:t>delivers the effective in situ conservation of biodiversity</a:t>
          </a:r>
        </a:p>
      </dgm:t>
    </dgm:pt>
    <dgm:pt modelId="{4119D894-A2B3-41C8-BE65-10D037969290}" type="parTrans" cxnId="{FC59AFA5-03F3-4BF4-BBCF-0BFC6FCB8B53}">
      <dgm:prSet/>
      <dgm:spPr/>
      <dgm:t>
        <a:bodyPr/>
        <a:lstStyle/>
        <a:p>
          <a:endParaRPr lang="en-US"/>
        </a:p>
      </dgm:t>
    </dgm:pt>
    <dgm:pt modelId="{4EA6901D-B970-4FFB-BD0E-A099DD3711CA}" type="sibTrans" cxnId="{FC59AFA5-03F3-4BF4-BBCF-0BFC6FCB8B53}">
      <dgm:prSet/>
      <dgm:spPr/>
      <dgm:t>
        <a:bodyPr/>
        <a:lstStyle/>
        <a:p>
          <a:endParaRPr lang="en-US"/>
        </a:p>
      </dgm:t>
    </dgm:pt>
    <dgm:pt modelId="{7C88F747-338B-43C9-8D62-974E96449D60}">
      <dgm:prSet phldrT="[Text]"/>
      <dgm:spPr>
        <a:solidFill>
          <a:srgbClr val="8F6DA8"/>
        </a:solidFill>
      </dgm:spPr>
      <dgm:t>
        <a:bodyPr/>
        <a:lstStyle/>
        <a:p>
          <a:r>
            <a:rPr lang="en-US"/>
            <a:t>The biodiversity conservation </a:t>
          </a:r>
          <a:r>
            <a:rPr lang="en-US" b="1"/>
            <a:t>outcome</a:t>
          </a:r>
          <a:r>
            <a:rPr lang="en-US"/>
            <a:t> is the defining characteristic</a:t>
          </a:r>
        </a:p>
      </dgm:t>
    </dgm:pt>
    <dgm:pt modelId="{824A9BC6-E0F6-424C-90DF-F1D9182856C8}" type="parTrans" cxnId="{C61417A2-ABFC-4566-899A-AF69A4FE8550}">
      <dgm:prSet/>
      <dgm:spPr/>
      <dgm:t>
        <a:bodyPr/>
        <a:lstStyle/>
        <a:p>
          <a:endParaRPr lang="en-US"/>
        </a:p>
      </dgm:t>
    </dgm:pt>
    <dgm:pt modelId="{2DB2E47A-9A81-445C-8C25-39C0085AFE3C}" type="sibTrans" cxnId="{C61417A2-ABFC-4566-899A-AF69A4FE8550}">
      <dgm:prSet/>
      <dgm:spPr/>
      <dgm:t>
        <a:bodyPr/>
        <a:lstStyle/>
        <a:p>
          <a:endParaRPr lang="en-US"/>
        </a:p>
      </dgm:t>
    </dgm:pt>
    <dgm:pt modelId="{D19824B3-F602-4E32-A3CF-F271629CEC18}">
      <dgm:prSet phldrT="[Text]"/>
      <dgm:spPr>
        <a:solidFill>
          <a:srgbClr val="49AA42"/>
        </a:solidFill>
      </dgm:spPr>
      <dgm:t>
        <a:bodyPr/>
        <a:lstStyle/>
        <a:p>
          <a:r>
            <a:rPr lang="en-US"/>
            <a:t>The management objective doesn’t have to be conservation</a:t>
          </a:r>
        </a:p>
      </dgm:t>
    </dgm:pt>
    <dgm:pt modelId="{C9F89651-269E-4843-A12C-62F214C653AB}" type="parTrans" cxnId="{DFF85B25-1373-42B4-A462-86EDBBE58491}">
      <dgm:prSet/>
      <dgm:spPr/>
      <dgm:t>
        <a:bodyPr/>
        <a:lstStyle/>
        <a:p>
          <a:endParaRPr lang="en-US"/>
        </a:p>
      </dgm:t>
    </dgm:pt>
    <dgm:pt modelId="{279D16FB-A53E-42F1-90FE-820AF742569A}" type="sibTrans" cxnId="{DFF85B25-1373-42B4-A462-86EDBBE58491}">
      <dgm:prSet/>
      <dgm:spPr/>
      <dgm:t>
        <a:bodyPr/>
        <a:lstStyle/>
        <a:p>
          <a:endParaRPr lang="en-US"/>
        </a:p>
      </dgm:t>
    </dgm:pt>
    <dgm:pt modelId="{ED29380C-333D-484B-9472-7FA24666ED32}" type="pres">
      <dgm:prSet presAssocID="{A4CDED40-2EEB-4EDD-962C-4EB404CB5C28}" presName="Name0" presStyleCnt="0">
        <dgm:presLayoutVars>
          <dgm:resizeHandles/>
        </dgm:presLayoutVars>
      </dgm:prSet>
      <dgm:spPr/>
    </dgm:pt>
    <dgm:pt modelId="{53DB6771-6674-42DB-BBE2-DD385D33242A}" type="pres">
      <dgm:prSet presAssocID="{A2D8ED67-14AD-4E6A-8D82-49659AF4FB75}" presName="text" presStyleLbl="node1" presStyleIdx="0" presStyleCnt="3" custScaleX="102763">
        <dgm:presLayoutVars>
          <dgm:bulletEnabled val="1"/>
        </dgm:presLayoutVars>
      </dgm:prSet>
      <dgm:spPr/>
    </dgm:pt>
    <dgm:pt modelId="{51C5BB85-6B9B-4E05-84DC-5C1C6F4B6540}" type="pres">
      <dgm:prSet presAssocID="{4EA6901D-B970-4FFB-BD0E-A099DD3711CA}" presName="space" presStyleCnt="0"/>
      <dgm:spPr/>
    </dgm:pt>
    <dgm:pt modelId="{00804D0C-4DB4-4748-B492-8ACBFFF097FF}" type="pres">
      <dgm:prSet presAssocID="{7C88F747-338B-43C9-8D62-974E96449D60}" presName="text" presStyleLbl="node1" presStyleIdx="1" presStyleCnt="3" custScaleX="166722">
        <dgm:presLayoutVars>
          <dgm:bulletEnabled val="1"/>
        </dgm:presLayoutVars>
      </dgm:prSet>
      <dgm:spPr/>
    </dgm:pt>
    <dgm:pt modelId="{5E5AC6F1-8EBB-4DC0-BB25-B9D1703D0F12}" type="pres">
      <dgm:prSet presAssocID="{2DB2E47A-9A81-445C-8C25-39C0085AFE3C}" presName="space" presStyleCnt="0"/>
      <dgm:spPr/>
    </dgm:pt>
    <dgm:pt modelId="{3F31E617-1618-4936-9F0E-10FF79B1F24A}" type="pres">
      <dgm:prSet presAssocID="{D19824B3-F602-4E32-A3CF-F271629CEC18}" presName="text" presStyleLbl="node1" presStyleIdx="2" presStyleCnt="3" custScaleX="130314">
        <dgm:presLayoutVars>
          <dgm:bulletEnabled val="1"/>
        </dgm:presLayoutVars>
      </dgm:prSet>
      <dgm:spPr/>
    </dgm:pt>
  </dgm:ptLst>
  <dgm:cxnLst>
    <dgm:cxn modelId="{29B14C13-9F62-4729-9592-07683F40B972}" type="presOf" srcId="{A2D8ED67-14AD-4E6A-8D82-49659AF4FB75}" destId="{53DB6771-6674-42DB-BBE2-DD385D33242A}" srcOrd="0" destOrd="0" presId="urn:diagrams.loki3.com/VaryingWidthList"/>
    <dgm:cxn modelId="{DFF85B25-1373-42B4-A462-86EDBBE58491}" srcId="{A4CDED40-2EEB-4EDD-962C-4EB404CB5C28}" destId="{D19824B3-F602-4E32-A3CF-F271629CEC18}" srcOrd="2" destOrd="0" parTransId="{C9F89651-269E-4843-A12C-62F214C653AB}" sibTransId="{279D16FB-A53E-42F1-90FE-820AF742569A}"/>
    <dgm:cxn modelId="{A147856F-5431-4C5F-94EF-29873B99E7D0}" type="presOf" srcId="{D19824B3-F602-4E32-A3CF-F271629CEC18}" destId="{3F31E617-1618-4936-9F0E-10FF79B1F24A}" srcOrd="0" destOrd="0" presId="urn:diagrams.loki3.com/VaryingWidthList"/>
    <dgm:cxn modelId="{C61417A2-ABFC-4566-899A-AF69A4FE8550}" srcId="{A4CDED40-2EEB-4EDD-962C-4EB404CB5C28}" destId="{7C88F747-338B-43C9-8D62-974E96449D60}" srcOrd="1" destOrd="0" parTransId="{824A9BC6-E0F6-424C-90DF-F1D9182856C8}" sibTransId="{2DB2E47A-9A81-445C-8C25-39C0085AFE3C}"/>
    <dgm:cxn modelId="{FC59AFA5-03F3-4BF4-BBCF-0BFC6FCB8B53}" srcId="{A4CDED40-2EEB-4EDD-962C-4EB404CB5C28}" destId="{A2D8ED67-14AD-4E6A-8D82-49659AF4FB75}" srcOrd="0" destOrd="0" parTransId="{4119D894-A2B3-41C8-BE65-10D037969290}" sibTransId="{4EA6901D-B970-4FFB-BD0E-A099DD3711CA}"/>
    <dgm:cxn modelId="{A166CCBD-A877-4F56-B6C5-8A87E7CD1133}" type="presOf" srcId="{A4CDED40-2EEB-4EDD-962C-4EB404CB5C28}" destId="{ED29380C-333D-484B-9472-7FA24666ED32}" srcOrd="0" destOrd="0" presId="urn:diagrams.loki3.com/VaryingWidthList"/>
    <dgm:cxn modelId="{7CDE0ECC-7341-4195-AB4C-8B588205F473}" type="presOf" srcId="{7C88F747-338B-43C9-8D62-974E96449D60}" destId="{00804D0C-4DB4-4748-B492-8ACBFFF097FF}" srcOrd="0" destOrd="0" presId="urn:diagrams.loki3.com/VaryingWidthList"/>
    <dgm:cxn modelId="{21E7250A-140F-4745-B1DB-E54F451624A9}" type="presParOf" srcId="{ED29380C-333D-484B-9472-7FA24666ED32}" destId="{53DB6771-6674-42DB-BBE2-DD385D33242A}" srcOrd="0" destOrd="0" presId="urn:diagrams.loki3.com/VaryingWidthList"/>
    <dgm:cxn modelId="{886C0587-3515-4A6B-9CD2-4020FCD5DCFC}" type="presParOf" srcId="{ED29380C-333D-484B-9472-7FA24666ED32}" destId="{51C5BB85-6B9B-4E05-84DC-5C1C6F4B6540}" srcOrd="1" destOrd="0" presId="urn:diagrams.loki3.com/VaryingWidthList"/>
    <dgm:cxn modelId="{5B11C80E-A153-4AC2-9426-4D790E968638}" type="presParOf" srcId="{ED29380C-333D-484B-9472-7FA24666ED32}" destId="{00804D0C-4DB4-4748-B492-8ACBFFF097FF}" srcOrd="2" destOrd="0" presId="urn:diagrams.loki3.com/VaryingWidthList"/>
    <dgm:cxn modelId="{F39A2AA0-19A6-4323-A892-7F6987DCF45E}" type="presParOf" srcId="{ED29380C-333D-484B-9472-7FA24666ED32}" destId="{5E5AC6F1-8EBB-4DC0-BB25-B9D1703D0F12}" srcOrd="3" destOrd="0" presId="urn:diagrams.loki3.com/VaryingWidthList"/>
    <dgm:cxn modelId="{D2308CE1-3C0C-41D2-97D4-B82D7F98B7A2}" type="presParOf" srcId="{ED29380C-333D-484B-9472-7FA24666ED32}" destId="{3F31E617-1618-4936-9F0E-10FF79B1F24A}" srcOrd="4" destOrd="0" presId="urn:diagrams.loki3.com/VaryingWidth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6D10D72-86C0-4A8D-934C-38E45CB382B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C90AFB09-DD11-4078-AB34-E7B5BE9BD462}">
      <dgm:prSet phldrT="[Text]"/>
      <dgm:spPr>
        <a:solidFill>
          <a:srgbClr val="74ACD4"/>
        </a:solidFill>
        <a:ln>
          <a:noFill/>
        </a:ln>
      </dgm:spPr>
      <dgm:t>
        <a:bodyPr/>
        <a:lstStyle/>
        <a:p>
          <a:r>
            <a:rPr lang="en-US" b="1">
              <a:effectLst>
                <a:outerShdw blurRad="38100" dist="38100" dir="2700000" algn="tl">
                  <a:srgbClr val="000000">
                    <a:alpha val="43137"/>
                  </a:srgbClr>
                </a:outerShdw>
              </a:effectLst>
            </a:rPr>
            <a:t>Any sustainable use is expected to be “fully consistent with conservation outcomes”</a:t>
          </a:r>
        </a:p>
      </dgm:t>
    </dgm:pt>
    <dgm:pt modelId="{AC1208F9-A58B-432D-A46E-5D1A9F610068}" type="parTrans" cxnId="{897BCC2C-6C74-4548-9442-FAF0C9B7BCDC}">
      <dgm:prSet/>
      <dgm:spPr/>
      <dgm:t>
        <a:bodyPr/>
        <a:lstStyle/>
        <a:p>
          <a:endParaRPr lang="en-US"/>
        </a:p>
      </dgm:t>
    </dgm:pt>
    <dgm:pt modelId="{067ED563-777A-43B6-84D4-F77D2B2E8D39}" type="sibTrans" cxnId="{897BCC2C-6C74-4548-9442-FAF0C9B7BCDC}">
      <dgm:prSet/>
      <dgm:spPr/>
      <dgm:t>
        <a:bodyPr/>
        <a:lstStyle/>
        <a:p>
          <a:endParaRPr lang="en-US"/>
        </a:p>
      </dgm:t>
    </dgm:pt>
    <dgm:pt modelId="{4121B3BF-6E23-4017-AA62-68944F5B5AFE}">
      <dgm:prSet phldrT="[Text]"/>
      <dgm:spPr>
        <a:solidFill>
          <a:schemeClr val="bg1">
            <a:lumMod val="95000"/>
            <a:alpha val="90000"/>
          </a:schemeClr>
        </a:solidFill>
      </dgm:spPr>
      <dgm:t>
        <a:bodyPr/>
        <a:lstStyle/>
        <a:p>
          <a:r>
            <a:rPr lang="en-US"/>
            <a:t>sites where management is non-extractive or low impact, such that the site retains its important biodiversity values</a:t>
          </a:r>
        </a:p>
      </dgm:t>
    </dgm:pt>
    <dgm:pt modelId="{1B14FA9E-9AE6-4316-9BFE-DC7B0A5360CC}" type="parTrans" cxnId="{F12672C6-4200-4729-97DA-D613BBB74D72}">
      <dgm:prSet/>
      <dgm:spPr/>
      <dgm:t>
        <a:bodyPr/>
        <a:lstStyle/>
        <a:p>
          <a:endParaRPr lang="en-US"/>
        </a:p>
      </dgm:t>
    </dgm:pt>
    <dgm:pt modelId="{D2B4EDD1-6AEF-40B7-9DDA-8E495761AEF8}" type="sibTrans" cxnId="{F12672C6-4200-4729-97DA-D613BBB74D72}">
      <dgm:prSet/>
      <dgm:spPr/>
      <dgm:t>
        <a:bodyPr/>
        <a:lstStyle/>
        <a:p>
          <a:endParaRPr lang="en-US"/>
        </a:p>
      </dgm:t>
    </dgm:pt>
    <dgm:pt modelId="{74D412E8-29E3-4769-B849-B4A2F35A15D6}">
      <dgm:prSet phldrT="[Text]"/>
      <dgm:spPr>
        <a:solidFill>
          <a:srgbClr val="74ACD4"/>
        </a:solidFill>
        <a:ln>
          <a:noFill/>
        </a:ln>
      </dgm:spPr>
      <dgm:t>
        <a:bodyPr/>
        <a:lstStyle/>
        <a:p>
          <a:r>
            <a:rPr lang="en-US" b="1">
              <a:effectLst>
                <a:outerShdw blurRad="38100" dist="38100" dir="2700000" algn="tl">
                  <a:srgbClr val="000000">
                    <a:alpha val="43137"/>
                  </a:srgbClr>
                </a:outerShdw>
              </a:effectLst>
            </a:rPr>
            <a:t>Ensuring sustainable management of areas that are primarily for production</a:t>
          </a:r>
        </a:p>
      </dgm:t>
    </dgm:pt>
    <dgm:pt modelId="{B842724E-6A90-480A-ABA8-2F59A35E791D}" type="parTrans" cxnId="{C2BA5816-418A-4209-B379-10524160F437}">
      <dgm:prSet/>
      <dgm:spPr/>
      <dgm:t>
        <a:bodyPr/>
        <a:lstStyle/>
        <a:p>
          <a:endParaRPr lang="en-US"/>
        </a:p>
      </dgm:t>
    </dgm:pt>
    <dgm:pt modelId="{9D560310-4BC5-4E1A-91BB-92080BF3B0F4}" type="sibTrans" cxnId="{C2BA5816-418A-4209-B379-10524160F437}">
      <dgm:prSet/>
      <dgm:spPr/>
      <dgm:t>
        <a:bodyPr/>
        <a:lstStyle/>
        <a:p>
          <a:endParaRPr lang="en-US"/>
        </a:p>
      </dgm:t>
    </dgm:pt>
    <dgm:pt modelId="{71AF3799-1873-42D3-972C-6414C0967F9B}">
      <dgm:prSet phldrT="[Text]"/>
      <dgm:spPr>
        <a:solidFill>
          <a:schemeClr val="bg1">
            <a:lumMod val="95000"/>
            <a:alpha val="90000"/>
          </a:schemeClr>
        </a:solidFill>
      </dgm:spPr>
      <dgm:t>
        <a:bodyPr/>
        <a:lstStyle/>
        <a:p>
          <a:r>
            <a:rPr lang="en-US"/>
            <a:t>sites managed for industrial exploitation of natural resources that is ecologically sustainable</a:t>
          </a:r>
        </a:p>
      </dgm:t>
    </dgm:pt>
    <dgm:pt modelId="{8705D2DA-ACE3-41BA-ABC8-C31BAB5F9CBB}" type="parTrans" cxnId="{041B54BD-4A7E-40E3-87CB-DB9A827C9EB8}">
      <dgm:prSet/>
      <dgm:spPr/>
      <dgm:t>
        <a:bodyPr/>
        <a:lstStyle/>
        <a:p>
          <a:endParaRPr lang="en-US"/>
        </a:p>
      </dgm:t>
    </dgm:pt>
    <dgm:pt modelId="{1657BB61-AEE3-461D-8E88-448CC02565C2}" type="sibTrans" cxnId="{041B54BD-4A7E-40E3-87CB-DB9A827C9EB8}">
      <dgm:prSet/>
      <dgm:spPr/>
      <dgm:t>
        <a:bodyPr/>
        <a:lstStyle/>
        <a:p>
          <a:endParaRPr lang="en-US"/>
        </a:p>
      </dgm:t>
    </dgm:pt>
    <dgm:pt modelId="{9941CCC0-58FA-4B16-893F-85681AA47859}" type="pres">
      <dgm:prSet presAssocID="{56D10D72-86C0-4A8D-934C-38E45CB382BE}" presName="Name0" presStyleCnt="0">
        <dgm:presLayoutVars>
          <dgm:dir/>
          <dgm:animLvl val="lvl"/>
          <dgm:resizeHandles val="exact"/>
        </dgm:presLayoutVars>
      </dgm:prSet>
      <dgm:spPr/>
    </dgm:pt>
    <dgm:pt modelId="{F0DB06C8-393E-42E6-8019-AE76D43E8DF6}" type="pres">
      <dgm:prSet presAssocID="{C90AFB09-DD11-4078-AB34-E7B5BE9BD462}" presName="composite" presStyleCnt="0"/>
      <dgm:spPr/>
    </dgm:pt>
    <dgm:pt modelId="{4028E04D-9555-4FA4-99DF-4706ECBC2CC3}" type="pres">
      <dgm:prSet presAssocID="{C90AFB09-DD11-4078-AB34-E7B5BE9BD462}" presName="parTx" presStyleLbl="alignNode1" presStyleIdx="0" presStyleCnt="2">
        <dgm:presLayoutVars>
          <dgm:chMax val="0"/>
          <dgm:chPref val="0"/>
          <dgm:bulletEnabled val="1"/>
        </dgm:presLayoutVars>
      </dgm:prSet>
      <dgm:spPr/>
    </dgm:pt>
    <dgm:pt modelId="{ABE9B8FF-35A9-48D8-A152-06E66BD83D27}" type="pres">
      <dgm:prSet presAssocID="{C90AFB09-DD11-4078-AB34-E7B5BE9BD462}" presName="desTx" presStyleLbl="alignAccFollowNode1" presStyleIdx="0" presStyleCnt="2">
        <dgm:presLayoutVars>
          <dgm:bulletEnabled val="1"/>
        </dgm:presLayoutVars>
      </dgm:prSet>
      <dgm:spPr/>
    </dgm:pt>
    <dgm:pt modelId="{95D12AA4-CB11-427B-8562-4D45F411ABF2}" type="pres">
      <dgm:prSet presAssocID="{067ED563-777A-43B6-84D4-F77D2B2E8D39}" presName="space" presStyleCnt="0"/>
      <dgm:spPr/>
    </dgm:pt>
    <dgm:pt modelId="{81C8CF69-ED61-4F36-B7BC-C085A9419013}" type="pres">
      <dgm:prSet presAssocID="{74D412E8-29E3-4769-B849-B4A2F35A15D6}" presName="composite" presStyleCnt="0"/>
      <dgm:spPr/>
    </dgm:pt>
    <dgm:pt modelId="{60C71B23-9C64-489A-A92F-52DDC40ECD30}" type="pres">
      <dgm:prSet presAssocID="{74D412E8-29E3-4769-B849-B4A2F35A15D6}" presName="parTx" presStyleLbl="alignNode1" presStyleIdx="1" presStyleCnt="2">
        <dgm:presLayoutVars>
          <dgm:chMax val="0"/>
          <dgm:chPref val="0"/>
          <dgm:bulletEnabled val="1"/>
        </dgm:presLayoutVars>
      </dgm:prSet>
      <dgm:spPr/>
    </dgm:pt>
    <dgm:pt modelId="{E67E1042-BF91-4C81-901D-A9AB0FDFBCFC}" type="pres">
      <dgm:prSet presAssocID="{74D412E8-29E3-4769-B849-B4A2F35A15D6}" presName="desTx" presStyleLbl="alignAccFollowNode1" presStyleIdx="1" presStyleCnt="2">
        <dgm:presLayoutVars>
          <dgm:bulletEnabled val="1"/>
        </dgm:presLayoutVars>
      </dgm:prSet>
      <dgm:spPr/>
    </dgm:pt>
  </dgm:ptLst>
  <dgm:cxnLst>
    <dgm:cxn modelId="{9B93BF12-67CE-4085-9AF3-E02FDAF0C45B}" type="presOf" srcId="{4121B3BF-6E23-4017-AA62-68944F5B5AFE}" destId="{ABE9B8FF-35A9-48D8-A152-06E66BD83D27}" srcOrd="0" destOrd="0" presId="urn:microsoft.com/office/officeart/2005/8/layout/hList1"/>
    <dgm:cxn modelId="{C2BA5816-418A-4209-B379-10524160F437}" srcId="{56D10D72-86C0-4A8D-934C-38E45CB382BE}" destId="{74D412E8-29E3-4769-B849-B4A2F35A15D6}" srcOrd="1" destOrd="0" parTransId="{B842724E-6A90-480A-ABA8-2F59A35E791D}" sibTransId="{9D560310-4BC5-4E1A-91BB-92080BF3B0F4}"/>
    <dgm:cxn modelId="{A0C38E28-63FF-4626-92D5-8BE88D9A40BA}" type="presOf" srcId="{56D10D72-86C0-4A8D-934C-38E45CB382BE}" destId="{9941CCC0-58FA-4B16-893F-85681AA47859}" srcOrd="0" destOrd="0" presId="urn:microsoft.com/office/officeart/2005/8/layout/hList1"/>
    <dgm:cxn modelId="{897BCC2C-6C74-4548-9442-FAF0C9B7BCDC}" srcId="{56D10D72-86C0-4A8D-934C-38E45CB382BE}" destId="{C90AFB09-DD11-4078-AB34-E7B5BE9BD462}" srcOrd="0" destOrd="0" parTransId="{AC1208F9-A58B-432D-A46E-5D1A9F610068}" sibTransId="{067ED563-777A-43B6-84D4-F77D2B2E8D39}"/>
    <dgm:cxn modelId="{FF34A86A-4BD0-4CE2-AA77-262FA0643EC9}" type="presOf" srcId="{C90AFB09-DD11-4078-AB34-E7B5BE9BD462}" destId="{4028E04D-9555-4FA4-99DF-4706ECBC2CC3}" srcOrd="0" destOrd="0" presId="urn:microsoft.com/office/officeart/2005/8/layout/hList1"/>
    <dgm:cxn modelId="{07A35F8F-DCB1-4186-8603-E50681A429FF}" type="presOf" srcId="{74D412E8-29E3-4769-B849-B4A2F35A15D6}" destId="{60C71B23-9C64-489A-A92F-52DDC40ECD30}" srcOrd="0" destOrd="0" presId="urn:microsoft.com/office/officeart/2005/8/layout/hList1"/>
    <dgm:cxn modelId="{041B54BD-4A7E-40E3-87CB-DB9A827C9EB8}" srcId="{74D412E8-29E3-4769-B849-B4A2F35A15D6}" destId="{71AF3799-1873-42D3-972C-6414C0967F9B}" srcOrd="0" destOrd="0" parTransId="{8705D2DA-ACE3-41BA-ABC8-C31BAB5F9CBB}" sibTransId="{1657BB61-AEE3-461D-8E88-448CC02565C2}"/>
    <dgm:cxn modelId="{F12672C6-4200-4729-97DA-D613BBB74D72}" srcId="{C90AFB09-DD11-4078-AB34-E7B5BE9BD462}" destId="{4121B3BF-6E23-4017-AA62-68944F5B5AFE}" srcOrd="0" destOrd="0" parTransId="{1B14FA9E-9AE6-4316-9BFE-DC7B0A5360CC}" sibTransId="{D2B4EDD1-6AEF-40B7-9DDA-8E495761AEF8}"/>
    <dgm:cxn modelId="{0C0AF4EE-58CC-4248-A26D-DF9D95BF5781}" type="presOf" srcId="{71AF3799-1873-42D3-972C-6414C0967F9B}" destId="{E67E1042-BF91-4C81-901D-A9AB0FDFBCFC}" srcOrd="0" destOrd="0" presId="urn:microsoft.com/office/officeart/2005/8/layout/hList1"/>
    <dgm:cxn modelId="{CB0D8716-1201-4B78-9071-B847A6186EBB}" type="presParOf" srcId="{9941CCC0-58FA-4B16-893F-85681AA47859}" destId="{F0DB06C8-393E-42E6-8019-AE76D43E8DF6}" srcOrd="0" destOrd="0" presId="urn:microsoft.com/office/officeart/2005/8/layout/hList1"/>
    <dgm:cxn modelId="{DDB626B8-A3E7-45DD-9F62-86A8F13DF554}" type="presParOf" srcId="{F0DB06C8-393E-42E6-8019-AE76D43E8DF6}" destId="{4028E04D-9555-4FA4-99DF-4706ECBC2CC3}" srcOrd="0" destOrd="0" presId="urn:microsoft.com/office/officeart/2005/8/layout/hList1"/>
    <dgm:cxn modelId="{F316E561-D423-4951-BBE7-AB0CB1AE045E}" type="presParOf" srcId="{F0DB06C8-393E-42E6-8019-AE76D43E8DF6}" destId="{ABE9B8FF-35A9-48D8-A152-06E66BD83D27}" srcOrd="1" destOrd="0" presId="urn:microsoft.com/office/officeart/2005/8/layout/hList1"/>
    <dgm:cxn modelId="{9EE08412-37E4-404F-865A-2B9AD9159AB5}" type="presParOf" srcId="{9941CCC0-58FA-4B16-893F-85681AA47859}" destId="{95D12AA4-CB11-427B-8562-4D45F411ABF2}" srcOrd="1" destOrd="0" presId="urn:microsoft.com/office/officeart/2005/8/layout/hList1"/>
    <dgm:cxn modelId="{023177A4-DA8D-4E18-A67C-48C495F556C2}" type="presParOf" srcId="{9941CCC0-58FA-4B16-893F-85681AA47859}" destId="{81C8CF69-ED61-4F36-B7BC-C085A9419013}" srcOrd="2" destOrd="0" presId="urn:microsoft.com/office/officeart/2005/8/layout/hList1"/>
    <dgm:cxn modelId="{4360BCCB-265A-4D79-95F4-9837237D14D7}" type="presParOf" srcId="{81C8CF69-ED61-4F36-B7BC-C085A9419013}" destId="{60C71B23-9C64-489A-A92F-52DDC40ECD30}" srcOrd="0" destOrd="0" presId="urn:microsoft.com/office/officeart/2005/8/layout/hList1"/>
    <dgm:cxn modelId="{4F4340C7-BBED-43AD-BAB1-E615BD09B9B7}" type="presParOf" srcId="{81C8CF69-ED61-4F36-B7BC-C085A9419013}" destId="{E67E1042-BF91-4C81-901D-A9AB0FDFBCF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986714D-203F-4EEE-9317-9F3A3A7762F7}"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US"/>
        </a:p>
      </dgm:t>
    </dgm:pt>
    <dgm:pt modelId="{F293EF17-7330-405B-B79D-2CCDC96BDA22}">
      <dgm:prSet phldrT="[Text]"/>
      <dgm:spPr>
        <a:solidFill>
          <a:srgbClr val="8F6DA8"/>
        </a:solidFill>
      </dgm:spPr>
      <dgm:t>
        <a:bodyPr/>
        <a:lstStyle/>
        <a:p>
          <a:r>
            <a:rPr lang="en-US"/>
            <a:t>1</a:t>
          </a:r>
        </a:p>
      </dgm:t>
    </dgm:pt>
    <dgm:pt modelId="{EBDE04CE-C0C2-454B-B044-E9C71BDA4809}" type="parTrans" cxnId="{1673AD2A-FDB7-41E9-8D8E-22B45D82C3ED}">
      <dgm:prSet/>
      <dgm:spPr/>
      <dgm:t>
        <a:bodyPr/>
        <a:lstStyle/>
        <a:p>
          <a:endParaRPr lang="en-US"/>
        </a:p>
      </dgm:t>
    </dgm:pt>
    <dgm:pt modelId="{210D7DE9-96DA-45C5-A8C2-C6C78F61EAB8}" type="sibTrans" cxnId="{1673AD2A-FDB7-41E9-8D8E-22B45D82C3ED}">
      <dgm:prSet/>
      <dgm:spPr/>
      <dgm:t>
        <a:bodyPr/>
        <a:lstStyle/>
        <a:p>
          <a:endParaRPr lang="en-US"/>
        </a:p>
      </dgm:t>
    </dgm:pt>
    <dgm:pt modelId="{658570EE-5624-4304-879A-43B91E10F054}">
      <dgm:prSet phldrT="[Text]"/>
      <dgm:spPr/>
      <dgm:t>
        <a:bodyPr/>
        <a:lstStyle/>
        <a:p>
          <a:r>
            <a:rPr lang="en-US"/>
            <a:t>Review and assess the existing law and policy landscape.</a:t>
          </a:r>
        </a:p>
      </dgm:t>
    </dgm:pt>
    <dgm:pt modelId="{0E639E10-A115-4C4D-9027-79339D3562D7}" type="parTrans" cxnId="{F6CA6E80-4855-4818-A0E5-3D58DCEF8800}">
      <dgm:prSet/>
      <dgm:spPr/>
      <dgm:t>
        <a:bodyPr/>
        <a:lstStyle/>
        <a:p>
          <a:endParaRPr lang="en-US"/>
        </a:p>
      </dgm:t>
    </dgm:pt>
    <dgm:pt modelId="{7F1E4CFB-7DEA-4296-9723-09A4975CB4E1}" type="sibTrans" cxnId="{F6CA6E80-4855-4818-A0E5-3D58DCEF8800}">
      <dgm:prSet/>
      <dgm:spPr/>
      <dgm:t>
        <a:bodyPr/>
        <a:lstStyle/>
        <a:p>
          <a:endParaRPr lang="en-US"/>
        </a:p>
      </dgm:t>
    </dgm:pt>
    <dgm:pt modelId="{1715E62D-0BA3-40F3-AE25-58F4C786123F}">
      <dgm:prSet phldrT="[Text]"/>
      <dgm:spPr>
        <a:solidFill>
          <a:srgbClr val="8F6DA8"/>
        </a:solidFill>
      </dgm:spPr>
      <dgm:t>
        <a:bodyPr/>
        <a:lstStyle/>
        <a:p>
          <a:r>
            <a:rPr lang="en-US"/>
            <a:t>2</a:t>
          </a:r>
        </a:p>
      </dgm:t>
    </dgm:pt>
    <dgm:pt modelId="{8B10ADC8-3320-4337-ABA2-5BC4CF89DACF}" type="parTrans" cxnId="{3C9F6C59-0C77-4A5B-A389-8B5497E266D6}">
      <dgm:prSet/>
      <dgm:spPr/>
      <dgm:t>
        <a:bodyPr/>
        <a:lstStyle/>
        <a:p>
          <a:endParaRPr lang="en-US"/>
        </a:p>
      </dgm:t>
    </dgm:pt>
    <dgm:pt modelId="{46B2124C-B384-42FE-AFF1-F9B5AA9899BA}" type="sibTrans" cxnId="{3C9F6C59-0C77-4A5B-A389-8B5497E266D6}">
      <dgm:prSet/>
      <dgm:spPr/>
      <dgm:t>
        <a:bodyPr/>
        <a:lstStyle/>
        <a:p>
          <a:endParaRPr lang="en-US"/>
        </a:p>
      </dgm:t>
    </dgm:pt>
    <dgm:pt modelId="{6E8C54B8-1B9D-4F4A-B3CE-67ECA92F0C8E}">
      <dgm:prSet phldrT="[Text]"/>
      <dgm:spPr/>
      <dgm:t>
        <a:bodyPr/>
        <a:lstStyle/>
        <a:p>
          <a:r>
            <a:rPr lang="en-US"/>
            <a:t>Respond to the outcome</a:t>
          </a:r>
          <a:r>
            <a:rPr lang="en-US">
              <a:latin typeface="Aptos Display" panose="02110004020202020204"/>
            </a:rPr>
            <a:t>*</a:t>
          </a:r>
          <a:endParaRPr lang="en-US"/>
        </a:p>
      </dgm:t>
    </dgm:pt>
    <dgm:pt modelId="{B1D0BD0B-2418-41A0-98F0-52A666D84EAD}" type="parTrans" cxnId="{63457255-47AC-411F-A067-0EA10DA50465}">
      <dgm:prSet/>
      <dgm:spPr/>
      <dgm:t>
        <a:bodyPr/>
        <a:lstStyle/>
        <a:p>
          <a:endParaRPr lang="en-US"/>
        </a:p>
      </dgm:t>
    </dgm:pt>
    <dgm:pt modelId="{30BDD482-D7C8-4AEF-9653-F6208A292A1E}" type="sibTrans" cxnId="{63457255-47AC-411F-A067-0EA10DA50465}">
      <dgm:prSet/>
      <dgm:spPr/>
      <dgm:t>
        <a:bodyPr/>
        <a:lstStyle/>
        <a:p>
          <a:endParaRPr lang="en-US"/>
        </a:p>
      </dgm:t>
    </dgm:pt>
    <dgm:pt modelId="{E587AF26-6597-4D1B-8E3F-7FC07887A957}" type="pres">
      <dgm:prSet presAssocID="{9986714D-203F-4EEE-9317-9F3A3A7762F7}" presName="list" presStyleCnt="0">
        <dgm:presLayoutVars>
          <dgm:dir/>
          <dgm:animLvl val="lvl"/>
        </dgm:presLayoutVars>
      </dgm:prSet>
      <dgm:spPr/>
    </dgm:pt>
    <dgm:pt modelId="{70EEDCAB-8FAD-404A-82FD-7D168C2E7957}" type="pres">
      <dgm:prSet presAssocID="{F293EF17-7330-405B-B79D-2CCDC96BDA22}" presName="posSpace" presStyleCnt="0"/>
      <dgm:spPr/>
    </dgm:pt>
    <dgm:pt modelId="{C9FCFB01-D85C-4DC0-B1B3-809F1CFC4DD6}" type="pres">
      <dgm:prSet presAssocID="{F293EF17-7330-405B-B79D-2CCDC96BDA22}" presName="vertFlow" presStyleCnt="0"/>
      <dgm:spPr/>
    </dgm:pt>
    <dgm:pt modelId="{51CFC7B8-5AF8-4B1C-8831-304D72BA99F7}" type="pres">
      <dgm:prSet presAssocID="{F293EF17-7330-405B-B79D-2CCDC96BDA22}" presName="topSpace" presStyleCnt="0"/>
      <dgm:spPr/>
    </dgm:pt>
    <dgm:pt modelId="{92CE26AC-FF97-434F-A4FD-67C4B19D4681}" type="pres">
      <dgm:prSet presAssocID="{F293EF17-7330-405B-B79D-2CCDC96BDA22}" presName="firstComp" presStyleCnt="0"/>
      <dgm:spPr/>
    </dgm:pt>
    <dgm:pt modelId="{6E4EBD8D-56A2-41DF-A89F-751499F7398D}" type="pres">
      <dgm:prSet presAssocID="{F293EF17-7330-405B-B79D-2CCDC96BDA22}" presName="firstChild" presStyleLbl="bgAccFollowNode1" presStyleIdx="0" presStyleCnt="2"/>
      <dgm:spPr/>
    </dgm:pt>
    <dgm:pt modelId="{7398EEE3-5067-4BF0-BBCA-FF3CFB32E4AB}" type="pres">
      <dgm:prSet presAssocID="{F293EF17-7330-405B-B79D-2CCDC96BDA22}" presName="firstChildTx" presStyleLbl="bgAccFollowNode1" presStyleIdx="0" presStyleCnt="2">
        <dgm:presLayoutVars>
          <dgm:bulletEnabled val="1"/>
        </dgm:presLayoutVars>
      </dgm:prSet>
      <dgm:spPr/>
    </dgm:pt>
    <dgm:pt modelId="{1210EDF5-9378-4691-82D1-C88E40897066}" type="pres">
      <dgm:prSet presAssocID="{F293EF17-7330-405B-B79D-2CCDC96BDA22}" presName="negSpace" presStyleCnt="0"/>
      <dgm:spPr/>
    </dgm:pt>
    <dgm:pt modelId="{C5ECEF29-A195-447F-968D-2AD35F885750}" type="pres">
      <dgm:prSet presAssocID="{F293EF17-7330-405B-B79D-2CCDC96BDA22}" presName="circle" presStyleLbl="node1" presStyleIdx="0" presStyleCnt="2"/>
      <dgm:spPr/>
    </dgm:pt>
    <dgm:pt modelId="{1FF40D76-42AD-49EA-B8B8-93DA6E14BC9D}" type="pres">
      <dgm:prSet presAssocID="{210D7DE9-96DA-45C5-A8C2-C6C78F61EAB8}" presName="transSpace" presStyleCnt="0"/>
      <dgm:spPr/>
    </dgm:pt>
    <dgm:pt modelId="{C818C0EB-CF06-4A47-B87E-5CAD6147419F}" type="pres">
      <dgm:prSet presAssocID="{1715E62D-0BA3-40F3-AE25-58F4C786123F}" presName="posSpace" presStyleCnt="0"/>
      <dgm:spPr/>
    </dgm:pt>
    <dgm:pt modelId="{ED34176D-424B-4902-89BE-0F62C36CB42B}" type="pres">
      <dgm:prSet presAssocID="{1715E62D-0BA3-40F3-AE25-58F4C786123F}" presName="vertFlow" presStyleCnt="0"/>
      <dgm:spPr/>
    </dgm:pt>
    <dgm:pt modelId="{1DA257AD-2DCF-47CE-AA8B-45C69EC4E281}" type="pres">
      <dgm:prSet presAssocID="{1715E62D-0BA3-40F3-AE25-58F4C786123F}" presName="topSpace" presStyleCnt="0"/>
      <dgm:spPr/>
    </dgm:pt>
    <dgm:pt modelId="{599D3B83-3C9D-49DC-B899-BCDC65849C41}" type="pres">
      <dgm:prSet presAssocID="{1715E62D-0BA3-40F3-AE25-58F4C786123F}" presName="firstComp" presStyleCnt="0"/>
      <dgm:spPr/>
    </dgm:pt>
    <dgm:pt modelId="{A1893588-1C72-4823-927C-69994512F21B}" type="pres">
      <dgm:prSet presAssocID="{1715E62D-0BA3-40F3-AE25-58F4C786123F}" presName="firstChild" presStyleLbl="bgAccFollowNode1" presStyleIdx="1" presStyleCnt="2"/>
      <dgm:spPr/>
    </dgm:pt>
    <dgm:pt modelId="{3B2B803C-5308-46E8-BF65-25652BB62EED}" type="pres">
      <dgm:prSet presAssocID="{1715E62D-0BA3-40F3-AE25-58F4C786123F}" presName="firstChildTx" presStyleLbl="bgAccFollowNode1" presStyleIdx="1" presStyleCnt="2">
        <dgm:presLayoutVars>
          <dgm:bulletEnabled val="1"/>
        </dgm:presLayoutVars>
      </dgm:prSet>
      <dgm:spPr/>
    </dgm:pt>
    <dgm:pt modelId="{9403A040-B9A9-44DE-98DA-3B4429509DDF}" type="pres">
      <dgm:prSet presAssocID="{1715E62D-0BA3-40F3-AE25-58F4C786123F}" presName="negSpace" presStyleCnt="0"/>
      <dgm:spPr/>
    </dgm:pt>
    <dgm:pt modelId="{ACA8942E-FDED-4358-B894-5EEA482FA196}" type="pres">
      <dgm:prSet presAssocID="{1715E62D-0BA3-40F3-AE25-58F4C786123F}" presName="circle" presStyleLbl="node1" presStyleIdx="1" presStyleCnt="2"/>
      <dgm:spPr/>
    </dgm:pt>
  </dgm:ptLst>
  <dgm:cxnLst>
    <dgm:cxn modelId="{1673AD2A-FDB7-41E9-8D8E-22B45D82C3ED}" srcId="{9986714D-203F-4EEE-9317-9F3A3A7762F7}" destId="{F293EF17-7330-405B-B79D-2CCDC96BDA22}" srcOrd="0" destOrd="0" parTransId="{EBDE04CE-C0C2-454B-B044-E9C71BDA4809}" sibTransId="{210D7DE9-96DA-45C5-A8C2-C6C78F61EAB8}"/>
    <dgm:cxn modelId="{98080133-B97B-4783-B7D5-11F127C6C53E}" type="presOf" srcId="{1715E62D-0BA3-40F3-AE25-58F4C786123F}" destId="{ACA8942E-FDED-4358-B894-5EEA482FA196}" srcOrd="0" destOrd="0" presId="urn:microsoft.com/office/officeart/2005/8/layout/hList9"/>
    <dgm:cxn modelId="{010B8745-C1E2-422D-8A43-988E7AFE4AE7}" type="presOf" srcId="{6E8C54B8-1B9D-4F4A-B3CE-67ECA92F0C8E}" destId="{3B2B803C-5308-46E8-BF65-25652BB62EED}" srcOrd="1" destOrd="0" presId="urn:microsoft.com/office/officeart/2005/8/layout/hList9"/>
    <dgm:cxn modelId="{F4A1554B-CB64-49B0-9DBD-51DCF3DE2C08}" type="presOf" srcId="{658570EE-5624-4304-879A-43B91E10F054}" destId="{6E4EBD8D-56A2-41DF-A89F-751499F7398D}" srcOrd="0" destOrd="0" presId="urn:microsoft.com/office/officeart/2005/8/layout/hList9"/>
    <dgm:cxn modelId="{63457255-47AC-411F-A067-0EA10DA50465}" srcId="{1715E62D-0BA3-40F3-AE25-58F4C786123F}" destId="{6E8C54B8-1B9D-4F4A-B3CE-67ECA92F0C8E}" srcOrd="0" destOrd="0" parTransId="{B1D0BD0B-2418-41A0-98F0-52A666D84EAD}" sibTransId="{30BDD482-D7C8-4AEF-9653-F6208A292A1E}"/>
    <dgm:cxn modelId="{3C9F6C59-0C77-4A5B-A389-8B5497E266D6}" srcId="{9986714D-203F-4EEE-9317-9F3A3A7762F7}" destId="{1715E62D-0BA3-40F3-AE25-58F4C786123F}" srcOrd="1" destOrd="0" parTransId="{8B10ADC8-3320-4337-ABA2-5BC4CF89DACF}" sibTransId="{46B2124C-B384-42FE-AFF1-F9B5AA9899BA}"/>
    <dgm:cxn modelId="{F6CA6E80-4855-4818-A0E5-3D58DCEF8800}" srcId="{F293EF17-7330-405B-B79D-2CCDC96BDA22}" destId="{658570EE-5624-4304-879A-43B91E10F054}" srcOrd="0" destOrd="0" parTransId="{0E639E10-A115-4C4D-9027-79339D3562D7}" sibTransId="{7F1E4CFB-7DEA-4296-9723-09A4975CB4E1}"/>
    <dgm:cxn modelId="{DADA87AF-1A15-4C6A-A2BD-6FF79171187D}" type="presOf" srcId="{6E8C54B8-1B9D-4F4A-B3CE-67ECA92F0C8E}" destId="{A1893588-1C72-4823-927C-69994512F21B}" srcOrd="0" destOrd="0" presId="urn:microsoft.com/office/officeart/2005/8/layout/hList9"/>
    <dgm:cxn modelId="{9FFD05B9-379F-4996-9A1E-CD27BE2DD028}" type="presOf" srcId="{F293EF17-7330-405B-B79D-2CCDC96BDA22}" destId="{C5ECEF29-A195-447F-968D-2AD35F885750}" srcOrd="0" destOrd="0" presId="urn:microsoft.com/office/officeart/2005/8/layout/hList9"/>
    <dgm:cxn modelId="{06A2E0C6-14E1-4485-B49F-365C833E18D0}" type="presOf" srcId="{658570EE-5624-4304-879A-43B91E10F054}" destId="{7398EEE3-5067-4BF0-BBCA-FF3CFB32E4AB}" srcOrd="1" destOrd="0" presId="urn:microsoft.com/office/officeart/2005/8/layout/hList9"/>
    <dgm:cxn modelId="{9B36F0FB-F6E4-49FE-9A22-934F7DB7BF19}" type="presOf" srcId="{9986714D-203F-4EEE-9317-9F3A3A7762F7}" destId="{E587AF26-6597-4D1B-8E3F-7FC07887A957}" srcOrd="0" destOrd="0" presId="urn:microsoft.com/office/officeart/2005/8/layout/hList9"/>
    <dgm:cxn modelId="{FC017EC5-ADCE-4D4E-B2F3-78F8EAD27F39}" type="presParOf" srcId="{E587AF26-6597-4D1B-8E3F-7FC07887A957}" destId="{70EEDCAB-8FAD-404A-82FD-7D168C2E7957}" srcOrd="0" destOrd="0" presId="urn:microsoft.com/office/officeart/2005/8/layout/hList9"/>
    <dgm:cxn modelId="{E60CFA40-CFDB-4E76-B0DC-C8DE570F6CFC}" type="presParOf" srcId="{E587AF26-6597-4D1B-8E3F-7FC07887A957}" destId="{C9FCFB01-D85C-4DC0-B1B3-809F1CFC4DD6}" srcOrd="1" destOrd="0" presId="urn:microsoft.com/office/officeart/2005/8/layout/hList9"/>
    <dgm:cxn modelId="{ABE47586-D824-4043-8042-D6C1CD717279}" type="presParOf" srcId="{C9FCFB01-D85C-4DC0-B1B3-809F1CFC4DD6}" destId="{51CFC7B8-5AF8-4B1C-8831-304D72BA99F7}" srcOrd="0" destOrd="0" presId="urn:microsoft.com/office/officeart/2005/8/layout/hList9"/>
    <dgm:cxn modelId="{CB495DB7-3F8B-4555-80EE-76D10109A767}" type="presParOf" srcId="{C9FCFB01-D85C-4DC0-B1B3-809F1CFC4DD6}" destId="{92CE26AC-FF97-434F-A4FD-67C4B19D4681}" srcOrd="1" destOrd="0" presId="urn:microsoft.com/office/officeart/2005/8/layout/hList9"/>
    <dgm:cxn modelId="{A2FF7159-90D8-44A5-94D3-CE24AEE5B65D}" type="presParOf" srcId="{92CE26AC-FF97-434F-A4FD-67C4B19D4681}" destId="{6E4EBD8D-56A2-41DF-A89F-751499F7398D}" srcOrd="0" destOrd="0" presId="urn:microsoft.com/office/officeart/2005/8/layout/hList9"/>
    <dgm:cxn modelId="{171D7640-DEEF-4C4B-B727-2A158F736924}" type="presParOf" srcId="{92CE26AC-FF97-434F-A4FD-67C4B19D4681}" destId="{7398EEE3-5067-4BF0-BBCA-FF3CFB32E4AB}" srcOrd="1" destOrd="0" presId="urn:microsoft.com/office/officeart/2005/8/layout/hList9"/>
    <dgm:cxn modelId="{208E0232-6358-463B-91BC-D320046A2357}" type="presParOf" srcId="{E587AF26-6597-4D1B-8E3F-7FC07887A957}" destId="{1210EDF5-9378-4691-82D1-C88E40897066}" srcOrd="2" destOrd="0" presId="urn:microsoft.com/office/officeart/2005/8/layout/hList9"/>
    <dgm:cxn modelId="{9D5C8E7D-7033-40FF-8F14-8EF2E3A88768}" type="presParOf" srcId="{E587AF26-6597-4D1B-8E3F-7FC07887A957}" destId="{C5ECEF29-A195-447F-968D-2AD35F885750}" srcOrd="3" destOrd="0" presId="urn:microsoft.com/office/officeart/2005/8/layout/hList9"/>
    <dgm:cxn modelId="{6EFDA4CE-F7B7-47E1-8D73-BD4D4E97F500}" type="presParOf" srcId="{E587AF26-6597-4D1B-8E3F-7FC07887A957}" destId="{1FF40D76-42AD-49EA-B8B8-93DA6E14BC9D}" srcOrd="4" destOrd="0" presId="urn:microsoft.com/office/officeart/2005/8/layout/hList9"/>
    <dgm:cxn modelId="{76B6F8C5-CD8D-4FB5-A2D9-8538DA2E246C}" type="presParOf" srcId="{E587AF26-6597-4D1B-8E3F-7FC07887A957}" destId="{C818C0EB-CF06-4A47-B87E-5CAD6147419F}" srcOrd="5" destOrd="0" presId="urn:microsoft.com/office/officeart/2005/8/layout/hList9"/>
    <dgm:cxn modelId="{31D35EDF-39B3-4CF9-AA50-A1484CA985F9}" type="presParOf" srcId="{E587AF26-6597-4D1B-8E3F-7FC07887A957}" destId="{ED34176D-424B-4902-89BE-0F62C36CB42B}" srcOrd="6" destOrd="0" presId="urn:microsoft.com/office/officeart/2005/8/layout/hList9"/>
    <dgm:cxn modelId="{35AEC0B6-52E0-4C9B-99D7-9BE538131B0D}" type="presParOf" srcId="{ED34176D-424B-4902-89BE-0F62C36CB42B}" destId="{1DA257AD-2DCF-47CE-AA8B-45C69EC4E281}" srcOrd="0" destOrd="0" presId="urn:microsoft.com/office/officeart/2005/8/layout/hList9"/>
    <dgm:cxn modelId="{A15C3B1D-0BE5-4E9E-812E-2109E8EDBF76}" type="presParOf" srcId="{ED34176D-424B-4902-89BE-0F62C36CB42B}" destId="{599D3B83-3C9D-49DC-B899-BCDC65849C41}" srcOrd="1" destOrd="0" presId="urn:microsoft.com/office/officeart/2005/8/layout/hList9"/>
    <dgm:cxn modelId="{7F180C5E-748F-496E-8A3A-3127523A78C8}" type="presParOf" srcId="{599D3B83-3C9D-49DC-B899-BCDC65849C41}" destId="{A1893588-1C72-4823-927C-69994512F21B}" srcOrd="0" destOrd="0" presId="urn:microsoft.com/office/officeart/2005/8/layout/hList9"/>
    <dgm:cxn modelId="{8D973928-7EDD-41AD-9039-56097DCF65C3}" type="presParOf" srcId="{599D3B83-3C9D-49DC-B899-BCDC65849C41}" destId="{3B2B803C-5308-46E8-BF65-25652BB62EED}" srcOrd="1" destOrd="0" presId="urn:microsoft.com/office/officeart/2005/8/layout/hList9"/>
    <dgm:cxn modelId="{20DBAE44-8713-44A4-9E40-82AFCB6C3853}" type="presParOf" srcId="{E587AF26-6597-4D1B-8E3F-7FC07887A957}" destId="{9403A040-B9A9-44DE-98DA-3B4429509DDF}" srcOrd="7" destOrd="0" presId="urn:microsoft.com/office/officeart/2005/8/layout/hList9"/>
    <dgm:cxn modelId="{D0AA57EF-3317-40E2-A343-8DEF31DAD590}" type="presParOf" srcId="{E587AF26-6597-4D1B-8E3F-7FC07887A957}" destId="{ACA8942E-FDED-4358-B894-5EEA482FA196}"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052B324-0752-48DE-9D7C-D5262E99F0F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05165ADD-BB4E-4308-826C-3D13A1EA9512}">
      <dgm:prSet phldrT="[Text]" custT="1"/>
      <dgm:spPr>
        <a:solidFill>
          <a:srgbClr val="F8971D"/>
        </a:solidFill>
      </dgm:spPr>
      <dgm:t>
        <a:bodyPr/>
        <a:lstStyle/>
        <a:p>
          <a:r>
            <a:rPr lang="en-US" sz="1600">
              <a:solidFill>
                <a:schemeClr val="tx1"/>
              </a:solidFill>
            </a:rPr>
            <a:t>Apply Step 1 of the IUCN site-level tool</a:t>
          </a:r>
        </a:p>
      </dgm:t>
    </dgm:pt>
    <dgm:pt modelId="{788315D5-5FE8-4880-8EC2-B3D1F28B848E}" type="parTrans" cxnId="{8A8F8861-ED4B-49B3-91C9-41F5480EE052}">
      <dgm:prSet/>
      <dgm:spPr/>
      <dgm:t>
        <a:bodyPr/>
        <a:lstStyle/>
        <a:p>
          <a:endParaRPr lang="en-US"/>
        </a:p>
      </dgm:t>
    </dgm:pt>
    <dgm:pt modelId="{EEBFF47B-4D48-42C3-8031-28E73324AA37}" type="sibTrans" cxnId="{8A8F8861-ED4B-49B3-91C9-41F5480EE052}">
      <dgm:prSet/>
      <dgm:spPr/>
      <dgm:t>
        <a:bodyPr/>
        <a:lstStyle/>
        <a:p>
          <a:endParaRPr lang="en-US"/>
        </a:p>
      </dgm:t>
    </dgm:pt>
    <dgm:pt modelId="{7214F6D8-8964-4391-B911-9ACA2FC27108}">
      <dgm:prSet phldrT="[Text]" custT="1"/>
      <dgm:spPr>
        <a:solidFill>
          <a:srgbClr val="F8971D"/>
        </a:solidFill>
      </dgm:spPr>
      <dgm:t>
        <a:bodyPr/>
        <a:lstStyle/>
        <a:p>
          <a:r>
            <a:rPr lang="en-US" sz="1600">
              <a:solidFill>
                <a:schemeClr val="tx1"/>
              </a:solidFill>
            </a:rPr>
            <a:t>No, the site is not a potential OECM</a:t>
          </a:r>
        </a:p>
      </dgm:t>
    </dgm:pt>
    <dgm:pt modelId="{504B6828-6D84-4A1C-9B8C-D8E35540F0D8}" type="parTrans" cxnId="{2F8B3A8B-6367-4112-8CE9-00089F9A8086}">
      <dgm:prSet/>
      <dgm:spPr>
        <a:ln>
          <a:solidFill>
            <a:srgbClr val="F8971D"/>
          </a:solidFill>
        </a:ln>
      </dgm:spPr>
      <dgm:t>
        <a:bodyPr/>
        <a:lstStyle/>
        <a:p>
          <a:endParaRPr lang="en-US"/>
        </a:p>
      </dgm:t>
    </dgm:pt>
    <dgm:pt modelId="{B68F99F4-749F-4776-BFE0-2D1F00E2D650}" type="sibTrans" cxnId="{2F8B3A8B-6367-4112-8CE9-00089F9A8086}">
      <dgm:prSet/>
      <dgm:spPr/>
      <dgm:t>
        <a:bodyPr/>
        <a:lstStyle/>
        <a:p>
          <a:endParaRPr lang="en-US"/>
        </a:p>
      </dgm:t>
    </dgm:pt>
    <dgm:pt modelId="{CB859300-5A66-435B-A2D9-ED0E6A1A36C8}">
      <dgm:prSet phldrT="[Text]" custT="1"/>
      <dgm:spPr>
        <a:solidFill>
          <a:srgbClr val="F8971D"/>
        </a:solidFill>
      </dgm:spPr>
      <dgm:t>
        <a:bodyPr/>
        <a:lstStyle/>
        <a:p>
          <a:r>
            <a:rPr lang="en-US" sz="1600">
              <a:solidFill>
                <a:schemeClr val="tx1"/>
              </a:solidFill>
            </a:rPr>
            <a:t>Yes, the site is a potential OECM</a:t>
          </a:r>
        </a:p>
      </dgm:t>
    </dgm:pt>
    <dgm:pt modelId="{AF9533FB-8409-4EAB-A629-6E0B29C03F89}" type="parTrans" cxnId="{CBB94245-1D35-4C03-B1C4-E1C106E9E994}">
      <dgm:prSet/>
      <dgm:spPr>
        <a:ln>
          <a:solidFill>
            <a:srgbClr val="F8971D"/>
          </a:solidFill>
        </a:ln>
      </dgm:spPr>
      <dgm:t>
        <a:bodyPr/>
        <a:lstStyle/>
        <a:p>
          <a:endParaRPr lang="en-US"/>
        </a:p>
      </dgm:t>
    </dgm:pt>
    <dgm:pt modelId="{CC349A5A-7A0B-4FF2-B098-F217C97EE2DA}" type="sibTrans" cxnId="{CBB94245-1D35-4C03-B1C4-E1C106E9E994}">
      <dgm:prSet/>
      <dgm:spPr/>
      <dgm:t>
        <a:bodyPr/>
        <a:lstStyle/>
        <a:p>
          <a:endParaRPr lang="en-US"/>
        </a:p>
      </dgm:t>
    </dgm:pt>
    <dgm:pt modelId="{C0528823-B670-47EB-8577-186AB03A11C2}">
      <dgm:prSet phldrT="[Text]" custT="1"/>
      <dgm:spPr>
        <a:solidFill>
          <a:srgbClr val="F8971D"/>
        </a:solidFill>
      </dgm:spPr>
      <dgm:t>
        <a:bodyPr/>
        <a:lstStyle/>
        <a:p>
          <a:r>
            <a:rPr lang="en-US" sz="1600">
              <a:solidFill>
                <a:schemeClr val="tx1"/>
              </a:solidFill>
            </a:rPr>
            <a:t>Consent is freely given</a:t>
          </a:r>
        </a:p>
      </dgm:t>
    </dgm:pt>
    <dgm:pt modelId="{4384A71C-787D-4CE4-93BC-C422EAF497F4}" type="parTrans" cxnId="{CFDDEFB2-E1B3-404B-B64D-DBDAC48A3529}">
      <dgm:prSet/>
      <dgm:spPr>
        <a:ln>
          <a:solidFill>
            <a:srgbClr val="F8971D"/>
          </a:solidFill>
        </a:ln>
      </dgm:spPr>
      <dgm:t>
        <a:bodyPr/>
        <a:lstStyle/>
        <a:p>
          <a:endParaRPr lang="en-US"/>
        </a:p>
      </dgm:t>
    </dgm:pt>
    <dgm:pt modelId="{559B1C24-FD46-4FD8-A982-2FF707DBE810}" type="sibTrans" cxnId="{CFDDEFB2-E1B3-404B-B64D-DBDAC48A3529}">
      <dgm:prSet/>
      <dgm:spPr/>
      <dgm:t>
        <a:bodyPr/>
        <a:lstStyle/>
        <a:p>
          <a:endParaRPr lang="en-US"/>
        </a:p>
      </dgm:t>
    </dgm:pt>
    <dgm:pt modelId="{D59146C9-ADAD-4636-A12B-5A9121108897}">
      <dgm:prSet custT="1"/>
      <dgm:spPr>
        <a:solidFill>
          <a:srgbClr val="F8971D"/>
        </a:solidFill>
      </dgm:spPr>
      <dgm:t>
        <a:bodyPr/>
        <a:lstStyle/>
        <a:p>
          <a:r>
            <a:rPr lang="en-US" sz="1600">
              <a:solidFill>
                <a:schemeClr val="tx1"/>
              </a:solidFill>
            </a:rPr>
            <a:t>Consent is not given and no assessment can be conducted</a:t>
          </a:r>
        </a:p>
      </dgm:t>
    </dgm:pt>
    <dgm:pt modelId="{A155E526-231E-4B27-9CFB-A6DF4683A51B}" type="parTrans" cxnId="{0DC54E4E-E14C-4DBF-B705-52C60C95FBE2}">
      <dgm:prSet/>
      <dgm:spPr>
        <a:ln>
          <a:solidFill>
            <a:srgbClr val="F8971D"/>
          </a:solidFill>
        </a:ln>
      </dgm:spPr>
      <dgm:t>
        <a:bodyPr/>
        <a:lstStyle/>
        <a:p>
          <a:endParaRPr lang="en-US"/>
        </a:p>
      </dgm:t>
    </dgm:pt>
    <dgm:pt modelId="{A5472DB5-8F8D-4475-9027-C7C7D76B2D52}" type="sibTrans" cxnId="{0DC54E4E-E14C-4DBF-B705-52C60C95FBE2}">
      <dgm:prSet/>
      <dgm:spPr/>
      <dgm:t>
        <a:bodyPr/>
        <a:lstStyle/>
        <a:p>
          <a:endParaRPr lang="en-US"/>
        </a:p>
      </dgm:t>
    </dgm:pt>
    <dgm:pt modelId="{36717D9A-5799-441A-8202-4835D01B198C}">
      <dgm:prSet/>
      <dgm:spPr>
        <a:solidFill>
          <a:srgbClr val="F8971D"/>
        </a:solidFill>
      </dgm:spPr>
      <dgm:t>
        <a:bodyPr/>
        <a:lstStyle/>
        <a:p>
          <a:r>
            <a:rPr lang="en-US">
              <a:solidFill>
                <a:schemeClr val="tx1"/>
              </a:solidFill>
            </a:rPr>
            <a:t>Conduct full assessment via the IUCN site-level tool</a:t>
          </a:r>
        </a:p>
      </dgm:t>
    </dgm:pt>
    <dgm:pt modelId="{939E4C28-40D5-4536-B6F0-060E35896594}" type="parTrans" cxnId="{586E91C5-D2DD-41A9-A590-89E2FCA46F6F}">
      <dgm:prSet/>
      <dgm:spPr>
        <a:ln>
          <a:solidFill>
            <a:srgbClr val="F8971D"/>
          </a:solidFill>
        </a:ln>
      </dgm:spPr>
      <dgm:t>
        <a:bodyPr/>
        <a:lstStyle/>
        <a:p>
          <a:endParaRPr lang="en-US"/>
        </a:p>
      </dgm:t>
    </dgm:pt>
    <dgm:pt modelId="{0F7C2321-A213-4534-9047-C53F4FC2E6BC}" type="sibTrans" cxnId="{586E91C5-D2DD-41A9-A590-89E2FCA46F6F}">
      <dgm:prSet/>
      <dgm:spPr/>
      <dgm:t>
        <a:bodyPr/>
        <a:lstStyle/>
        <a:p>
          <a:endParaRPr lang="en-US"/>
        </a:p>
      </dgm:t>
    </dgm:pt>
    <dgm:pt modelId="{CA050F7C-BA69-44F8-8F42-CC7867AA5619}">
      <dgm:prSet/>
      <dgm:spPr>
        <a:solidFill>
          <a:srgbClr val="F8971D"/>
        </a:solidFill>
      </dgm:spPr>
      <dgm:t>
        <a:bodyPr/>
        <a:lstStyle/>
        <a:p>
          <a:r>
            <a:rPr lang="en-US">
              <a:solidFill>
                <a:schemeClr val="tx1"/>
              </a:solidFill>
            </a:rPr>
            <a:t>Yes, this site is an OECM</a:t>
          </a:r>
        </a:p>
      </dgm:t>
    </dgm:pt>
    <dgm:pt modelId="{D912ADD2-71A9-4974-915F-E1C6A355B236}" type="parTrans" cxnId="{1CDDCF69-4205-4219-9F41-01920679F300}">
      <dgm:prSet/>
      <dgm:spPr>
        <a:ln>
          <a:solidFill>
            <a:srgbClr val="F8971D"/>
          </a:solidFill>
        </a:ln>
      </dgm:spPr>
      <dgm:t>
        <a:bodyPr/>
        <a:lstStyle/>
        <a:p>
          <a:endParaRPr lang="en-US"/>
        </a:p>
      </dgm:t>
    </dgm:pt>
    <dgm:pt modelId="{5640227B-E79C-4515-B2D3-D59F0FD17C51}" type="sibTrans" cxnId="{1CDDCF69-4205-4219-9F41-01920679F300}">
      <dgm:prSet/>
      <dgm:spPr/>
      <dgm:t>
        <a:bodyPr/>
        <a:lstStyle/>
        <a:p>
          <a:endParaRPr lang="en-US"/>
        </a:p>
      </dgm:t>
    </dgm:pt>
    <dgm:pt modelId="{DD0927F5-FAEA-43CD-B963-24941EF4622B}">
      <dgm:prSet/>
      <dgm:spPr>
        <a:solidFill>
          <a:srgbClr val="F8971D"/>
        </a:solidFill>
      </dgm:spPr>
      <dgm:t>
        <a:bodyPr/>
        <a:lstStyle/>
        <a:p>
          <a:r>
            <a:rPr lang="en-US">
              <a:solidFill>
                <a:schemeClr val="tx1"/>
              </a:solidFill>
            </a:rPr>
            <a:t>No, this site is not an OECM</a:t>
          </a:r>
        </a:p>
      </dgm:t>
    </dgm:pt>
    <dgm:pt modelId="{8B98FB8F-EF29-4D74-ABB9-0B3A5BBA28BB}" type="parTrans" cxnId="{11D72226-7419-4844-92F3-DD6FAABC80C3}">
      <dgm:prSet/>
      <dgm:spPr>
        <a:ln>
          <a:solidFill>
            <a:srgbClr val="F8971D"/>
          </a:solidFill>
        </a:ln>
      </dgm:spPr>
      <dgm:t>
        <a:bodyPr/>
        <a:lstStyle/>
        <a:p>
          <a:endParaRPr lang="en-US"/>
        </a:p>
      </dgm:t>
    </dgm:pt>
    <dgm:pt modelId="{DFBE5012-3E09-4980-824C-E9E53DC8235D}" type="sibTrans" cxnId="{11D72226-7419-4844-92F3-DD6FAABC80C3}">
      <dgm:prSet/>
      <dgm:spPr/>
      <dgm:t>
        <a:bodyPr/>
        <a:lstStyle/>
        <a:p>
          <a:endParaRPr lang="en-US"/>
        </a:p>
      </dgm:t>
    </dgm:pt>
    <dgm:pt modelId="{8C25DA77-0478-412E-9C3A-BD6D483BD16B}" type="pres">
      <dgm:prSet presAssocID="{6052B324-0752-48DE-9D7C-D5262E99F0F8}" presName="diagram" presStyleCnt="0">
        <dgm:presLayoutVars>
          <dgm:chPref val="1"/>
          <dgm:dir/>
          <dgm:animOne val="branch"/>
          <dgm:animLvl val="lvl"/>
          <dgm:resizeHandles val="exact"/>
        </dgm:presLayoutVars>
      </dgm:prSet>
      <dgm:spPr/>
    </dgm:pt>
    <dgm:pt modelId="{65ACDFED-E6FB-4C2B-8AED-A3218B860D0A}" type="pres">
      <dgm:prSet presAssocID="{05165ADD-BB4E-4308-826C-3D13A1EA9512}" presName="root1" presStyleCnt="0"/>
      <dgm:spPr/>
    </dgm:pt>
    <dgm:pt modelId="{5A462074-3EDB-4D8C-900F-13B3D566493B}" type="pres">
      <dgm:prSet presAssocID="{05165ADD-BB4E-4308-826C-3D13A1EA9512}" presName="LevelOneTextNode" presStyleLbl="node0" presStyleIdx="0" presStyleCnt="1" custScaleY="153321">
        <dgm:presLayoutVars>
          <dgm:chPref val="3"/>
        </dgm:presLayoutVars>
      </dgm:prSet>
      <dgm:spPr/>
    </dgm:pt>
    <dgm:pt modelId="{10A72EF9-B8DA-480F-B745-16C6426F9721}" type="pres">
      <dgm:prSet presAssocID="{05165ADD-BB4E-4308-826C-3D13A1EA9512}" presName="level2hierChild" presStyleCnt="0"/>
      <dgm:spPr/>
    </dgm:pt>
    <dgm:pt modelId="{E263CCEE-82EF-4F06-809A-D633401094B1}" type="pres">
      <dgm:prSet presAssocID="{504B6828-6D84-4A1C-9B8C-D8E35540F0D8}" presName="conn2-1" presStyleLbl="parChTrans1D2" presStyleIdx="0" presStyleCnt="2"/>
      <dgm:spPr/>
    </dgm:pt>
    <dgm:pt modelId="{F7514E84-6ACC-4F9A-9F87-A158C9A2B279}" type="pres">
      <dgm:prSet presAssocID="{504B6828-6D84-4A1C-9B8C-D8E35540F0D8}" presName="connTx" presStyleLbl="parChTrans1D2" presStyleIdx="0" presStyleCnt="2"/>
      <dgm:spPr/>
    </dgm:pt>
    <dgm:pt modelId="{AD087B4E-F1B2-46BA-8FFE-821D6A17888F}" type="pres">
      <dgm:prSet presAssocID="{7214F6D8-8964-4391-B911-9ACA2FC27108}" presName="root2" presStyleCnt="0"/>
      <dgm:spPr/>
    </dgm:pt>
    <dgm:pt modelId="{7E56DD67-63C1-47EB-86B0-5B9FFF00FCA1}" type="pres">
      <dgm:prSet presAssocID="{7214F6D8-8964-4391-B911-9ACA2FC27108}" presName="LevelTwoTextNode" presStyleLbl="node2" presStyleIdx="0" presStyleCnt="2" custScaleY="122481">
        <dgm:presLayoutVars>
          <dgm:chPref val="3"/>
        </dgm:presLayoutVars>
      </dgm:prSet>
      <dgm:spPr/>
    </dgm:pt>
    <dgm:pt modelId="{096C57DC-815F-441F-983D-0697860F9A03}" type="pres">
      <dgm:prSet presAssocID="{7214F6D8-8964-4391-B911-9ACA2FC27108}" presName="level3hierChild" presStyleCnt="0"/>
      <dgm:spPr/>
    </dgm:pt>
    <dgm:pt modelId="{E7151D08-BCB7-4545-9603-74FD07910EC6}" type="pres">
      <dgm:prSet presAssocID="{AF9533FB-8409-4EAB-A629-6E0B29C03F89}" presName="conn2-1" presStyleLbl="parChTrans1D2" presStyleIdx="1" presStyleCnt="2"/>
      <dgm:spPr/>
    </dgm:pt>
    <dgm:pt modelId="{BF5BFA41-531D-4474-992E-48E9E730037C}" type="pres">
      <dgm:prSet presAssocID="{AF9533FB-8409-4EAB-A629-6E0B29C03F89}" presName="connTx" presStyleLbl="parChTrans1D2" presStyleIdx="1" presStyleCnt="2"/>
      <dgm:spPr/>
    </dgm:pt>
    <dgm:pt modelId="{B1B0AB69-4AC3-4AA4-BA08-AC64CE7182C1}" type="pres">
      <dgm:prSet presAssocID="{CB859300-5A66-435B-A2D9-ED0E6A1A36C8}" presName="root2" presStyleCnt="0"/>
      <dgm:spPr/>
    </dgm:pt>
    <dgm:pt modelId="{06A10B46-8892-4B63-9E3B-82B2C7AB097D}" type="pres">
      <dgm:prSet presAssocID="{CB859300-5A66-435B-A2D9-ED0E6A1A36C8}" presName="LevelTwoTextNode" presStyleLbl="node2" presStyleIdx="1" presStyleCnt="2" custScaleY="122671">
        <dgm:presLayoutVars>
          <dgm:chPref val="3"/>
        </dgm:presLayoutVars>
      </dgm:prSet>
      <dgm:spPr/>
    </dgm:pt>
    <dgm:pt modelId="{1B9FD4FC-7CF0-4B99-8CBE-A865DD003FF1}" type="pres">
      <dgm:prSet presAssocID="{CB859300-5A66-435B-A2D9-ED0E6A1A36C8}" presName="level3hierChild" presStyleCnt="0"/>
      <dgm:spPr/>
    </dgm:pt>
    <dgm:pt modelId="{41942AFB-054D-4E2F-A642-E935C04546A7}" type="pres">
      <dgm:prSet presAssocID="{4384A71C-787D-4CE4-93BC-C422EAF497F4}" presName="conn2-1" presStyleLbl="parChTrans1D3" presStyleIdx="0" presStyleCnt="2"/>
      <dgm:spPr/>
    </dgm:pt>
    <dgm:pt modelId="{47E484A1-6B94-4BC7-A3D9-C0E5ECBF01F8}" type="pres">
      <dgm:prSet presAssocID="{4384A71C-787D-4CE4-93BC-C422EAF497F4}" presName="connTx" presStyleLbl="parChTrans1D3" presStyleIdx="0" presStyleCnt="2"/>
      <dgm:spPr/>
    </dgm:pt>
    <dgm:pt modelId="{CDA45213-EF9A-4CF5-B250-4D7FE5AC2766}" type="pres">
      <dgm:prSet presAssocID="{C0528823-B670-47EB-8577-186AB03A11C2}" presName="root2" presStyleCnt="0"/>
      <dgm:spPr/>
    </dgm:pt>
    <dgm:pt modelId="{AA7B6A89-3EC4-4633-B883-97F6B218CA37}" type="pres">
      <dgm:prSet presAssocID="{C0528823-B670-47EB-8577-186AB03A11C2}" presName="LevelTwoTextNode" presStyleLbl="node3" presStyleIdx="0" presStyleCnt="2" custScaleY="128924">
        <dgm:presLayoutVars>
          <dgm:chPref val="3"/>
        </dgm:presLayoutVars>
      </dgm:prSet>
      <dgm:spPr/>
    </dgm:pt>
    <dgm:pt modelId="{99D0C664-6E02-4919-966C-459DCC819FB5}" type="pres">
      <dgm:prSet presAssocID="{C0528823-B670-47EB-8577-186AB03A11C2}" presName="level3hierChild" presStyleCnt="0"/>
      <dgm:spPr/>
    </dgm:pt>
    <dgm:pt modelId="{22E21391-FCB1-4B39-96D6-9C1483330898}" type="pres">
      <dgm:prSet presAssocID="{939E4C28-40D5-4536-B6F0-060E35896594}" presName="conn2-1" presStyleLbl="parChTrans1D4" presStyleIdx="0" presStyleCnt="3"/>
      <dgm:spPr/>
    </dgm:pt>
    <dgm:pt modelId="{4B625DEB-0D44-45FC-8FEA-FDA1F92143A3}" type="pres">
      <dgm:prSet presAssocID="{939E4C28-40D5-4536-B6F0-060E35896594}" presName="connTx" presStyleLbl="parChTrans1D4" presStyleIdx="0" presStyleCnt="3"/>
      <dgm:spPr/>
    </dgm:pt>
    <dgm:pt modelId="{B9A853A3-7A41-44C4-8C24-356F3757E1C3}" type="pres">
      <dgm:prSet presAssocID="{36717D9A-5799-441A-8202-4835D01B198C}" presName="root2" presStyleCnt="0"/>
      <dgm:spPr/>
    </dgm:pt>
    <dgm:pt modelId="{0247D492-6788-498E-8C28-BD88100DD507}" type="pres">
      <dgm:prSet presAssocID="{36717D9A-5799-441A-8202-4835D01B198C}" presName="LevelTwoTextNode" presStyleLbl="node4" presStyleIdx="0" presStyleCnt="3" custScaleY="128261">
        <dgm:presLayoutVars>
          <dgm:chPref val="3"/>
        </dgm:presLayoutVars>
      </dgm:prSet>
      <dgm:spPr/>
    </dgm:pt>
    <dgm:pt modelId="{BEF8423B-8EBF-4A58-9229-12B09A4B8CD1}" type="pres">
      <dgm:prSet presAssocID="{36717D9A-5799-441A-8202-4835D01B198C}" presName="level3hierChild" presStyleCnt="0"/>
      <dgm:spPr/>
    </dgm:pt>
    <dgm:pt modelId="{635713A0-8D77-48A7-A5FA-2D100D2AEBF3}" type="pres">
      <dgm:prSet presAssocID="{D912ADD2-71A9-4974-915F-E1C6A355B236}" presName="conn2-1" presStyleLbl="parChTrans1D4" presStyleIdx="1" presStyleCnt="3"/>
      <dgm:spPr/>
    </dgm:pt>
    <dgm:pt modelId="{AD7AC018-39F5-4147-BDD3-A3E28F2F2953}" type="pres">
      <dgm:prSet presAssocID="{D912ADD2-71A9-4974-915F-E1C6A355B236}" presName="connTx" presStyleLbl="parChTrans1D4" presStyleIdx="1" presStyleCnt="3"/>
      <dgm:spPr/>
    </dgm:pt>
    <dgm:pt modelId="{FE8AD40D-0B31-4F53-B8F7-218268217102}" type="pres">
      <dgm:prSet presAssocID="{CA050F7C-BA69-44F8-8F42-CC7867AA5619}" presName="root2" presStyleCnt="0"/>
      <dgm:spPr/>
    </dgm:pt>
    <dgm:pt modelId="{C1D81AB5-C95E-46F7-93F1-B20F3B48A6E8}" type="pres">
      <dgm:prSet presAssocID="{CA050F7C-BA69-44F8-8F42-CC7867AA5619}" presName="LevelTwoTextNode" presStyleLbl="node4" presStyleIdx="1" presStyleCnt="3" custScaleY="126822">
        <dgm:presLayoutVars>
          <dgm:chPref val="3"/>
        </dgm:presLayoutVars>
      </dgm:prSet>
      <dgm:spPr/>
    </dgm:pt>
    <dgm:pt modelId="{4489FB57-517E-4B5F-9C17-3C6BCBF385F0}" type="pres">
      <dgm:prSet presAssocID="{CA050F7C-BA69-44F8-8F42-CC7867AA5619}" presName="level3hierChild" presStyleCnt="0"/>
      <dgm:spPr/>
    </dgm:pt>
    <dgm:pt modelId="{0C582738-CEF0-468A-B8F5-EEC83618CBDB}" type="pres">
      <dgm:prSet presAssocID="{8B98FB8F-EF29-4D74-ABB9-0B3A5BBA28BB}" presName="conn2-1" presStyleLbl="parChTrans1D4" presStyleIdx="2" presStyleCnt="3"/>
      <dgm:spPr/>
    </dgm:pt>
    <dgm:pt modelId="{BCA0DCD4-8EE3-4EC7-A16E-C7C46134648E}" type="pres">
      <dgm:prSet presAssocID="{8B98FB8F-EF29-4D74-ABB9-0B3A5BBA28BB}" presName="connTx" presStyleLbl="parChTrans1D4" presStyleIdx="2" presStyleCnt="3"/>
      <dgm:spPr/>
    </dgm:pt>
    <dgm:pt modelId="{A1A7226B-33F1-407E-877B-71ABB978A664}" type="pres">
      <dgm:prSet presAssocID="{DD0927F5-FAEA-43CD-B963-24941EF4622B}" presName="root2" presStyleCnt="0"/>
      <dgm:spPr/>
    </dgm:pt>
    <dgm:pt modelId="{1D1692AA-4B7F-4A03-93BF-80F7FADBB23A}" type="pres">
      <dgm:prSet presAssocID="{DD0927F5-FAEA-43CD-B963-24941EF4622B}" presName="LevelTwoTextNode" presStyleLbl="node4" presStyleIdx="2" presStyleCnt="3" custScaleY="122218">
        <dgm:presLayoutVars>
          <dgm:chPref val="3"/>
        </dgm:presLayoutVars>
      </dgm:prSet>
      <dgm:spPr/>
    </dgm:pt>
    <dgm:pt modelId="{BFB94827-D143-4E6A-980C-3D5F0236C101}" type="pres">
      <dgm:prSet presAssocID="{DD0927F5-FAEA-43CD-B963-24941EF4622B}" presName="level3hierChild" presStyleCnt="0"/>
      <dgm:spPr/>
    </dgm:pt>
    <dgm:pt modelId="{08B4A994-E77E-4072-BC39-BCC2E411D8CA}" type="pres">
      <dgm:prSet presAssocID="{A155E526-231E-4B27-9CFB-A6DF4683A51B}" presName="conn2-1" presStyleLbl="parChTrans1D3" presStyleIdx="1" presStyleCnt="2"/>
      <dgm:spPr/>
    </dgm:pt>
    <dgm:pt modelId="{13C62B69-E190-4D07-B764-AE663CD4CB64}" type="pres">
      <dgm:prSet presAssocID="{A155E526-231E-4B27-9CFB-A6DF4683A51B}" presName="connTx" presStyleLbl="parChTrans1D3" presStyleIdx="1" presStyleCnt="2"/>
      <dgm:spPr/>
    </dgm:pt>
    <dgm:pt modelId="{D6A5367C-B4EE-4B2B-9D79-3AF064C0B8B4}" type="pres">
      <dgm:prSet presAssocID="{D59146C9-ADAD-4636-A12B-5A9121108897}" presName="root2" presStyleCnt="0"/>
      <dgm:spPr/>
    </dgm:pt>
    <dgm:pt modelId="{0792C4C4-0BE2-4CAF-90C8-B4506941E5DC}" type="pres">
      <dgm:prSet presAssocID="{D59146C9-ADAD-4636-A12B-5A9121108897}" presName="LevelTwoTextNode" presStyleLbl="node3" presStyleIdx="1" presStyleCnt="2" custScaleY="136011" custLinFactNeighborX="1510" custLinFactNeighborY="-1006">
        <dgm:presLayoutVars>
          <dgm:chPref val="3"/>
        </dgm:presLayoutVars>
      </dgm:prSet>
      <dgm:spPr/>
    </dgm:pt>
    <dgm:pt modelId="{9B831196-6823-4E61-9C2E-8AC8D5844EBE}" type="pres">
      <dgm:prSet presAssocID="{D59146C9-ADAD-4636-A12B-5A9121108897}" presName="level3hierChild" presStyleCnt="0"/>
      <dgm:spPr/>
    </dgm:pt>
  </dgm:ptLst>
  <dgm:cxnLst>
    <dgm:cxn modelId="{36074E03-0BEC-478B-BBD5-1158FA12CD25}" type="presOf" srcId="{939E4C28-40D5-4536-B6F0-060E35896594}" destId="{4B625DEB-0D44-45FC-8FEA-FDA1F92143A3}" srcOrd="1" destOrd="0" presId="urn:microsoft.com/office/officeart/2005/8/layout/hierarchy2"/>
    <dgm:cxn modelId="{D7D7F909-6280-4128-B108-9323A4BD3D25}" type="presOf" srcId="{D912ADD2-71A9-4974-915F-E1C6A355B236}" destId="{AD7AC018-39F5-4147-BDD3-A3E28F2F2953}" srcOrd="1" destOrd="0" presId="urn:microsoft.com/office/officeart/2005/8/layout/hierarchy2"/>
    <dgm:cxn modelId="{DFFFB30C-4409-4037-B971-E938C08BDAE6}" type="presOf" srcId="{05165ADD-BB4E-4308-826C-3D13A1EA9512}" destId="{5A462074-3EDB-4D8C-900F-13B3D566493B}" srcOrd="0" destOrd="0" presId="urn:microsoft.com/office/officeart/2005/8/layout/hierarchy2"/>
    <dgm:cxn modelId="{11D72226-7419-4844-92F3-DD6FAABC80C3}" srcId="{36717D9A-5799-441A-8202-4835D01B198C}" destId="{DD0927F5-FAEA-43CD-B963-24941EF4622B}" srcOrd="1" destOrd="0" parTransId="{8B98FB8F-EF29-4D74-ABB9-0B3A5BBA28BB}" sibTransId="{DFBE5012-3E09-4980-824C-E9E53DC8235D}"/>
    <dgm:cxn modelId="{FCE3AF32-D12B-4471-BD62-1E28DFA1D668}" type="presOf" srcId="{CB859300-5A66-435B-A2D9-ED0E6A1A36C8}" destId="{06A10B46-8892-4B63-9E3B-82B2C7AB097D}" srcOrd="0" destOrd="0" presId="urn:microsoft.com/office/officeart/2005/8/layout/hierarchy2"/>
    <dgm:cxn modelId="{B726F132-BE50-4875-B614-9CBB9DE3618F}" type="presOf" srcId="{6052B324-0752-48DE-9D7C-D5262E99F0F8}" destId="{8C25DA77-0478-412E-9C3A-BD6D483BD16B}" srcOrd="0" destOrd="0" presId="urn:microsoft.com/office/officeart/2005/8/layout/hierarchy2"/>
    <dgm:cxn modelId="{7F0C343E-E9AB-4F32-ACBB-AA9678AE10CB}" type="presOf" srcId="{504B6828-6D84-4A1C-9B8C-D8E35540F0D8}" destId="{F7514E84-6ACC-4F9A-9F87-A158C9A2B279}" srcOrd="1" destOrd="0" presId="urn:microsoft.com/office/officeart/2005/8/layout/hierarchy2"/>
    <dgm:cxn modelId="{01826D5F-8219-4C60-BD4C-69787F3279D4}" type="presOf" srcId="{D59146C9-ADAD-4636-A12B-5A9121108897}" destId="{0792C4C4-0BE2-4CAF-90C8-B4506941E5DC}" srcOrd="0" destOrd="0" presId="urn:microsoft.com/office/officeart/2005/8/layout/hierarchy2"/>
    <dgm:cxn modelId="{8A8F8861-ED4B-49B3-91C9-41F5480EE052}" srcId="{6052B324-0752-48DE-9D7C-D5262E99F0F8}" destId="{05165ADD-BB4E-4308-826C-3D13A1EA9512}" srcOrd="0" destOrd="0" parTransId="{788315D5-5FE8-4880-8EC2-B3D1F28B848E}" sibTransId="{EEBFF47B-4D48-42C3-8031-28E73324AA37}"/>
    <dgm:cxn modelId="{CBB94245-1D35-4C03-B1C4-E1C106E9E994}" srcId="{05165ADD-BB4E-4308-826C-3D13A1EA9512}" destId="{CB859300-5A66-435B-A2D9-ED0E6A1A36C8}" srcOrd="1" destOrd="0" parTransId="{AF9533FB-8409-4EAB-A629-6E0B29C03F89}" sibTransId="{CC349A5A-7A0B-4FF2-B098-F217C97EE2DA}"/>
    <dgm:cxn modelId="{1CDDCF69-4205-4219-9F41-01920679F300}" srcId="{36717D9A-5799-441A-8202-4835D01B198C}" destId="{CA050F7C-BA69-44F8-8F42-CC7867AA5619}" srcOrd="0" destOrd="0" parTransId="{D912ADD2-71A9-4974-915F-E1C6A355B236}" sibTransId="{5640227B-E79C-4515-B2D3-D59F0FD17C51}"/>
    <dgm:cxn modelId="{B3F85B6C-8409-4AC6-80F4-69752439D9FC}" type="presOf" srcId="{C0528823-B670-47EB-8577-186AB03A11C2}" destId="{AA7B6A89-3EC4-4633-B883-97F6B218CA37}" srcOrd="0" destOrd="0" presId="urn:microsoft.com/office/officeart/2005/8/layout/hierarchy2"/>
    <dgm:cxn modelId="{0DC54E4E-E14C-4DBF-B705-52C60C95FBE2}" srcId="{CB859300-5A66-435B-A2D9-ED0E6A1A36C8}" destId="{D59146C9-ADAD-4636-A12B-5A9121108897}" srcOrd="1" destOrd="0" parTransId="{A155E526-231E-4B27-9CFB-A6DF4683A51B}" sibTransId="{A5472DB5-8F8D-4475-9027-C7C7D76B2D52}"/>
    <dgm:cxn modelId="{6B519158-CD8C-4861-860E-3068BD4966FA}" type="presOf" srcId="{CA050F7C-BA69-44F8-8F42-CC7867AA5619}" destId="{C1D81AB5-C95E-46F7-93F1-B20F3B48A6E8}" srcOrd="0" destOrd="0" presId="urn:microsoft.com/office/officeart/2005/8/layout/hierarchy2"/>
    <dgm:cxn modelId="{AB0B4779-E084-4904-A332-0ADE59131845}" type="presOf" srcId="{DD0927F5-FAEA-43CD-B963-24941EF4622B}" destId="{1D1692AA-4B7F-4A03-93BF-80F7FADBB23A}" srcOrd="0" destOrd="0" presId="urn:microsoft.com/office/officeart/2005/8/layout/hierarchy2"/>
    <dgm:cxn modelId="{E148C179-9E15-4182-8292-0F287C04328C}" type="presOf" srcId="{4384A71C-787D-4CE4-93BC-C422EAF497F4}" destId="{47E484A1-6B94-4BC7-A3D9-C0E5ECBF01F8}" srcOrd="1" destOrd="0" presId="urn:microsoft.com/office/officeart/2005/8/layout/hierarchy2"/>
    <dgm:cxn modelId="{0B8EE459-C874-4510-822D-AB1739E2E38B}" type="presOf" srcId="{8B98FB8F-EF29-4D74-ABB9-0B3A5BBA28BB}" destId="{0C582738-CEF0-468A-B8F5-EEC83618CBDB}" srcOrd="0" destOrd="0" presId="urn:microsoft.com/office/officeart/2005/8/layout/hierarchy2"/>
    <dgm:cxn modelId="{2F8B3A8B-6367-4112-8CE9-00089F9A8086}" srcId="{05165ADD-BB4E-4308-826C-3D13A1EA9512}" destId="{7214F6D8-8964-4391-B911-9ACA2FC27108}" srcOrd="0" destOrd="0" parTransId="{504B6828-6D84-4A1C-9B8C-D8E35540F0D8}" sibTransId="{B68F99F4-749F-4776-BFE0-2D1F00E2D650}"/>
    <dgm:cxn modelId="{9D0E239A-6084-4BC6-A4B0-B7E2CF303DA5}" type="presOf" srcId="{7214F6D8-8964-4391-B911-9ACA2FC27108}" destId="{7E56DD67-63C1-47EB-86B0-5B9FFF00FCA1}" srcOrd="0" destOrd="0" presId="urn:microsoft.com/office/officeart/2005/8/layout/hierarchy2"/>
    <dgm:cxn modelId="{ABE624A3-C6C6-4B83-9F74-3E43579416E6}" type="presOf" srcId="{939E4C28-40D5-4536-B6F0-060E35896594}" destId="{22E21391-FCB1-4B39-96D6-9C1483330898}" srcOrd="0" destOrd="0" presId="urn:microsoft.com/office/officeart/2005/8/layout/hierarchy2"/>
    <dgm:cxn modelId="{B4B9FDA7-CB61-4376-BAE5-2BD8C53DF5D0}" type="presOf" srcId="{8B98FB8F-EF29-4D74-ABB9-0B3A5BBA28BB}" destId="{BCA0DCD4-8EE3-4EC7-A16E-C7C46134648E}" srcOrd="1" destOrd="0" presId="urn:microsoft.com/office/officeart/2005/8/layout/hierarchy2"/>
    <dgm:cxn modelId="{E1EDE6AE-A043-4497-AAA1-6EEF621684B2}" type="presOf" srcId="{AF9533FB-8409-4EAB-A629-6E0B29C03F89}" destId="{BF5BFA41-531D-4474-992E-48E9E730037C}" srcOrd="1" destOrd="0" presId="urn:microsoft.com/office/officeart/2005/8/layout/hierarchy2"/>
    <dgm:cxn modelId="{CFDDEFB2-E1B3-404B-B64D-DBDAC48A3529}" srcId="{CB859300-5A66-435B-A2D9-ED0E6A1A36C8}" destId="{C0528823-B670-47EB-8577-186AB03A11C2}" srcOrd="0" destOrd="0" parTransId="{4384A71C-787D-4CE4-93BC-C422EAF497F4}" sibTransId="{559B1C24-FD46-4FD8-A982-2FF707DBE810}"/>
    <dgm:cxn modelId="{258D2AB8-4DE1-4005-91F8-5EB0EED246A0}" type="presOf" srcId="{4384A71C-787D-4CE4-93BC-C422EAF497F4}" destId="{41942AFB-054D-4E2F-A642-E935C04546A7}" srcOrd="0" destOrd="0" presId="urn:microsoft.com/office/officeart/2005/8/layout/hierarchy2"/>
    <dgm:cxn modelId="{A54E15C5-D2FB-4164-9DDF-B0B207EAA866}" type="presOf" srcId="{AF9533FB-8409-4EAB-A629-6E0B29C03F89}" destId="{E7151D08-BCB7-4545-9603-74FD07910EC6}" srcOrd="0" destOrd="0" presId="urn:microsoft.com/office/officeart/2005/8/layout/hierarchy2"/>
    <dgm:cxn modelId="{586E91C5-D2DD-41A9-A590-89E2FCA46F6F}" srcId="{C0528823-B670-47EB-8577-186AB03A11C2}" destId="{36717D9A-5799-441A-8202-4835D01B198C}" srcOrd="0" destOrd="0" parTransId="{939E4C28-40D5-4536-B6F0-060E35896594}" sibTransId="{0F7C2321-A213-4534-9047-C53F4FC2E6BC}"/>
    <dgm:cxn modelId="{DA8250CF-5F4C-44BA-B932-E6DEDB5D66D8}" type="presOf" srcId="{D912ADD2-71A9-4974-915F-E1C6A355B236}" destId="{635713A0-8D77-48A7-A5FA-2D100D2AEBF3}" srcOrd="0" destOrd="0" presId="urn:microsoft.com/office/officeart/2005/8/layout/hierarchy2"/>
    <dgm:cxn modelId="{46DF15D9-0CCF-4AA1-A6FC-171FEFA6078E}" type="presOf" srcId="{504B6828-6D84-4A1C-9B8C-D8E35540F0D8}" destId="{E263CCEE-82EF-4F06-809A-D633401094B1}" srcOrd="0" destOrd="0" presId="urn:microsoft.com/office/officeart/2005/8/layout/hierarchy2"/>
    <dgm:cxn modelId="{71709DE5-6F51-430B-AB55-93D9ED5C10BE}" type="presOf" srcId="{36717D9A-5799-441A-8202-4835D01B198C}" destId="{0247D492-6788-498E-8C28-BD88100DD507}" srcOrd="0" destOrd="0" presId="urn:microsoft.com/office/officeart/2005/8/layout/hierarchy2"/>
    <dgm:cxn modelId="{C126DCEC-AA61-445E-AC44-ACB5C85DD191}" type="presOf" srcId="{A155E526-231E-4B27-9CFB-A6DF4683A51B}" destId="{13C62B69-E190-4D07-B764-AE663CD4CB64}" srcOrd="1" destOrd="0" presId="urn:microsoft.com/office/officeart/2005/8/layout/hierarchy2"/>
    <dgm:cxn modelId="{FB3526F3-D17B-46D2-BB75-099722AB5A28}" type="presOf" srcId="{A155E526-231E-4B27-9CFB-A6DF4683A51B}" destId="{08B4A994-E77E-4072-BC39-BCC2E411D8CA}" srcOrd="0" destOrd="0" presId="urn:microsoft.com/office/officeart/2005/8/layout/hierarchy2"/>
    <dgm:cxn modelId="{AAEC7D62-095F-4140-9B58-5F2395605A03}" type="presParOf" srcId="{8C25DA77-0478-412E-9C3A-BD6D483BD16B}" destId="{65ACDFED-E6FB-4C2B-8AED-A3218B860D0A}" srcOrd="0" destOrd="0" presId="urn:microsoft.com/office/officeart/2005/8/layout/hierarchy2"/>
    <dgm:cxn modelId="{C6487285-7B1C-4A4D-AE36-E33B30004A50}" type="presParOf" srcId="{65ACDFED-E6FB-4C2B-8AED-A3218B860D0A}" destId="{5A462074-3EDB-4D8C-900F-13B3D566493B}" srcOrd="0" destOrd="0" presId="urn:microsoft.com/office/officeart/2005/8/layout/hierarchy2"/>
    <dgm:cxn modelId="{D4B6361B-ABBF-4486-BF77-25316AB6CC97}" type="presParOf" srcId="{65ACDFED-E6FB-4C2B-8AED-A3218B860D0A}" destId="{10A72EF9-B8DA-480F-B745-16C6426F9721}" srcOrd="1" destOrd="0" presId="urn:microsoft.com/office/officeart/2005/8/layout/hierarchy2"/>
    <dgm:cxn modelId="{BD815DAD-9534-4B0D-817D-5D4565C5F226}" type="presParOf" srcId="{10A72EF9-B8DA-480F-B745-16C6426F9721}" destId="{E263CCEE-82EF-4F06-809A-D633401094B1}" srcOrd="0" destOrd="0" presId="urn:microsoft.com/office/officeart/2005/8/layout/hierarchy2"/>
    <dgm:cxn modelId="{FA24553C-6D07-4D59-B2C0-CBD4D7CA1003}" type="presParOf" srcId="{E263CCEE-82EF-4F06-809A-D633401094B1}" destId="{F7514E84-6ACC-4F9A-9F87-A158C9A2B279}" srcOrd="0" destOrd="0" presId="urn:microsoft.com/office/officeart/2005/8/layout/hierarchy2"/>
    <dgm:cxn modelId="{04B22D33-C494-4370-A401-47FD30392B39}" type="presParOf" srcId="{10A72EF9-B8DA-480F-B745-16C6426F9721}" destId="{AD087B4E-F1B2-46BA-8FFE-821D6A17888F}" srcOrd="1" destOrd="0" presId="urn:microsoft.com/office/officeart/2005/8/layout/hierarchy2"/>
    <dgm:cxn modelId="{8D676B32-0D74-4982-80DD-04ADA6E8000E}" type="presParOf" srcId="{AD087B4E-F1B2-46BA-8FFE-821D6A17888F}" destId="{7E56DD67-63C1-47EB-86B0-5B9FFF00FCA1}" srcOrd="0" destOrd="0" presId="urn:microsoft.com/office/officeart/2005/8/layout/hierarchy2"/>
    <dgm:cxn modelId="{EF128037-59CE-445A-A138-4EE84E26E790}" type="presParOf" srcId="{AD087B4E-F1B2-46BA-8FFE-821D6A17888F}" destId="{096C57DC-815F-441F-983D-0697860F9A03}" srcOrd="1" destOrd="0" presId="urn:microsoft.com/office/officeart/2005/8/layout/hierarchy2"/>
    <dgm:cxn modelId="{528EF072-8465-420C-B789-243C8176975F}" type="presParOf" srcId="{10A72EF9-B8DA-480F-B745-16C6426F9721}" destId="{E7151D08-BCB7-4545-9603-74FD07910EC6}" srcOrd="2" destOrd="0" presId="urn:microsoft.com/office/officeart/2005/8/layout/hierarchy2"/>
    <dgm:cxn modelId="{CFA1E65A-2922-4BBE-8937-4A8D2946F05C}" type="presParOf" srcId="{E7151D08-BCB7-4545-9603-74FD07910EC6}" destId="{BF5BFA41-531D-4474-992E-48E9E730037C}" srcOrd="0" destOrd="0" presId="urn:microsoft.com/office/officeart/2005/8/layout/hierarchy2"/>
    <dgm:cxn modelId="{AA71DB96-F8C6-43D6-A540-21D9D2215113}" type="presParOf" srcId="{10A72EF9-B8DA-480F-B745-16C6426F9721}" destId="{B1B0AB69-4AC3-4AA4-BA08-AC64CE7182C1}" srcOrd="3" destOrd="0" presId="urn:microsoft.com/office/officeart/2005/8/layout/hierarchy2"/>
    <dgm:cxn modelId="{BA0A4395-4D42-4510-BB71-033E89D7EA73}" type="presParOf" srcId="{B1B0AB69-4AC3-4AA4-BA08-AC64CE7182C1}" destId="{06A10B46-8892-4B63-9E3B-82B2C7AB097D}" srcOrd="0" destOrd="0" presId="urn:microsoft.com/office/officeart/2005/8/layout/hierarchy2"/>
    <dgm:cxn modelId="{759C740D-9429-427D-9DCB-3758D0A1C44F}" type="presParOf" srcId="{B1B0AB69-4AC3-4AA4-BA08-AC64CE7182C1}" destId="{1B9FD4FC-7CF0-4B99-8CBE-A865DD003FF1}" srcOrd="1" destOrd="0" presId="urn:microsoft.com/office/officeart/2005/8/layout/hierarchy2"/>
    <dgm:cxn modelId="{1A68A467-CE29-4254-99F1-C2C99597C647}" type="presParOf" srcId="{1B9FD4FC-7CF0-4B99-8CBE-A865DD003FF1}" destId="{41942AFB-054D-4E2F-A642-E935C04546A7}" srcOrd="0" destOrd="0" presId="urn:microsoft.com/office/officeart/2005/8/layout/hierarchy2"/>
    <dgm:cxn modelId="{75BA6801-AE2B-4766-B787-10F0CB9E04F5}" type="presParOf" srcId="{41942AFB-054D-4E2F-A642-E935C04546A7}" destId="{47E484A1-6B94-4BC7-A3D9-C0E5ECBF01F8}" srcOrd="0" destOrd="0" presId="urn:microsoft.com/office/officeart/2005/8/layout/hierarchy2"/>
    <dgm:cxn modelId="{F4F7C965-72AC-4C3B-9224-C6ECECA898A7}" type="presParOf" srcId="{1B9FD4FC-7CF0-4B99-8CBE-A865DD003FF1}" destId="{CDA45213-EF9A-4CF5-B250-4D7FE5AC2766}" srcOrd="1" destOrd="0" presId="urn:microsoft.com/office/officeart/2005/8/layout/hierarchy2"/>
    <dgm:cxn modelId="{2E262A2B-86BD-459D-88D2-A5E0A9F1C42D}" type="presParOf" srcId="{CDA45213-EF9A-4CF5-B250-4D7FE5AC2766}" destId="{AA7B6A89-3EC4-4633-B883-97F6B218CA37}" srcOrd="0" destOrd="0" presId="urn:microsoft.com/office/officeart/2005/8/layout/hierarchy2"/>
    <dgm:cxn modelId="{168B5039-76FB-4CFF-8ED2-538AE0E386CF}" type="presParOf" srcId="{CDA45213-EF9A-4CF5-B250-4D7FE5AC2766}" destId="{99D0C664-6E02-4919-966C-459DCC819FB5}" srcOrd="1" destOrd="0" presId="urn:microsoft.com/office/officeart/2005/8/layout/hierarchy2"/>
    <dgm:cxn modelId="{CB484D7B-64C6-43FC-9571-C51256B3D25C}" type="presParOf" srcId="{99D0C664-6E02-4919-966C-459DCC819FB5}" destId="{22E21391-FCB1-4B39-96D6-9C1483330898}" srcOrd="0" destOrd="0" presId="urn:microsoft.com/office/officeart/2005/8/layout/hierarchy2"/>
    <dgm:cxn modelId="{CC2D36B8-E020-41B0-B57A-EDC04CB008FE}" type="presParOf" srcId="{22E21391-FCB1-4B39-96D6-9C1483330898}" destId="{4B625DEB-0D44-45FC-8FEA-FDA1F92143A3}" srcOrd="0" destOrd="0" presId="urn:microsoft.com/office/officeart/2005/8/layout/hierarchy2"/>
    <dgm:cxn modelId="{5B2FE391-DAC4-4912-9752-4543A9C013BC}" type="presParOf" srcId="{99D0C664-6E02-4919-966C-459DCC819FB5}" destId="{B9A853A3-7A41-44C4-8C24-356F3757E1C3}" srcOrd="1" destOrd="0" presId="urn:microsoft.com/office/officeart/2005/8/layout/hierarchy2"/>
    <dgm:cxn modelId="{A53253AA-534B-4497-B07C-1E541E2BC877}" type="presParOf" srcId="{B9A853A3-7A41-44C4-8C24-356F3757E1C3}" destId="{0247D492-6788-498E-8C28-BD88100DD507}" srcOrd="0" destOrd="0" presId="urn:microsoft.com/office/officeart/2005/8/layout/hierarchy2"/>
    <dgm:cxn modelId="{BF8CAEF7-A197-4042-9110-DFC0AA3FB06A}" type="presParOf" srcId="{B9A853A3-7A41-44C4-8C24-356F3757E1C3}" destId="{BEF8423B-8EBF-4A58-9229-12B09A4B8CD1}" srcOrd="1" destOrd="0" presId="urn:microsoft.com/office/officeart/2005/8/layout/hierarchy2"/>
    <dgm:cxn modelId="{93831685-EA4D-404A-8498-913EC732A9C5}" type="presParOf" srcId="{BEF8423B-8EBF-4A58-9229-12B09A4B8CD1}" destId="{635713A0-8D77-48A7-A5FA-2D100D2AEBF3}" srcOrd="0" destOrd="0" presId="urn:microsoft.com/office/officeart/2005/8/layout/hierarchy2"/>
    <dgm:cxn modelId="{1EB4A6D1-0C34-4DBD-9FEC-74365F8D140D}" type="presParOf" srcId="{635713A0-8D77-48A7-A5FA-2D100D2AEBF3}" destId="{AD7AC018-39F5-4147-BDD3-A3E28F2F2953}" srcOrd="0" destOrd="0" presId="urn:microsoft.com/office/officeart/2005/8/layout/hierarchy2"/>
    <dgm:cxn modelId="{B167515A-77AD-4E98-94CC-08F16BF5E110}" type="presParOf" srcId="{BEF8423B-8EBF-4A58-9229-12B09A4B8CD1}" destId="{FE8AD40D-0B31-4F53-B8F7-218268217102}" srcOrd="1" destOrd="0" presId="urn:microsoft.com/office/officeart/2005/8/layout/hierarchy2"/>
    <dgm:cxn modelId="{DA1037FF-AF36-4A13-899F-EA9061EBA5C9}" type="presParOf" srcId="{FE8AD40D-0B31-4F53-B8F7-218268217102}" destId="{C1D81AB5-C95E-46F7-93F1-B20F3B48A6E8}" srcOrd="0" destOrd="0" presId="urn:microsoft.com/office/officeart/2005/8/layout/hierarchy2"/>
    <dgm:cxn modelId="{6FFB26DD-C9A3-48F0-840F-0CF124ED957E}" type="presParOf" srcId="{FE8AD40D-0B31-4F53-B8F7-218268217102}" destId="{4489FB57-517E-4B5F-9C17-3C6BCBF385F0}" srcOrd="1" destOrd="0" presId="urn:microsoft.com/office/officeart/2005/8/layout/hierarchy2"/>
    <dgm:cxn modelId="{7036B95B-0E90-42EE-AABF-13050CFE8C28}" type="presParOf" srcId="{BEF8423B-8EBF-4A58-9229-12B09A4B8CD1}" destId="{0C582738-CEF0-468A-B8F5-EEC83618CBDB}" srcOrd="2" destOrd="0" presId="urn:microsoft.com/office/officeart/2005/8/layout/hierarchy2"/>
    <dgm:cxn modelId="{93D1AD9C-112B-46CB-8081-D85493478612}" type="presParOf" srcId="{0C582738-CEF0-468A-B8F5-EEC83618CBDB}" destId="{BCA0DCD4-8EE3-4EC7-A16E-C7C46134648E}" srcOrd="0" destOrd="0" presId="urn:microsoft.com/office/officeart/2005/8/layout/hierarchy2"/>
    <dgm:cxn modelId="{A1D520BC-A966-4B23-BC2F-32E07513F7F2}" type="presParOf" srcId="{BEF8423B-8EBF-4A58-9229-12B09A4B8CD1}" destId="{A1A7226B-33F1-407E-877B-71ABB978A664}" srcOrd="3" destOrd="0" presId="urn:microsoft.com/office/officeart/2005/8/layout/hierarchy2"/>
    <dgm:cxn modelId="{102FBD33-490D-466F-999D-28F82D8BBF00}" type="presParOf" srcId="{A1A7226B-33F1-407E-877B-71ABB978A664}" destId="{1D1692AA-4B7F-4A03-93BF-80F7FADBB23A}" srcOrd="0" destOrd="0" presId="urn:microsoft.com/office/officeart/2005/8/layout/hierarchy2"/>
    <dgm:cxn modelId="{7E2854E0-01BA-47C4-A56D-D12AF3C8B11F}" type="presParOf" srcId="{A1A7226B-33F1-407E-877B-71ABB978A664}" destId="{BFB94827-D143-4E6A-980C-3D5F0236C101}" srcOrd="1" destOrd="0" presId="urn:microsoft.com/office/officeart/2005/8/layout/hierarchy2"/>
    <dgm:cxn modelId="{98AE2516-E6D0-44E6-BA5F-A179258383AF}" type="presParOf" srcId="{1B9FD4FC-7CF0-4B99-8CBE-A865DD003FF1}" destId="{08B4A994-E77E-4072-BC39-BCC2E411D8CA}" srcOrd="2" destOrd="0" presId="urn:microsoft.com/office/officeart/2005/8/layout/hierarchy2"/>
    <dgm:cxn modelId="{12D89C5A-A991-43DE-B3A1-BF254B315131}" type="presParOf" srcId="{08B4A994-E77E-4072-BC39-BCC2E411D8CA}" destId="{13C62B69-E190-4D07-B764-AE663CD4CB64}" srcOrd="0" destOrd="0" presId="urn:microsoft.com/office/officeart/2005/8/layout/hierarchy2"/>
    <dgm:cxn modelId="{80A70E74-AC9A-4EB7-9A09-95A2DCCFD032}" type="presParOf" srcId="{1B9FD4FC-7CF0-4B99-8CBE-A865DD003FF1}" destId="{D6A5367C-B4EE-4B2B-9D79-3AF064C0B8B4}" srcOrd="3" destOrd="0" presId="urn:microsoft.com/office/officeart/2005/8/layout/hierarchy2"/>
    <dgm:cxn modelId="{D470EB7F-4B3B-4323-9539-553ADA9A6A76}" type="presParOf" srcId="{D6A5367C-B4EE-4B2B-9D79-3AF064C0B8B4}" destId="{0792C4C4-0BE2-4CAF-90C8-B4506941E5DC}" srcOrd="0" destOrd="0" presId="urn:microsoft.com/office/officeart/2005/8/layout/hierarchy2"/>
    <dgm:cxn modelId="{2AFDFD6E-7FDF-4C0C-8A7C-5D7076CDFC3B}" type="presParOf" srcId="{D6A5367C-B4EE-4B2B-9D79-3AF064C0B8B4}" destId="{9B831196-6823-4E61-9C2E-8AC8D5844EBE}"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FC2B04B-E02C-4768-A35E-063EB2C58692}" type="doc">
      <dgm:prSet loTypeId="urn:microsoft.com/office/officeart/2005/8/layout/vList3" loCatId="list" qsTypeId="urn:microsoft.com/office/officeart/2005/8/quickstyle/simple1" qsCatId="simple" csTypeId="urn:microsoft.com/office/officeart/2005/8/colors/accent1_2" csCatId="accent1" phldr="1"/>
      <dgm:spPr/>
    </dgm:pt>
    <dgm:pt modelId="{3B0886B6-DC46-4E28-AAEA-75C02A599834}">
      <dgm:prSet phldrT="[Text]"/>
      <dgm:spPr>
        <a:solidFill>
          <a:srgbClr val="009AC8"/>
        </a:solidFill>
      </dgm:spPr>
      <dgm:t>
        <a:bodyPr/>
        <a:lstStyle/>
        <a:p>
          <a:pPr algn="l"/>
          <a:r>
            <a:rPr lang="en-US" b="0" i="0" u="none" strike="noStrike" baseline="0">
              <a:latin typeface="HelveticaNeueLTPro-Lt"/>
            </a:rPr>
            <a:t>establish robust financial management systems that operate efficiently, effectively and sustainably</a:t>
          </a:r>
          <a:endParaRPr lang="en-US"/>
        </a:p>
      </dgm:t>
    </dgm:pt>
    <dgm:pt modelId="{1F32757E-6BE6-475B-9675-0E5B31BDD56D}" type="parTrans" cxnId="{982F40C8-4E27-413E-8655-9C4CD575BAD4}">
      <dgm:prSet/>
      <dgm:spPr/>
      <dgm:t>
        <a:bodyPr/>
        <a:lstStyle/>
        <a:p>
          <a:endParaRPr lang="en-US"/>
        </a:p>
      </dgm:t>
    </dgm:pt>
    <dgm:pt modelId="{759546DF-BD69-4888-9E5E-2E3907F46CC6}" type="sibTrans" cxnId="{982F40C8-4E27-413E-8655-9C4CD575BAD4}">
      <dgm:prSet/>
      <dgm:spPr/>
      <dgm:t>
        <a:bodyPr/>
        <a:lstStyle/>
        <a:p>
          <a:endParaRPr lang="en-US"/>
        </a:p>
      </dgm:t>
    </dgm:pt>
    <dgm:pt modelId="{5724F4AA-AD81-4D32-8000-5F5A22D28288}">
      <dgm:prSet phldrT="[Text]"/>
      <dgm:spPr>
        <a:solidFill>
          <a:srgbClr val="009AC8"/>
        </a:solidFill>
      </dgm:spPr>
      <dgm:t>
        <a:bodyPr/>
        <a:lstStyle/>
        <a:p>
          <a:pPr algn="l"/>
          <a:r>
            <a:rPr lang="en-US" b="0" i="0" u="none" strike="noStrike" baseline="0">
              <a:latin typeface="HelveticaNeueLTPro-Lt"/>
            </a:rPr>
            <a:t>create financial incentives for those who bear conservation costs or could influence conservation outcomes</a:t>
          </a:r>
          <a:endParaRPr lang="en-US"/>
        </a:p>
      </dgm:t>
    </dgm:pt>
    <dgm:pt modelId="{276A358D-5212-44DB-B1ED-D1A373BA21E2}" type="parTrans" cxnId="{A46B70A0-0F26-4883-9055-C538320ED977}">
      <dgm:prSet/>
      <dgm:spPr/>
      <dgm:t>
        <a:bodyPr/>
        <a:lstStyle/>
        <a:p>
          <a:endParaRPr lang="en-US"/>
        </a:p>
      </dgm:t>
    </dgm:pt>
    <dgm:pt modelId="{47E05FF4-146F-4969-BB12-D11DE414DF64}" type="sibTrans" cxnId="{A46B70A0-0F26-4883-9055-C538320ED977}">
      <dgm:prSet/>
      <dgm:spPr/>
      <dgm:t>
        <a:bodyPr/>
        <a:lstStyle/>
        <a:p>
          <a:endParaRPr lang="en-US"/>
        </a:p>
      </dgm:t>
    </dgm:pt>
    <dgm:pt modelId="{219DB8F0-9F33-4535-92D6-C9768DD83D61}">
      <dgm:prSet phldrT="[Text]"/>
      <dgm:spPr>
        <a:solidFill>
          <a:srgbClr val="009AC8"/>
        </a:solidFill>
      </dgm:spPr>
      <dgm:t>
        <a:bodyPr/>
        <a:lstStyle/>
        <a:p>
          <a:pPr algn="l"/>
          <a:r>
            <a:rPr lang="en-US" b="0" i="0" u="none" strike="noStrike" baseline="0">
              <a:latin typeface="HelveticaNeueLTPro-Lt"/>
            </a:rPr>
            <a:t>actively empower and enhance the capacity of conservation managers</a:t>
          </a:r>
          <a:endParaRPr lang="en-US"/>
        </a:p>
      </dgm:t>
    </dgm:pt>
    <dgm:pt modelId="{823D8EDC-D898-410A-B0FC-34BE498C6E75}" type="parTrans" cxnId="{9F14A7B9-92D0-40A1-AB36-A01A6DAE77A6}">
      <dgm:prSet/>
      <dgm:spPr/>
      <dgm:t>
        <a:bodyPr/>
        <a:lstStyle/>
        <a:p>
          <a:endParaRPr lang="en-US"/>
        </a:p>
      </dgm:t>
    </dgm:pt>
    <dgm:pt modelId="{17BF47F5-250A-4D19-98D6-8330DFD62646}" type="sibTrans" cxnId="{9F14A7B9-92D0-40A1-AB36-A01A6DAE77A6}">
      <dgm:prSet/>
      <dgm:spPr/>
      <dgm:t>
        <a:bodyPr/>
        <a:lstStyle/>
        <a:p>
          <a:endParaRPr lang="en-US"/>
        </a:p>
      </dgm:t>
    </dgm:pt>
    <dgm:pt modelId="{ABE313D6-2CD0-4F2E-A00E-41AA28E3F7F7}" type="pres">
      <dgm:prSet presAssocID="{8FC2B04B-E02C-4768-A35E-063EB2C58692}" presName="linearFlow" presStyleCnt="0">
        <dgm:presLayoutVars>
          <dgm:dir/>
          <dgm:resizeHandles val="exact"/>
        </dgm:presLayoutVars>
      </dgm:prSet>
      <dgm:spPr/>
    </dgm:pt>
    <dgm:pt modelId="{1E21154A-3433-4347-9322-F5B6F321DDF5}" type="pres">
      <dgm:prSet presAssocID="{3B0886B6-DC46-4E28-AAEA-75C02A599834}" presName="composite" presStyleCnt="0"/>
      <dgm:spPr/>
    </dgm:pt>
    <dgm:pt modelId="{0C73A9BA-7504-4A60-B89B-41C8708DFFC9}" type="pres">
      <dgm:prSet presAssocID="{3B0886B6-DC46-4E28-AAEA-75C02A599834}" presName="imgShp" presStyleLbl="fgImgPlace1" presStyleIdx="0" presStyleCnt="3"/>
      <dgm:spPr>
        <a:solidFill>
          <a:srgbClr val="009AC8"/>
        </a:solidFill>
        <a:ln>
          <a:solidFill>
            <a:srgbClr val="009AC8"/>
          </a:solidFill>
        </a:ln>
      </dgm:spPr>
    </dgm:pt>
    <dgm:pt modelId="{56FAEC91-1E30-42D5-A243-D0BE1A6DC095}" type="pres">
      <dgm:prSet presAssocID="{3B0886B6-DC46-4E28-AAEA-75C02A599834}" presName="txShp" presStyleLbl="node1" presStyleIdx="0" presStyleCnt="3">
        <dgm:presLayoutVars>
          <dgm:bulletEnabled val="1"/>
        </dgm:presLayoutVars>
      </dgm:prSet>
      <dgm:spPr/>
    </dgm:pt>
    <dgm:pt modelId="{DDCAEACC-92ED-4181-B55C-E1FB7FB4EA84}" type="pres">
      <dgm:prSet presAssocID="{759546DF-BD69-4888-9E5E-2E3907F46CC6}" presName="spacing" presStyleCnt="0"/>
      <dgm:spPr/>
    </dgm:pt>
    <dgm:pt modelId="{A3361F88-3EA9-4EEE-B905-A49EAE6AD5FF}" type="pres">
      <dgm:prSet presAssocID="{5724F4AA-AD81-4D32-8000-5F5A22D28288}" presName="composite" presStyleCnt="0"/>
      <dgm:spPr/>
    </dgm:pt>
    <dgm:pt modelId="{8CC638ED-3671-4406-AF8A-E04C981C77EE}" type="pres">
      <dgm:prSet presAssocID="{5724F4AA-AD81-4D32-8000-5F5A22D28288}" presName="imgShp" presStyleLbl="fgImgPlace1" presStyleIdx="1" presStyleCnt="3"/>
      <dgm:spPr>
        <a:solidFill>
          <a:srgbClr val="009AC8"/>
        </a:solidFill>
        <a:ln>
          <a:solidFill>
            <a:srgbClr val="009AC8"/>
          </a:solidFill>
        </a:ln>
      </dgm:spPr>
    </dgm:pt>
    <dgm:pt modelId="{AADE0021-912B-4D6A-84E1-C50014F093A3}" type="pres">
      <dgm:prSet presAssocID="{5724F4AA-AD81-4D32-8000-5F5A22D28288}" presName="txShp" presStyleLbl="node1" presStyleIdx="1" presStyleCnt="3">
        <dgm:presLayoutVars>
          <dgm:bulletEnabled val="1"/>
        </dgm:presLayoutVars>
      </dgm:prSet>
      <dgm:spPr/>
    </dgm:pt>
    <dgm:pt modelId="{FBE0F6DF-7F80-40D6-841B-55E6E3736B13}" type="pres">
      <dgm:prSet presAssocID="{47E05FF4-146F-4969-BB12-D11DE414DF64}" presName="spacing" presStyleCnt="0"/>
      <dgm:spPr/>
    </dgm:pt>
    <dgm:pt modelId="{90CB74E1-8236-4B41-A3CB-9F86A4132319}" type="pres">
      <dgm:prSet presAssocID="{219DB8F0-9F33-4535-92D6-C9768DD83D61}" presName="composite" presStyleCnt="0"/>
      <dgm:spPr/>
    </dgm:pt>
    <dgm:pt modelId="{2E6B406B-836D-44A8-B982-FCC3F39A5014}" type="pres">
      <dgm:prSet presAssocID="{219DB8F0-9F33-4535-92D6-C9768DD83D61}" presName="imgShp" presStyleLbl="fgImgPlace1" presStyleIdx="2" presStyleCnt="3"/>
      <dgm:spPr>
        <a:solidFill>
          <a:srgbClr val="009AC8"/>
        </a:solidFill>
        <a:ln>
          <a:solidFill>
            <a:srgbClr val="009AC8"/>
          </a:solidFill>
        </a:ln>
      </dgm:spPr>
    </dgm:pt>
    <dgm:pt modelId="{B4DD2D2D-A856-4409-9CCB-C2AAFE666E55}" type="pres">
      <dgm:prSet presAssocID="{219DB8F0-9F33-4535-92D6-C9768DD83D61}" presName="txShp" presStyleLbl="node1" presStyleIdx="2" presStyleCnt="3">
        <dgm:presLayoutVars>
          <dgm:bulletEnabled val="1"/>
        </dgm:presLayoutVars>
      </dgm:prSet>
      <dgm:spPr/>
    </dgm:pt>
  </dgm:ptLst>
  <dgm:cxnLst>
    <dgm:cxn modelId="{F824D94B-A8ED-4C9B-BC82-FAAA71F8A115}" type="presOf" srcId="{3B0886B6-DC46-4E28-AAEA-75C02A599834}" destId="{56FAEC91-1E30-42D5-A243-D0BE1A6DC095}" srcOrd="0" destOrd="0" presId="urn:microsoft.com/office/officeart/2005/8/layout/vList3"/>
    <dgm:cxn modelId="{DB906C55-74A6-43E7-AD08-7B57790F9825}" type="presOf" srcId="{8FC2B04B-E02C-4768-A35E-063EB2C58692}" destId="{ABE313D6-2CD0-4F2E-A00E-41AA28E3F7F7}" srcOrd="0" destOrd="0" presId="urn:microsoft.com/office/officeart/2005/8/layout/vList3"/>
    <dgm:cxn modelId="{978FAA84-D88C-41B1-B6B9-5A012D2A0509}" type="presOf" srcId="{219DB8F0-9F33-4535-92D6-C9768DD83D61}" destId="{B4DD2D2D-A856-4409-9CCB-C2AAFE666E55}" srcOrd="0" destOrd="0" presId="urn:microsoft.com/office/officeart/2005/8/layout/vList3"/>
    <dgm:cxn modelId="{A46B70A0-0F26-4883-9055-C538320ED977}" srcId="{8FC2B04B-E02C-4768-A35E-063EB2C58692}" destId="{5724F4AA-AD81-4D32-8000-5F5A22D28288}" srcOrd="1" destOrd="0" parTransId="{276A358D-5212-44DB-B1ED-D1A373BA21E2}" sibTransId="{47E05FF4-146F-4969-BB12-D11DE414DF64}"/>
    <dgm:cxn modelId="{5B7198AD-0669-44C0-A2FE-475CB5E0CB10}" type="presOf" srcId="{5724F4AA-AD81-4D32-8000-5F5A22D28288}" destId="{AADE0021-912B-4D6A-84E1-C50014F093A3}" srcOrd="0" destOrd="0" presId="urn:microsoft.com/office/officeart/2005/8/layout/vList3"/>
    <dgm:cxn modelId="{9F14A7B9-92D0-40A1-AB36-A01A6DAE77A6}" srcId="{8FC2B04B-E02C-4768-A35E-063EB2C58692}" destId="{219DB8F0-9F33-4535-92D6-C9768DD83D61}" srcOrd="2" destOrd="0" parTransId="{823D8EDC-D898-410A-B0FC-34BE498C6E75}" sibTransId="{17BF47F5-250A-4D19-98D6-8330DFD62646}"/>
    <dgm:cxn modelId="{982F40C8-4E27-413E-8655-9C4CD575BAD4}" srcId="{8FC2B04B-E02C-4768-A35E-063EB2C58692}" destId="{3B0886B6-DC46-4E28-AAEA-75C02A599834}" srcOrd="0" destOrd="0" parTransId="{1F32757E-6BE6-475B-9675-0E5B31BDD56D}" sibTransId="{759546DF-BD69-4888-9E5E-2E3907F46CC6}"/>
    <dgm:cxn modelId="{8C132DF8-92FC-42F5-B785-CA8167677B5D}" type="presParOf" srcId="{ABE313D6-2CD0-4F2E-A00E-41AA28E3F7F7}" destId="{1E21154A-3433-4347-9322-F5B6F321DDF5}" srcOrd="0" destOrd="0" presId="urn:microsoft.com/office/officeart/2005/8/layout/vList3"/>
    <dgm:cxn modelId="{6B024E55-4D6C-46EE-8FF1-312FEE8BA062}" type="presParOf" srcId="{1E21154A-3433-4347-9322-F5B6F321DDF5}" destId="{0C73A9BA-7504-4A60-B89B-41C8708DFFC9}" srcOrd="0" destOrd="0" presId="urn:microsoft.com/office/officeart/2005/8/layout/vList3"/>
    <dgm:cxn modelId="{AA426BF7-26A1-458B-B17C-6A71D72E16B6}" type="presParOf" srcId="{1E21154A-3433-4347-9322-F5B6F321DDF5}" destId="{56FAEC91-1E30-42D5-A243-D0BE1A6DC095}" srcOrd="1" destOrd="0" presId="urn:microsoft.com/office/officeart/2005/8/layout/vList3"/>
    <dgm:cxn modelId="{71DFB622-59BE-4C25-9310-E9242C8A24C5}" type="presParOf" srcId="{ABE313D6-2CD0-4F2E-A00E-41AA28E3F7F7}" destId="{DDCAEACC-92ED-4181-B55C-E1FB7FB4EA84}" srcOrd="1" destOrd="0" presId="urn:microsoft.com/office/officeart/2005/8/layout/vList3"/>
    <dgm:cxn modelId="{A68FD076-EA24-4E41-B541-9A462367291F}" type="presParOf" srcId="{ABE313D6-2CD0-4F2E-A00E-41AA28E3F7F7}" destId="{A3361F88-3EA9-4EEE-B905-A49EAE6AD5FF}" srcOrd="2" destOrd="0" presId="urn:microsoft.com/office/officeart/2005/8/layout/vList3"/>
    <dgm:cxn modelId="{01739B2E-6475-440D-9C39-C5D7EA0C8F8E}" type="presParOf" srcId="{A3361F88-3EA9-4EEE-B905-A49EAE6AD5FF}" destId="{8CC638ED-3671-4406-AF8A-E04C981C77EE}" srcOrd="0" destOrd="0" presId="urn:microsoft.com/office/officeart/2005/8/layout/vList3"/>
    <dgm:cxn modelId="{A9B5BBC6-0495-4461-B59E-947373E42E47}" type="presParOf" srcId="{A3361F88-3EA9-4EEE-B905-A49EAE6AD5FF}" destId="{AADE0021-912B-4D6A-84E1-C50014F093A3}" srcOrd="1" destOrd="0" presId="urn:microsoft.com/office/officeart/2005/8/layout/vList3"/>
    <dgm:cxn modelId="{B6DFC319-9C02-4738-A6F9-9982DA7595B5}" type="presParOf" srcId="{ABE313D6-2CD0-4F2E-A00E-41AA28E3F7F7}" destId="{FBE0F6DF-7F80-40D6-841B-55E6E3736B13}" srcOrd="3" destOrd="0" presId="urn:microsoft.com/office/officeart/2005/8/layout/vList3"/>
    <dgm:cxn modelId="{3726582C-CC24-4F35-BA2D-540D471D795A}" type="presParOf" srcId="{ABE313D6-2CD0-4F2E-A00E-41AA28E3F7F7}" destId="{90CB74E1-8236-4B41-A3CB-9F86A4132319}" srcOrd="4" destOrd="0" presId="urn:microsoft.com/office/officeart/2005/8/layout/vList3"/>
    <dgm:cxn modelId="{E380EEC0-7BF9-4DB4-A347-CD498C43EBAC}" type="presParOf" srcId="{90CB74E1-8236-4B41-A3CB-9F86A4132319}" destId="{2E6B406B-836D-44A8-B982-FCC3F39A5014}" srcOrd="0" destOrd="0" presId="urn:microsoft.com/office/officeart/2005/8/layout/vList3"/>
    <dgm:cxn modelId="{A47FF1AC-11CF-47AC-A3EF-A73142901226}" type="presParOf" srcId="{90CB74E1-8236-4B41-A3CB-9F86A4132319}" destId="{B4DD2D2D-A856-4409-9CCB-C2AAFE666E55}"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28B9F-415B-4C12-8F92-5FF137A231BC}">
      <dsp:nvSpPr>
        <dsp:cNvPr id="0" name=""/>
        <dsp:cNvSpPr/>
      </dsp:nvSpPr>
      <dsp:spPr>
        <a:xfrm>
          <a:off x="-5328213" y="-815976"/>
          <a:ext cx="6344609" cy="6344609"/>
        </a:xfrm>
        <a:prstGeom prst="blockArc">
          <a:avLst>
            <a:gd name="adj1" fmla="val 18900000"/>
            <a:gd name="adj2" fmla="val 2700000"/>
            <a:gd name="adj3" fmla="val 340"/>
          </a:avLst>
        </a:prstGeom>
        <a:solidFill>
          <a:srgbClr val="74ACD4"/>
        </a:solidFill>
        <a:ln w="19050" cap="flat" cmpd="sng" algn="ctr">
          <a:solidFill>
            <a:srgbClr val="74ACD4"/>
          </a:solidFill>
          <a:prstDash val="solid"/>
          <a:miter lim="800000"/>
        </a:ln>
        <a:effectLst/>
      </dsp:spPr>
      <dsp:style>
        <a:lnRef idx="2">
          <a:scrgbClr r="0" g="0" b="0"/>
        </a:lnRef>
        <a:fillRef idx="0">
          <a:scrgbClr r="0" g="0" b="0"/>
        </a:fillRef>
        <a:effectRef idx="0">
          <a:scrgbClr r="0" g="0" b="0"/>
        </a:effectRef>
        <a:fontRef idx="minor"/>
      </dsp:style>
    </dsp:sp>
    <dsp:sp modelId="{5C8F7615-2593-4FD2-AEB2-D0181AADFAF9}">
      <dsp:nvSpPr>
        <dsp:cNvPr id="0" name=""/>
        <dsp:cNvSpPr/>
      </dsp:nvSpPr>
      <dsp:spPr>
        <a:xfrm>
          <a:off x="378972" y="248168"/>
          <a:ext cx="6736422" cy="496148"/>
        </a:xfrm>
        <a:prstGeom prst="rect">
          <a:avLst/>
        </a:prstGeom>
        <a:solidFill>
          <a:srgbClr val="74ACD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818"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effectLst>
                <a:outerShdw blurRad="38100" dist="38100" dir="2700000" algn="tl">
                  <a:srgbClr val="000000">
                    <a:alpha val="43137"/>
                  </a:srgbClr>
                </a:outerShdw>
              </a:effectLst>
            </a:rPr>
            <a:t>A geographically defined area</a:t>
          </a:r>
        </a:p>
      </dsp:txBody>
      <dsp:txXfrm>
        <a:off x="378972" y="248168"/>
        <a:ext cx="6736422" cy="496148"/>
      </dsp:txXfrm>
    </dsp:sp>
    <dsp:sp modelId="{609EAD0E-9636-4CE3-B717-051C5AF52A84}">
      <dsp:nvSpPr>
        <dsp:cNvPr id="0" name=""/>
        <dsp:cNvSpPr/>
      </dsp:nvSpPr>
      <dsp:spPr>
        <a:xfrm>
          <a:off x="68879" y="186149"/>
          <a:ext cx="620185" cy="620185"/>
        </a:xfrm>
        <a:prstGeom prst="ellipse">
          <a:avLst/>
        </a:prstGeom>
        <a:solidFill>
          <a:srgbClr val="74ACD4"/>
        </a:solidFill>
        <a:ln w="19050" cap="flat" cmpd="sng" algn="ctr">
          <a:solidFill>
            <a:srgbClr val="74ACD4"/>
          </a:solidFill>
          <a:prstDash val="solid"/>
          <a:miter lim="800000"/>
        </a:ln>
        <a:effectLst/>
      </dsp:spPr>
      <dsp:style>
        <a:lnRef idx="2">
          <a:scrgbClr r="0" g="0" b="0"/>
        </a:lnRef>
        <a:fillRef idx="1">
          <a:scrgbClr r="0" g="0" b="0"/>
        </a:fillRef>
        <a:effectRef idx="0">
          <a:scrgbClr r="0" g="0" b="0"/>
        </a:effectRef>
        <a:fontRef idx="minor"/>
      </dsp:style>
    </dsp:sp>
    <dsp:sp modelId="{1CBD7A00-E688-40C4-8F88-B0E57D13F0E5}">
      <dsp:nvSpPr>
        <dsp:cNvPr id="0" name=""/>
        <dsp:cNvSpPr/>
      </dsp:nvSpPr>
      <dsp:spPr>
        <a:xfrm>
          <a:off x="787088" y="992296"/>
          <a:ext cx="6328306" cy="496148"/>
        </a:xfrm>
        <a:prstGeom prst="rect">
          <a:avLst/>
        </a:prstGeom>
        <a:solidFill>
          <a:srgbClr val="74ACD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818"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effectLst>
                <a:outerShdw blurRad="38100" dist="38100" dir="2700000" algn="tl">
                  <a:srgbClr val="000000">
                    <a:alpha val="43137"/>
                  </a:srgbClr>
                </a:outerShdw>
              </a:effectLst>
            </a:rPr>
            <a:t>other than a Protected Area</a:t>
          </a:r>
        </a:p>
      </dsp:txBody>
      <dsp:txXfrm>
        <a:off x="787088" y="992296"/>
        <a:ext cx="6328306" cy="496148"/>
      </dsp:txXfrm>
    </dsp:sp>
    <dsp:sp modelId="{7A34248A-C3CD-4265-A2BD-D9FDFF069A2E}">
      <dsp:nvSpPr>
        <dsp:cNvPr id="0" name=""/>
        <dsp:cNvSpPr/>
      </dsp:nvSpPr>
      <dsp:spPr>
        <a:xfrm>
          <a:off x="476995" y="930278"/>
          <a:ext cx="620185" cy="620185"/>
        </a:xfrm>
        <a:prstGeom prst="ellipse">
          <a:avLst/>
        </a:prstGeom>
        <a:solidFill>
          <a:srgbClr val="74ACD4"/>
        </a:solidFill>
        <a:ln w="19050" cap="flat" cmpd="sng" algn="ctr">
          <a:solidFill>
            <a:srgbClr val="74ACD4"/>
          </a:solidFill>
          <a:prstDash val="solid"/>
          <a:miter lim="800000"/>
        </a:ln>
        <a:effectLst/>
      </dsp:spPr>
      <dsp:style>
        <a:lnRef idx="2">
          <a:scrgbClr r="0" g="0" b="0"/>
        </a:lnRef>
        <a:fillRef idx="1">
          <a:scrgbClr r="0" g="0" b="0"/>
        </a:fillRef>
        <a:effectRef idx="0">
          <a:scrgbClr r="0" g="0" b="0"/>
        </a:effectRef>
        <a:fontRef idx="minor"/>
      </dsp:style>
    </dsp:sp>
    <dsp:sp modelId="{BC5B204E-2E9D-4DD3-9555-70B7DCB5B53F}">
      <dsp:nvSpPr>
        <dsp:cNvPr id="0" name=""/>
        <dsp:cNvSpPr/>
      </dsp:nvSpPr>
      <dsp:spPr>
        <a:xfrm>
          <a:off x="973709" y="1736425"/>
          <a:ext cx="6141685" cy="496148"/>
        </a:xfrm>
        <a:prstGeom prst="rect">
          <a:avLst/>
        </a:prstGeom>
        <a:solidFill>
          <a:srgbClr val="74ACD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818"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effectLst>
                <a:outerShdw blurRad="38100" dist="38100" dir="2700000" algn="tl">
                  <a:srgbClr val="000000">
                    <a:alpha val="43137"/>
                  </a:srgbClr>
                </a:outerShdw>
              </a:effectLst>
            </a:rPr>
            <a:t>which is governed and managed</a:t>
          </a:r>
        </a:p>
      </dsp:txBody>
      <dsp:txXfrm>
        <a:off x="973709" y="1736425"/>
        <a:ext cx="6141685" cy="496148"/>
      </dsp:txXfrm>
    </dsp:sp>
    <dsp:sp modelId="{02DA501C-017A-4D20-9853-87F69290FE28}">
      <dsp:nvSpPr>
        <dsp:cNvPr id="0" name=""/>
        <dsp:cNvSpPr/>
      </dsp:nvSpPr>
      <dsp:spPr>
        <a:xfrm>
          <a:off x="663616" y="1674406"/>
          <a:ext cx="620185" cy="620185"/>
        </a:xfrm>
        <a:prstGeom prst="ellipse">
          <a:avLst/>
        </a:prstGeom>
        <a:solidFill>
          <a:srgbClr val="74ACD4"/>
        </a:solidFill>
        <a:ln w="19050" cap="flat" cmpd="sng" algn="ctr">
          <a:solidFill>
            <a:srgbClr val="74ACD4"/>
          </a:solidFill>
          <a:prstDash val="solid"/>
          <a:miter lim="800000"/>
        </a:ln>
        <a:effectLst/>
      </dsp:spPr>
      <dsp:style>
        <a:lnRef idx="2">
          <a:scrgbClr r="0" g="0" b="0"/>
        </a:lnRef>
        <a:fillRef idx="1">
          <a:scrgbClr r="0" g="0" b="0"/>
        </a:fillRef>
        <a:effectRef idx="0">
          <a:scrgbClr r="0" g="0" b="0"/>
        </a:effectRef>
        <a:fontRef idx="minor"/>
      </dsp:style>
    </dsp:sp>
    <dsp:sp modelId="{A79F2F71-7C70-4950-B1C5-7A4A95BE5D5F}">
      <dsp:nvSpPr>
        <dsp:cNvPr id="0" name=""/>
        <dsp:cNvSpPr/>
      </dsp:nvSpPr>
      <dsp:spPr>
        <a:xfrm>
          <a:off x="973709" y="2480082"/>
          <a:ext cx="6141685" cy="496148"/>
        </a:xfrm>
        <a:prstGeom prst="rect">
          <a:avLst/>
        </a:prstGeom>
        <a:solidFill>
          <a:srgbClr val="74ACD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818" tIns="45720" rIns="45720" bIns="45720" numCol="1" spcCol="1270" anchor="ctr" anchorCtr="0">
          <a:noAutofit/>
        </a:bodyPr>
        <a:lstStyle/>
        <a:p>
          <a:pPr marL="0" lvl="0" indent="0" algn="l" defTabSz="800100">
            <a:lnSpc>
              <a:spcPct val="90000"/>
            </a:lnSpc>
            <a:spcBef>
              <a:spcPts val="600"/>
            </a:spcBef>
            <a:spcAft>
              <a:spcPct val="35000"/>
            </a:spcAft>
            <a:buNone/>
          </a:pPr>
          <a:r>
            <a:rPr lang="en-US" sz="1800" kern="1200">
              <a:effectLst>
                <a:outerShdw blurRad="38100" dist="38100" dir="2700000" algn="tl">
                  <a:srgbClr val="000000">
                    <a:alpha val="43137"/>
                  </a:srgbClr>
                </a:outerShdw>
              </a:effectLst>
            </a:rPr>
            <a:t>…achieve positive, sustained long-term conservation outcomes</a:t>
          </a:r>
        </a:p>
      </dsp:txBody>
      <dsp:txXfrm>
        <a:off x="973709" y="2480082"/>
        <a:ext cx="6141685" cy="496148"/>
      </dsp:txXfrm>
    </dsp:sp>
    <dsp:sp modelId="{DEC7AC2C-0D5C-4E58-A40B-B15461F8ADEA}">
      <dsp:nvSpPr>
        <dsp:cNvPr id="0" name=""/>
        <dsp:cNvSpPr/>
      </dsp:nvSpPr>
      <dsp:spPr>
        <a:xfrm>
          <a:off x="663616" y="2418063"/>
          <a:ext cx="620185" cy="620185"/>
        </a:xfrm>
        <a:prstGeom prst="ellipse">
          <a:avLst/>
        </a:prstGeom>
        <a:solidFill>
          <a:srgbClr val="74ACD4"/>
        </a:solidFill>
        <a:ln w="19050" cap="flat" cmpd="sng" algn="ctr">
          <a:solidFill>
            <a:srgbClr val="74ACD4"/>
          </a:solidFill>
          <a:prstDash val="solid"/>
          <a:miter lim="800000"/>
        </a:ln>
        <a:effectLst/>
      </dsp:spPr>
      <dsp:style>
        <a:lnRef idx="2">
          <a:scrgbClr r="0" g="0" b="0"/>
        </a:lnRef>
        <a:fillRef idx="1">
          <a:scrgbClr r="0" g="0" b="0"/>
        </a:fillRef>
        <a:effectRef idx="0">
          <a:scrgbClr r="0" g="0" b="0"/>
        </a:effectRef>
        <a:fontRef idx="minor"/>
      </dsp:style>
    </dsp:sp>
    <dsp:sp modelId="{158D8E32-67BD-40BE-A6FF-E8EFB2607E3A}">
      <dsp:nvSpPr>
        <dsp:cNvPr id="0" name=""/>
        <dsp:cNvSpPr/>
      </dsp:nvSpPr>
      <dsp:spPr>
        <a:xfrm>
          <a:off x="787088" y="3224210"/>
          <a:ext cx="6328306" cy="496148"/>
        </a:xfrm>
        <a:prstGeom prst="rect">
          <a:avLst/>
        </a:prstGeom>
        <a:solidFill>
          <a:srgbClr val="74ACD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818"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effectLst>
                <a:outerShdw blurRad="38100" dist="38100" dir="2700000" algn="tl">
                  <a:srgbClr val="000000">
                    <a:alpha val="43137"/>
                  </a:srgbClr>
                </a:outerShdw>
              </a:effectLst>
            </a:rPr>
            <a:t>with associated ecosystem functions and services</a:t>
          </a:r>
        </a:p>
      </dsp:txBody>
      <dsp:txXfrm>
        <a:off x="787088" y="3224210"/>
        <a:ext cx="6328306" cy="496148"/>
      </dsp:txXfrm>
    </dsp:sp>
    <dsp:sp modelId="{A682F6AC-AC78-4BAB-9C8F-29F0D4E50B98}">
      <dsp:nvSpPr>
        <dsp:cNvPr id="0" name=""/>
        <dsp:cNvSpPr/>
      </dsp:nvSpPr>
      <dsp:spPr>
        <a:xfrm>
          <a:off x="476995" y="3162192"/>
          <a:ext cx="620185" cy="620185"/>
        </a:xfrm>
        <a:prstGeom prst="ellipse">
          <a:avLst/>
        </a:prstGeom>
        <a:solidFill>
          <a:srgbClr val="74ACD4"/>
        </a:solidFill>
        <a:ln w="19050" cap="flat" cmpd="sng" algn="ctr">
          <a:solidFill>
            <a:srgbClr val="74ACD4"/>
          </a:solidFill>
          <a:prstDash val="solid"/>
          <a:miter lim="800000"/>
        </a:ln>
        <a:effectLst/>
      </dsp:spPr>
      <dsp:style>
        <a:lnRef idx="2">
          <a:scrgbClr r="0" g="0" b="0"/>
        </a:lnRef>
        <a:fillRef idx="1">
          <a:scrgbClr r="0" g="0" b="0"/>
        </a:fillRef>
        <a:effectRef idx="0">
          <a:scrgbClr r="0" g="0" b="0"/>
        </a:effectRef>
        <a:fontRef idx="minor"/>
      </dsp:style>
    </dsp:sp>
    <dsp:sp modelId="{EFE8D5ED-140F-46AB-8050-726835BB0FFB}">
      <dsp:nvSpPr>
        <dsp:cNvPr id="0" name=""/>
        <dsp:cNvSpPr/>
      </dsp:nvSpPr>
      <dsp:spPr>
        <a:xfrm>
          <a:off x="378972" y="3968339"/>
          <a:ext cx="6736422" cy="496148"/>
        </a:xfrm>
        <a:prstGeom prst="rect">
          <a:avLst/>
        </a:prstGeom>
        <a:solidFill>
          <a:srgbClr val="74ACD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818"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a:effectLst>
                <a:outerShdw blurRad="38100" dist="38100" dir="2700000" algn="tl">
                  <a:srgbClr val="000000">
                    <a:alpha val="43137"/>
                  </a:srgbClr>
                </a:outerShdw>
              </a:effectLst>
            </a:rPr>
            <a:t>and where applicable, cultural, spiritual, socio–economic, and other locally relevant values</a:t>
          </a:r>
        </a:p>
      </dsp:txBody>
      <dsp:txXfrm>
        <a:off x="378972" y="3968339"/>
        <a:ext cx="6736422" cy="496148"/>
      </dsp:txXfrm>
    </dsp:sp>
    <dsp:sp modelId="{ABAD261D-897F-44FE-AD9B-0AF5DEBF2D27}">
      <dsp:nvSpPr>
        <dsp:cNvPr id="0" name=""/>
        <dsp:cNvSpPr/>
      </dsp:nvSpPr>
      <dsp:spPr>
        <a:xfrm>
          <a:off x="68879" y="3906320"/>
          <a:ext cx="620185" cy="620185"/>
        </a:xfrm>
        <a:prstGeom prst="ellipse">
          <a:avLst/>
        </a:prstGeom>
        <a:solidFill>
          <a:srgbClr val="74ACD4"/>
        </a:solidFill>
        <a:ln w="19050" cap="flat" cmpd="sng" algn="ctr">
          <a:solidFill>
            <a:srgbClr val="74ACD4"/>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0570DE-57AD-422C-BD1C-91E609D1BC7A}">
      <dsp:nvSpPr>
        <dsp:cNvPr id="0" name=""/>
        <dsp:cNvSpPr/>
      </dsp:nvSpPr>
      <dsp:spPr>
        <a:xfrm>
          <a:off x="1895" y="0"/>
          <a:ext cx="1986359" cy="4816309"/>
        </a:xfrm>
        <a:prstGeom prst="roundRect">
          <a:avLst>
            <a:gd name="adj" fmla="val 10000"/>
          </a:avLst>
        </a:prstGeom>
        <a:solidFill>
          <a:srgbClr val="009AC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latin typeface="Aptos Display" panose="02110004020202020204"/>
            </a:rPr>
            <a:t>Optimize</a:t>
          </a:r>
          <a:r>
            <a:rPr lang="en-US" sz="2300" kern="1200"/>
            <a:t> resource efficiencies</a:t>
          </a:r>
        </a:p>
      </dsp:txBody>
      <dsp:txXfrm>
        <a:off x="1895" y="1926523"/>
        <a:ext cx="1986359" cy="1926523"/>
      </dsp:txXfrm>
    </dsp:sp>
    <dsp:sp modelId="{81123994-34A6-4CB5-AE4C-21F96613C4BE}">
      <dsp:nvSpPr>
        <dsp:cNvPr id="0" name=""/>
        <dsp:cNvSpPr/>
      </dsp:nvSpPr>
      <dsp:spPr>
        <a:xfrm>
          <a:off x="193159" y="288978"/>
          <a:ext cx="1603830" cy="1603830"/>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C38BD0-3E11-4DBF-B624-9D916290EB7C}">
      <dsp:nvSpPr>
        <dsp:cNvPr id="0" name=""/>
        <dsp:cNvSpPr/>
      </dsp:nvSpPr>
      <dsp:spPr>
        <a:xfrm>
          <a:off x="2047845" y="0"/>
          <a:ext cx="1986359" cy="4816309"/>
        </a:xfrm>
        <a:prstGeom prst="roundRect">
          <a:avLst>
            <a:gd name="adj" fmla="val 10000"/>
          </a:avLst>
        </a:prstGeom>
        <a:solidFill>
          <a:srgbClr val="009AC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Discourage harmful actions</a:t>
          </a:r>
        </a:p>
      </dsp:txBody>
      <dsp:txXfrm>
        <a:off x="2047845" y="1926523"/>
        <a:ext cx="1986359" cy="1926523"/>
      </dsp:txXfrm>
    </dsp:sp>
    <dsp:sp modelId="{3F68F7D8-148C-41F6-AD5D-FE9EA5B1D956}">
      <dsp:nvSpPr>
        <dsp:cNvPr id="0" name=""/>
        <dsp:cNvSpPr/>
      </dsp:nvSpPr>
      <dsp:spPr>
        <a:xfrm>
          <a:off x="2239109" y="288978"/>
          <a:ext cx="1603830" cy="1603830"/>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46F077-2C94-440F-9C59-EECA47A9A3E9}">
      <dsp:nvSpPr>
        <dsp:cNvPr id="0" name=""/>
        <dsp:cNvSpPr/>
      </dsp:nvSpPr>
      <dsp:spPr>
        <a:xfrm>
          <a:off x="4093795" y="0"/>
          <a:ext cx="1986359" cy="4816309"/>
        </a:xfrm>
        <a:prstGeom prst="roundRect">
          <a:avLst>
            <a:gd name="adj" fmla="val 10000"/>
          </a:avLst>
        </a:prstGeom>
        <a:solidFill>
          <a:srgbClr val="009AC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latin typeface="Aptos Display" panose="02110004020202020204"/>
            </a:rPr>
            <a:t>Incentivize</a:t>
          </a:r>
          <a:r>
            <a:rPr lang="en-US" sz="2300" kern="1200"/>
            <a:t> positive actions</a:t>
          </a:r>
        </a:p>
      </dsp:txBody>
      <dsp:txXfrm>
        <a:off x="4093795" y="1926523"/>
        <a:ext cx="1986359" cy="1926523"/>
      </dsp:txXfrm>
    </dsp:sp>
    <dsp:sp modelId="{A698C0D4-9AA3-4238-A304-051D1AB83035}">
      <dsp:nvSpPr>
        <dsp:cNvPr id="0" name=""/>
        <dsp:cNvSpPr/>
      </dsp:nvSpPr>
      <dsp:spPr>
        <a:xfrm>
          <a:off x="4285059" y="288978"/>
          <a:ext cx="1603830" cy="1603830"/>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E286F8-DC89-4808-A877-7E5B719406F2}">
      <dsp:nvSpPr>
        <dsp:cNvPr id="0" name=""/>
        <dsp:cNvSpPr/>
      </dsp:nvSpPr>
      <dsp:spPr>
        <a:xfrm>
          <a:off x="6139745" y="0"/>
          <a:ext cx="1986359" cy="4816309"/>
        </a:xfrm>
        <a:prstGeom prst="roundRect">
          <a:avLst>
            <a:gd name="adj" fmla="val 10000"/>
          </a:avLst>
        </a:prstGeom>
        <a:solidFill>
          <a:srgbClr val="009AC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Increase financial capital for conservation</a:t>
          </a:r>
        </a:p>
      </dsp:txBody>
      <dsp:txXfrm>
        <a:off x="6139745" y="1926523"/>
        <a:ext cx="1986359" cy="1926523"/>
      </dsp:txXfrm>
    </dsp:sp>
    <dsp:sp modelId="{0114ABAE-D9E9-47D9-BEC0-B8EE2D058541}">
      <dsp:nvSpPr>
        <dsp:cNvPr id="0" name=""/>
        <dsp:cNvSpPr/>
      </dsp:nvSpPr>
      <dsp:spPr>
        <a:xfrm>
          <a:off x="6331009" y="288978"/>
          <a:ext cx="1603830" cy="1603830"/>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7825FA-8558-420F-BA2A-C90E6C4B8B8C}">
      <dsp:nvSpPr>
        <dsp:cNvPr id="0" name=""/>
        <dsp:cNvSpPr/>
      </dsp:nvSpPr>
      <dsp:spPr>
        <a:xfrm>
          <a:off x="325119" y="3853047"/>
          <a:ext cx="7477760" cy="722446"/>
        </a:xfrm>
        <a:prstGeom prst="leftRightArrow">
          <a:avLst/>
        </a:prstGeom>
        <a:solidFill>
          <a:srgbClr val="F6E7B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F15372-6C3B-474E-BE43-4CECC20DFE61}">
      <dsp:nvSpPr>
        <dsp:cNvPr id="0" name=""/>
        <dsp:cNvSpPr/>
      </dsp:nvSpPr>
      <dsp:spPr>
        <a:xfrm>
          <a:off x="0" y="5238980"/>
          <a:ext cx="6475855"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E78455-A686-49F8-91DC-F1313E8A6238}">
      <dsp:nvSpPr>
        <dsp:cNvPr id="0" name=""/>
        <dsp:cNvSpPr/>
      </dsp:nvSpPr>
      <dsp:spPr>
        <a:xfrm>
          <a:off x="0" y="3913737"/>
          <a:ext cx="6475855" cy="0"/>
        </a:xfrm>
        <a:prstGeom prst="line">
          <a:avLst/>
        </a:prstGeom>
        <a:noFill/>
        <a:ln w="19050" cap="flat" cmpd="sng" algn="ctr">
          <a:solidFill>
            <a:srgbClr val="8F6DA8"/>
          </a:solidFill>
          <a:prstDash val="solid"/>
          <a:miter lim="800000"/>
        </a:ln>
        <a:effectLst/>
      </dsp:spPr>
      <dsp:style>
        <a:lnRef idx="2">
          <a:scrgbClr r="0" g="0" b="0"/>
        </a:lnRef>
        <a:fillRef idx="0">
          <a:scrgbClr r="0" g="0" b="0"/>
        </a:fillRef>
        <a:effectRef idx="0">
          <a:scrgbClr r="0" g="0" b="0"/>
        </a:effectRef>
        <a:fontRef idx="minor"/>
      </dsp:style>
    </dsp:sp>
    <dsp:sp modelId="{2FD53605-C5A8-44D0-8ED3-9D814493DD92}">
      <dsp:nvSpPr>
        <dsp:cNvPr id="0" name=""/>
        <dsp:cNvSpPr/>
      </dsp:nvSpPr>
      <dsp:spPr>
        <a:xfrm>
          <a:off x="0" y="2588494"/>
          <a:ext cx="6475855" cy="0"/>
        </a:xfrm>
        <a:prstGeom prst="line">
          <a:avLst/>
        </a:prstGeom>
        <a:noFill/>
        <a:ln w="19050" cap="flat" cmpd="sng" algn="ctr">
          <a:solidFill>
            <a:srgbClr val="8F6DA8"/>
          </a:solidFill>
          <a:prstDash val="solid"/>
          <a:miter lim="800000"/>
        </a:ln>
        <a:effectLst/>
      </dsp:spPr>
      <dsp:style>
        <a:lnRef idx="2">
          <a:scrgbClr r="0" g="0" b="0"/>
        </a:lnRef>
        <a:fillRef idx="0">
          <a:scrgbClr r="0" g="0" b="0"/>
        </a:fillRef>
        <a:effectRef idx="0">
          <a:scrgbClr r="0" g="0" b="0"/>
        </a:effectRef>
        <a:fontRef idx="minor"/>
      </dsp:style>
    </dsp:sp>
    <dsp:sp modelId="{3A2EFA8D-6D4B-44AB-ACC0-04DED55DD4EA}">
      <dsp:nvSpPr>
        <dsp:cNvPr id="0" name=""/>
        <dsp:cNvSpPr/>
      </dsp:nvSpPr>
      <dsp:spPr>
        <a:xfrm>
          <a:off x="0" y="1263251"/>
          <a:ext cx="6475855" cy="0"/>
        </a:xfrm>
        <a:prstGeom prst="line">
          <a:avLst/>
        </a:prstGeom>
        <a:noFill/>
        <a:ln w="19050" cap="flat" cmpd="sng" algn="ctr">
          <a:solidFill>
            <a:srgbClr val="8F6DA8"/>
          </a:solidFill>
          <a:prstDash val="solid"/>
          <a:miter lim="800000"/>
        </a:ln>
        <a:effectLst/>
      </dsp:spPr>
      <dsp:style>
        <a:lnRef idx="2">
          <a:scrgbClr r="0" g="0" b="0"/>
        </a:lnRef>
        <a:fillRef idx="0">
          <a:scrgbClr r="0" g="0" b="0"/>
        </a:fillRef>
        <a:effectRef idx="0">
          <a:scrgbClr r="0" g="0" b="0"/>
        </a:effectRef>
        <a:fontRef idx="minor"/>
      </dsp:style>
    </dsp:sp>
    <dsp:sp modelId="{4D4371E2-F79D-465B-A5EE-EFAFB49F0291}">
      <dsp:nvSpPr>
        <dsp:cNvPr id="0" name=""/>
        <dsp:cNvSpPr/>
      </dsp:nvSpPr>
      <dsp:spPr>
        <a:xfrm>
          <a:off x="1683722" y="1114"/>
          <a:ext cx="4792132" cy="1262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40005" rIns="40005" bIns="40005" numCol="1" spcCol="1270" anchor="b" anchorCtr="0">
          <a:noAutofit/>
        </a:bodyPr>
        <a:lstStyle/>
        <a:p>
          <a:pPr marL="0" lvl="0" indent="0" algn="l" defTabSz="933450">
            <a:lnSpc>
              <a:spcPct val="90000"/>
            </a:lnSpc>
            <a:spcBef>
              <a:spcPct val="0"/>
            </a:spcBef>
            <a:spcAft>
              <a:spcPct val="35000"/>
            </a:spcAft>
            <a:buNone/>
          </a:pPr>
          <a:r>
            <a:rPr lang="en-US" sz="2100" kern="1200"/>
            <a:t>Principal stakeholders engaged one-on-one to familiarize them with the OECM concept.</a:t>
          </a:r>
        </a:p>
      </dsp:txBody>
      <dsp:txXfrm>
        <a:off x="1683722" y="1114"/>
        <a:ext cx="4792132" cy="1262136"/>
      </dsp:txXfrm>
    </dsp:sp>
    <dsp:sp modelId="{5CBC752A-DB44-4E7B-852C-EBEC68A4AF9B}">
      <dsp:nvSpPr>
        <dsp:cNvPr id="0" name=""/>
        <dsp:cNvSpPr/>
      </dsp:nvSpPr>
      <dsp:spPr>
        <a:xfrm>
          <a:off x="0" y="1114"/>
          <a:ext cx="1683722" cy="1262136"/>
        </a:xfrm>
        <a:prstGeom prst="round2SameRect">
          <a:avLst>
            <a:gd name="adj1" fmla="val 16670"/>
            <a:gd name="adj2" fmla="val 0"/>
          </a:avLst>
        </a:prstGeom>
        <a:solidFill>
          <a:srgbClr val="8F6DA8"/>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123825" rIns="123825" bIns="123825" numCol="1" spcCol="1270" anchor="ctr" anchorCtr="0">
          <a:noAutofit/>
        </a:bodyPr>
        <a:lstStyle/>
        <a:p>
          <a:pPr marL="0" lvl="0" indent="0" algn="ctr" defTabSz="2889250">
            <a:lnSpc>
              <a:spcPct val="90000"/>
            </a:lnSpc>
            <a:spcBef>
              <a:spcPct val="0"/>
            </a:spcBef>
            <a:spcAft>
              <a:spcPct val="35000"/>
            </a:spcAft>
            <a:buNone/>
          </a:pPr>
          <a:r>
            <a:rPr lang="en-US" sz="6500" kern="1200"/>
            <a:t>1</a:t>
          </a:r>
        </a:p>
      </dsp:txBody>
      <dsp:txXfrm>
        <a:off x="61623" y="62737"/>
        <a:ext cx="1560476" cy="1200513"/>
      </dsp:txXfrm>
    </dsp:sp>
    <dsp:sp modelId="{D36D3404-B0F6-4529-BA92-A84F0B35B0B4}">
      <dsp:nvSpPr>
        <dsp:cNvPr id="0" name=""/>
        <dsp:cNvSpPr/>
      </dsp:nvSpPr>
      <dsp:spPr>
        <a:xfrm>
          <a:off x="1683722" y="1326357"/>
          <a:ext cx="4792132" cy="1262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40005" rIns="40005" bIns="40005" numCol="1" spcCol="1270" anchor="b" anchorCtr="0">
          <a:noAutofit/>
        </a:bodyPr>
        <a:lstStyle/>
        <a:p>
          <a:pPr marL="0" lvl="0" indent="0" algn="l" defTabSz="933450">
            <a:lnSpc>
              <a:spcPct val="90000"/>
            </a:lnSpc>
            <a:spcBef>
              <a:spcPct val="0"/>
            </a:spcBef>
            <a:spcAft>
              <a:spcPct val="35000"/>
            </a:spcAft>
            <a:buNone/>
          </a:pPr>
          <a:r>
            <a:rPr lang="en-US" sz="2100" kern="1200"/>
            <a:t>Inclusive stakeholder workshops held to be representative of all involved groups, especially previously marginalized ones.</a:t>
          </a:r>
        </a:p>
      </dsp:txBody>
      <dsp:txXfrm>
        <a:off x="1683722" y="1326357"/>
        <a:ext cx="4792132" cy="1262136"/>
      </dsp:txXfrm>
    </dsp:sp>
    <dsp:sp modelId="{DB27E0ED-3B33-4AA5-BC85-FB6BC748B761}">
      <dsp:nvSpPr>
        <dsp:cNvPr id="0" name=""/>
        <dsp:cNvSpPr/>
      </dsp:nvSpPr>
      <dsp:spPr>
        <a:xfrm>
          <a:off x="0" y="1326357"/>
          <a:ext cx="1683722" cy="1262136"/>
        </a:xfrm>
        <a:prstGeom prst="round2SameRect">
          <a:avLst>
            <a:gd name="adj1" fmla="val 16670"/>
            <a:gd name="adj2" fmla="val 0"/>
          </a:avLst>
        </a:prstGeom>
        <a:solidFill>
          <a:srgbClr val="8F6DA8"/>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123825" rIns="123825" bIns="123825" numCol="1" spcCol="1270" anchor="ctr" anchorCtr="0">
          <a:noAutofit/>
        </a:bodyPr>
        <a:lstStyle/>
        <a:p>
          <a:pPr marL="0" lvl="0" indent="0" algn="ctr" defTabSz="2889250">
            <a:lnSpc>
              <a:spcPct val="90000"/>
            </a:lnSpc>
            <a:spcBef>
              <a:spcPct val="0"/>
            </a:spcBef>
            <a:spcAft>
              <a:spcPct val="35000"/>
            </a:spcAft>
            <a:buNone/>
          </a:pPr>
          <a:r>
            <a:rPr lang="en-US" sz="6500" kern="1200"/>
            <a:t>2</a:t>
          </a:r>
        </a:p>
      </dsp:txBody>
      <dsp:txXfrm>
        <a:off x="61623" y="1387980"/>
        <a:ext cx="1560476" cy="1200513"/>
      </dsp:txXfrm>
    </dsp:sp>
    <dsp:sp modelId="{4F8303A0-A736-42E8-8F9C-E60E802718AD}">
      <dsp:nvSpPr>
        <dsp:cNvPr id="0" name=""/>
        <dsp:cNvSpPr/>
      </dsp:nvSpPr>
      <dsp:spPr>
        <a:xfrm>
          <a:off x="1683722" y="2651600"/>
          <a:ext cx="4792132" cy="1262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40005" rIns="40005" bIns="40005" numCol="1" spcCol="1270" anchor="b" anchorCtr="0">
          <a:noAutofit/>
        </a:bodyPr>
        <a:lstStyle/>
        <a:p>
          <a:pPr marL="0" lvl="0" indent="0" algn="l" defTabSz="933450">
            <a:lnSpc>
              <a:spcPct val="90000"/>
            </a:lnSpc>
            <a:spcBef>
              <a:spcPct val="0"/>
            </a:spcBef>
            <a:spcAft>
              <a:spcPct val="35000"/>
            </a:spcAft>
            <a:buNone/>
          </a:pPr>
          <a:r>
            <a:rPr lang="en-US" sz="2100" kern="1200"/>
            <a:t>A policy and technical review of national legal frameworks undertaken by professionals to align them with OECM criteria.</a:t>
          </a:r>
        </a:p>
      </dsp:txBody>
      <dsp:txXfrm>
        <a:off x="1683722" y="2651600"/>
        <a:ext cx="4792132" cy="1262136"/>
      </dsp:txXfrm>
    </dsp:sp>
    <dsp:sp modelId="{8C318F18-1024-4551-8270-2DAF1F6D6AC2}">
      <dsp:nvSpPr>
        <dsp:cNvPr id="0" name=""/>
        <dsp:cNvSpPr/>
      </dsp:nvSpPr>
      <dsp:spPr>
        <a:xfrm>
          <a:off x="0" y="2651600"/>
          <a:ext cx="1683722" cy="1262136"/>
        </a:xfrm>
        <a:prstGeom prst="round2SameRect">
          <a:avLst>
            <a:gd name="adj1" fmla="val 16670"/>
            <a:gd name="adj2" fmla="val 0"/>
          </a:avLst>
        </a:prstGeom>
        <a:solidFill>
          <a:srgbClr val="8F6DA8"/>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123825" rIns="123825" bIns="123825" numCol="1" spcCol="1270" anchor="ctr" anchorCtr="0">
          <a:noAutofit/>
        </a:bodyPr>
        <a:lstStyle/>
        <a:p>
          <a:pPr marL="0" lvl="0" indent="0" algn="ctr" defTabSz="2889250">
            <a:lnSpc>
              <a:spcPct val="90000"/>
            </a:lnSpc>
            <a:spcBef>
              <a:spcPct val="0"/>
            </a:spcBef>
            <a:spcAft>
              <a:spcPct val="35000"/>
            </a:spcAft>
            <a:buNone/>
          </a:pPr>
          <a:r>
            <a:rPr lang="en-US" sz="6500" kern="1200"/>
            <a:t>3</a:t>
          </a:r>
        </a:p>
      </dsp:txBody>
      <dsp:txXfrm>
        <a:off x="61623" y="2713223"/>
        <a:ext cx="1560476" cy="1200513"/>
      </dsp:txXfrm>
    </dsp:sp>
    <dsp:sp modelId="{111347CC-C486-433B-85C4-17651CC371A8}">
      <dsp:nvSpPr>
        <dsp:cNvPr id="0" name=""/>
        <dsp:cNvSpPr/>
      </dsp:nvSpPr>
      <dsp:spPr>
        <a:xfrm>
          <a:off x="1683722" y="3976843"/>
          <a:ext cx="4792132" cy="1262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40005" rIns="40005" bIns="40005" numCol="1" spcCol="1270" anchor="b" anchorCtr="0">
          <a:noAutofit/>
        </a:bodyPr>
        <a:lstStyle/>
        <a:p>
          <a:pPr marL="0" lvl="0" indent="0" algn="l" defTabSz="933450">
            <a:lnSpc>
              <a:spcPct val="90000"/>
            </a:lnSpc>
            <a:spcBef>
              <a:spcPct val="0"/>
            </a:spcBef>
            <a:spcAft>
              <a:spcPct val="35000"/>
            </a:spcAft>
            <a:buNone/>
          </a:pPr>
          <a:r>
            <a:rPr lang="en-US" sz="2100" kern="1200"/>
            <a:t>Potential OECMs identified and assessed at site-level using the IUCN assessment tool.</a:t>
          </a:r>
        </a:p>
      </dsp:txBody>
      <dsp:txXfrm>
        <a:off x="1683722" y="3976843"/>
        <a:ext cx="4792132" cy="1262136"/>
      </dsp:txXfrm>
    </dsp:sp>
    <dsp:sp modelId="{21A9E476-486A-4950-ADB3-901105ECFDBF}">
      <dsp:nvSpPr>
        <dsp:cNvPr id="0" name=""/>
        <dsp:cNvSpPr/>
      </dsp:nvSpPr>
      <dsp:spPr>
        <a:xfrm>
          <a:off x="0" y="3976843"/>
          <a:ext cx="1683722" cy="1262136"/>
        </a:xfrm>
        <a:prstGeom prst="round2SameRect">
          <a:avLst>
            <a:gd name="adj1" fmla="val 16670"/>
            <a:gd name="adj2" fmla="val 0"/>
          </a:avLst>
        </a:prstGeom>
        <a:solidFill>
          <a:srgbClr val="8F6DA8"/>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123825" rIns="123825" bIns="123825" numCol="1" spcCol="1270" anchor="ctr" anchorCtr="0">
          <a:noAutofit/>
        </a:bodyPr>
        <a:lstStyle/>
        <a:p>
          <a:pPr marL="0" lvl="0" indent="0" algn="ctr" defTabSz="2889250">
            <a:lnSpc>
              <a:spcPct val="90000"/>
            </a:lnSpc>
            <a:spcBef>
              <a:spcPct val="0"/>
            </a:spcBef>
            <a:spcAft>
              <a:spcPct val="35000"/>
            </a:spcAft>
            <a:buNone/>
          </a:pPr>
          <a:r>
            <a:rPr lang="en-US" sz="6500" kern="1200"/>
            <a:t>4</a:t>
          </a:r>
        </a:p>
      </dsp:txBody>
      <dsp:txXfrm>
        <a:off x="61623" y="4038466"/>
        <a:ext cx="1560476" cy="12005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DB6771-6674-42DB-BBE2-DD385D33242A}">
      <dsp:nvSpPr>
        <dsp:cNvPr id="0" name=""/>
        <dsp:cNvSpPr/>
      </dsp:nvSpPr>
      <dsp:spPr>
        <a:xfrm>
          <a:off x="79655" y="2305"/>
          <a:ext cx="4187553" cy="1521473"/>
        </a:xfrm>
        <a:prstGeom prst="rect">
          <a:avLst/>
        </a:prstGeom>
        <a:solidFill>
          <a:srgbClr val="74ACD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a:lnSpc>
              <a:spcPct val="90000"/>
            </a:lnSpc>
            <a:spcBef>
              <a:spcPct val="0"/>
            </a:spcBef>
            <a:spcAft>
              <a:spcPct val="35000"/>
            </a:spcAft>
            <a:buNone/>
          </a:pPr>
          <a:r>
            <a:rPr lang="en-US" sz="3000" kern="1200">
              <a:effectLst>
                <a:outerShdw blurRad="38100" dist="38100" dir="2700000" algn="tl">
                  <a:srgbClr val="000000">
                    <a:alpha val="43137"/>
                  </a:srgbClr>
                </a:outerShdw>
              </a:effectLst>
            </a:rPr>
            <a:t>Recognized, dedicated and managed</a:t>
          </a:r>
          <a:br>
            <a:rPr lang="en-US" sz="3000" kern="1200">
              <a:effectLst>
                <a:outerShdw blurRad="38100" dist="38100" dir="2700000" algn="tl">
                  <a:srgbClr val="000000">
                    <a:alpha val="43137"/>
                  </a:srgbClr>
                </a:outerShdw>
              </a:effectLst>
            </a:rPr>
          </a:br>
          <a:r>
            <a:rPr lang="en-US" sz="3000" b="1" i="1" kern="1200">
              <a:effectLst>
                <a:outerShdw blurRad="38100" dist="38100" dir="2700000" algn="tl">
                  <a:srgbClr val="000000">
                    <a:alpha val="43137"/>
                  </a:srgbClr>
                </a:outerShdw>
              </a:effectLst>
            </a:rPr>
            <a:t>for conservation</a:t>
          </a:r>
          <a:endParaRPr lang="en-US" sz="3000" i="1" kern="1200">
            <a:effectLst>
              <a:outerShdw blurRad="38100" dist="38100" dir="2700000" algn="tl">
                <a:srgbClr val="000000">
                  <a:alpha val="43137"/>
                </a:srgbClr>
              </a:outerShdw>
            </a:effectLst>
          </a:endParaRPr>
        </a:p>
      </dsp:txBody>
      <dsp:txXfrm>
        <a:off x="79655" y="2305"/>
        <a:ext cx="4187553" cy="1521473"/>
      </dsp:txXfrm>
    </dsp:sp>
    <dsp:sp modelId="{00804D0C-4DB4-4748-B492-8ACBFFF097FF}">
      <dsp:nvSpPr>
        <dsp:cNvPr id="0" name=""/>
        <dsp:cNvSpPr/>
      </dsp:nvSpPr>
      <dsp:spPr>
        <a:xfrm>
          <a:off x="72734" y="1599852"/>
          <a:ext cx="4201394" cy="1521473"/>
        </a:xfrm>
        <a:prstGeom prst="rect">
          <a:avLst/>
        </a:prstGeom>
        <a:solidFill>
          <a:srgbClr val="8F6D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a:effectLst>
                <a:outerShdw blurRad="38100" dist="38100" dir="2700000" algn="tl">
                  <a:srgbClr val="000000">
                    <a:alpha val="43137"/>
                  </a:srgbClr>
                </a:outerShdw>
              </a:effectLst>
            </a:rPr>
            <a:t>Conservation as a primary objective</a:t>
          </a:r>
        </a:p>
      </dsp:txBody>
      <dsp:txXfrm>
        <a:off x="72734" y="1599852"/>
        <a:ext cx="4201394" cy="1521473"/>
      </dsp:txXfrm>
    </dsp:sp>
    <dsp:sp modelId="{3F31E617-1618-4936-9F0E-10FF79B1F24A}">
      <dsp:nvSpPr>
        <dsp:cNvPr id="0" name=""/>
        <dsp:cNvSpPr/>
      </dsp:nvSpPr>
      <dsp:spPr>
        <a:xfrm>
          <a:off x="62345" y="3197399"/>
          <a:ext cx="4222173" cy="1521473"/>
        </a:xfrm>
        <a:prstGeom prst="rect">
          <a:avLst/>
        </a:prstGeom>
        <a:solidFill>
          <a:srgbClr val="49AA4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a:effectLst>
                <a:outerShdw blurRad="38100" dist="38100" dir="2700000" algn="tl">
                  <a:srgbClr val="000000">
                    <a:alpha val="43137"/>
                  </a:srgbClr>
                </a:outerShdw>
              </a:effectLst>
            </a:rPr>
            <a:t>The management objective is the defining feature</a:t>
          </a:r>
        </a:p>
      </dsp:txBody>
      <dsp:txXfrm>
        <a:off x="62345" y="3197399"/>
        <a:ext cx="4222173" cy="15214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DB6771-6674-42DB-BBE2-DD385D33242A}">
      <dsp:nvSpPr>
        <dsp:cNvPr id="0" name=""/>
        <dsp:cNvSpPr/>
      </dsp:nvSpPr>
      <dsp:spPr>
        <a:xfrm>
          <a:off x="0" y="2305"/>
          <a:ext cx="4346864" cy="1521473"/>
        </a:xfrm>
        <a:prstGeom prst="rect">
          <a:avLst/>
        </a:prstGeom>
        <a:solidFill>
          <a:srgbClr val="74ACD4"/>
        </a:solidFill>
        <a:ln w="19050" cap="flat" cmpd="sng" algn="ctr">
          <a:solidFill>
            <a:srgbClr val="74ACD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en-US" sz="2700" kern="1200">
              <a:effectLst>
                <a:outerShdw blurRad="38100" dist="38100" dir="2700000" algn="tl">
                  <a:srgbClr val="000000">
                    <a:alpha val="43137"/>
                  </a:srgbClr>
                </a:outerShdw>
              </a:effectLst>
            </a:rPr>
            <a:t>A site that </a:t>
          </a:r>
          <a:r>
            <a:rPr lang="en-US" sz="2700" b="1" i="1" kern="1200">
              <a:effectLst>
                <a:outerShdw blurRad="38100" dist="38100" dir="2700000" algn="tl">
                  <a:srgbClr val="000000">
                    <a:alpha val="43137"/>
                  </a:srgbClr>
                </a:outerShdw>
              </a:effectLst>
            </a:rPr>
            <a:t>already </a:t>
          </a:r>
          <a:r>
            <a:rPr lang="en-US" sz="2700" kern="1200">
              <a:effectLst>
                <a:outerShdw blurRad="38100" dist="38100" dir="2700000" algn="tl">
                  <a:srgbClr val="000000">
                    <a:alpha val="43137"/>
                  </a:srgbClr>
                </a:outerShdw>
              </a:effectLst>
            </a:rPr>
            <a:t>delivers the effective in situ conservation of biodiversity</a:t>
          </a:r>
        </a:p>
      </dsp:txBody>
      <dsp:txXfrm>
        <a:off x="0" y="2305"/>
        <a:ext cx="4346864" cy="1521473"/>
      </dsp:txXfrm>
    </dsp:sp>
    <dsp:sp modelId="{00804D0C-4DB4-4748-B492-8ACBFFF097FF}">
      <dsp:nvSpPr>
        <dsp:cNvPr id="0" name=""/>
        <dsp:cNvSpPr/>
      </dsp:nvSpPr>
      <dsp:spPr>
        <a:xfrm>
          <a:off x="0" y="1599852"/>
          <a:ext cx="4346864" cy="1521473"/>
        </a:xfrm>
        <a:prstGeom prst="rect">
          <a:avLst/>
        </a:prstGeom>
        <a:solidFill>
          <a:srgbClr val="8F6D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en-US" sz="2700" kern="1200">
              <a:effectLst>
                <a:outerShdw blurRad="38100" dist="38100" dir="2700000" algn="tl">
                  <a:srgbClr val="000000">
                    <a:alpha val="43137"/>
                  </a:srgbClr>
                </a:outerShdw>
              </a:effectLst>
            </a:rPr>
            <a:t>The biodiversity </a:t>
          </a:r>
          <a:r>
            <a:rPr lang="en-US" sz="2700" b="1" kern="1200">
              <a:effectLst>
                <a:outerShdw blurRad="38100" dist="38100" dir="2700000" algn="tl">
                  <a:srgbClr val="000000">
                    <a:alpha val="43137"/>
                  </a:srgbClr>
                </a:outerShdw>
              </a:effectLst>
            </a:rPr>
            <a:t>conservation outcome</a:t>
          </a:r>
          <a:r>
            <a:rPr lang="en-US" sz="2700" kern="1200">
              <a:effectLst>
                <a:outerShdw blurRad="38100" dist="38100" dir="2700000" algn="tl">
                  <a:srgbClr val="000000">
                    <a:alpha val="43137"/>
                  </a:srgbClr>
                </a:outerShdw>
              </a:effectLst>
            </a:rPr>
            <a:t> is the defining characteristic</a:t>
          </a:r>
        </a:p>
      </dsp:txBody>
      <dsp:txXfrm>
        <a:off x="0" y="1599852"/>
        <a:ext cx="4346864" cy="1521473"/>
      </dsp:txXfrm>
    </dsp:sp>
    <dsp:sp modelId="{3F31E617-1618-4936-9F0E-10FF79B1F24A}">
      <dsp:nvSpPr>
        <dsp:cNvPr id="0" name=""/>
        <dsp:cNvSpPr/>
      </dsp:nvSpPr>
      <dsp:spPr>
        <a:xfrm>
          <a:off x="0" y="3197399"/>
          <a:ext cx="4346864" cy="1521473"/>
        </a:xfrm>
        <a:prstGeom prst="rect">
          <a:avLst/>
        </a:prstGeom>
        <a:solidFill>
          <a:srgbClr val="49AA4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en-US" sz="2700" kern="1200">
              <a:effectLst>
                <a:outerShdw blurRad="38100" dist="38100" dir="2700000" algn="tl">
                  <a:srgbClr val="000000">
                    <a:alpha val="43137"/>
                  </a:srgbClr>
                </a:outerShdw>
              </a:effectLst>
            </a:rPr>
            <a:t>The management objective doesn’t have to be conservation</a:t>
          </a:r>
        </a:p>
      </dsp:txBody>
      <dsp:txXfrm>
        <a:off x="0" y="3197399"/>
        <a:ext cx="4346864" cy="15214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DB6771-6674-42DB-BBE2-DD385D33242A}">
      <dsp:nvSpPr>
        <dsp:cNvPr id="0" name=""/>
        <dsp:cNvSpPr/>
      </dsp:nvSpPr>
      <dsp:spPr>
        <a:xfrm>
          <a:off x="79655" y="2305"/>
          <a:ext cx="4187553" cy="1521473"/>
        </a:xfrm>
        <a:prstGeom prst="rect">
          <a:avLst/>
        </a:prstGeom>
        <a:solidFill>
          <a:srgbClr val="74ACD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a:lnSpc>
              <a:spcPct val="90000"/>
            </a:lnSpc>
            <a:spcBef>
              <a:spcPct val="0"/>
            </a:spcBef>
            <a:spcAft>
              <a:spcPct val="35000"/>
            </a:spcAft>
            <a:buNone/>
          </a:pPr>
          <a:r>
            <a:rPr lang="en-US" sz="3000" kern="1200"/>
            <a:t>Recognized, dedicated and managed </a:t>
          </a:r>
          <a:r>
            <a:rPr lang="en-US" sz="3000" b="1" kern="1200"/>
            <a:t>for conservation</a:t>
          </a:r>
          <a:endParaRPr lang="en-US" sz="3000" kern="1200"/>
        </a:p>
      </dsp:txBody>
      <dsp:txXfrm>
        <a:off x="79655" y="2305"/>
        <a:ext cx="4187553" cy="1521473"/>
      </dsp:txXfrm>
    </dsp:sp>
    <dsp:sp modelId="{00804D0C-4DB4-4748-B492-8ACBFFF097FF}">
      <dsp:nvSpPr>
        <dsp:cNvPr id="0" name=""/>
        <dsp:cNvSpPr/>
      </dsp:nvSpPr>
      <dsp:spPr>
        <a:xfrm>
          <a:off x="72734" y="1599852"/>
          <a:ext cx="4201394" cy="1521473"/>
        </a:xfrm>
        <a:prstGeom prst="rect">
          <a:avLst/>
        </a:prstGeom>
        <a:solidFill>
          <a:srgbClr val="8F6D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a:t>Conservation as a primary objective</a:t>
          </a:r>
        </a:p>
      </dsp:txBody>
      <dsp:txXfrm>
        <a:off x="72734" y="1599852"/>
        <a:ext cx="4201394" cy="1521473"/>
      </dsp:txXfrm>
    </dsp:sp>
    <dsp:sp modelId="{3F31E617-1618-4936-9F0E-10FF79B1F24A}">
      <dsp:nvSpPr>
        <dsp:cNvPr id="0" name=""/>
        <dsp:cNvSpPr/>
      </dsp:nvSpPr>
      <dsp:spPr>
        <a:xfrm>
          <a:off x="62345" y="3197399"/>
          <a:ext cx="4222173" cy="1521473"/>
        </a:xfrm>
        <a:prstGeom prst="rect">
          <a:avLst/>
        </a:prstGeom>
        <a:solidFill>
          <a:srgbClr val="49AA4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a:t>The management objective is the defining feature</a:t>
          </a:r>
        </a:p>
      </dsp:txBody>
      <dsp:txXfrm>
        <a:off x="62345" y="3197399"/>
        <a:ext cx="4222173" cy="152147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DB6771-6674-42DB-BBE2-DD385D33242A}">
      <dsp:nvSpPr>
        <dsp:cNvPr id="0" name=""/>
        <dsp:cNvSpPr/>
      </dsp:nvSpPr>
      <dsp:spPr>
        <a:xfrm>
          <a:off x="0" y="2305"/>
          <a:ext cx="4346864" cy="1521473"/>
        </a:xfrm>
        <a:prstGeom prst="rect">
          <a:avLst/>
        </a:prstGeom>
        <a:solidFill>
          <a:srgbClr val="74ACD4"/>
        </a:solidFill>
        <a:ln w="19050" cap="flat" cmpd="sng" algn="ctr">
          <a:solidFill>
            <a:srgbClr val="74ACD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en-US" sz="2700" kern="1200"/>
            <a:t>A site that </a:t>
          </a:r>
          <a:r>
            <a:rPr lang="en-US" sz="2700" b="1" kern="1200"/>
            <a:t>already </a:t>
          </a:r>
          <a:r>
            <a:rPr lang="en-US" sz="2700" kern="1200"/>
            <a:t>delivers the effective in situ conservation of biodiversity</a:t>
          </a:r>
        </a:p>
      </dsp:txBody>
      <dsp:txXfrm>
        <a:off x="0" y="2305"/>
        <a:ext cx="4346864" cy="1521473"/>
      </dsp:txXfrm>
    </dsp:sp>
    <dsp:sp modelId="{00804D0C-4DB4-4748-B492-8ACBFFF097FF}">
      <dsp:nvSpPr>
        <dsp:cNvPr id="0" name=""/>
        <dsp:cNvSpPr/>
      </dsp:nvSpPr>
      <dsp:spPr>
        <a:xfrm>
          <a:off x="0" y="1599852"/>
          <a:ext cx="4346864" cy="1521473"/>
        </a:xfrm>
        <a:prstGeom prst="rect">
          <a:avLst/>
        </a:prstGeom>
        <a:solidFill>
          <a:srgbClr val="8F6D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en-US" sz="2700" kern="1200"/>
            <a:t>The biodiversity conservation </a:t>
          </a:r>
          <a:r>
            <a:rPr lang="en-US" sz="2700" b="1" kern="1200"/>
            <a:t>outcome</a:t>
          </a:r>
          <a:r>
            <a:rPr lang="en-US" sz="2700" kern="1200"/>
            <a:t> is the defining characteristic</a:t>
          </a:r>
        </a:p>
      </dsp:txBody>
      <dsp:txXfrm>
        <a:off x="0" y="1599852"/>
        <a:ext cx="4346864" cy="1521473"/>
      </dsp:txXfrm>
    </dsp:sp>
    <dsp:sp modelId="{3F31E617-1618-4936-9F0E-10FF79B1F24A}">
      <dsp:nvSpPr>
        <dsp:cNvPr id="0" name=""/>
        <dsp:cNvSpPr/>
      </dsp:nvSpPr>
      <dsp:spPr>
        <a:xfrm>
          <a:off x="0" y="3197399"/>
          <a:ext cx="4346864" cy="1521473"/>
        </a:xfrm>
        <a:prstGeom prst="rect">
          <a:avLst/>
        </a:prstGeom>
        <a:solidFill>
          <a:srgbClr val="49AA4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en-US" sz="2700" kern="1200"/>
            <a:t>The management objective doesn’t have to be conservation</a:t>
          </a:r>
        </a:p>
      </dsp:txBody>
      <dsp:txXfrm>
        <a:off x="0" y="3197399"/>
        <a:ext cx="4346864" cy="15214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28E04D-9555-4FA4-99DF-4706ECBC2CC3}">
      <dsp:nvSpPr>
        <dsp:cNvPr id="0" name=""/>
        <dsp:cNvSpPr/>
      </dsp:nvSpPr>
      <dsp:spPr>
        <a:xfrm>
          <a:off x="39" y="1000294"/>
          <a:ext cx="3798093" cy="1492461"/>
        </a:xfrm>
        <a:prstGeom prst="rect">
          <a:avLst/>
        </a:prstGeom>
        <a:solidFill>
          <a:srgbClr val="74ACD4"/>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1" kern="1200">
              <a:effectLst>
                <a:outerShdw blurRad="38100" dist="38100" dir="2700000" algn="tl">
                  <a:srgbClr val="000000">
                    <a:alpha val="43137"/>
                  </a:srgbClr>
                </a:outerShdw>
              </a:effectLst>
            </a:rPr>
            <a:t>Any sustainable use is expected to be “fully consistent with conservation outcomes”</a:t>
          </a:r>
        </a:p>
      </dsp:txBody>
      <dsp:txXfrm>
        <a:off x="39" y="1000294"/>
        <a:ext cx="3798093" cy="1492461"/>
      </dsp:txXfrm>
    </dsp:sp>
    <dsp:sp modelId="{ABE9B8FF-35A9-48D8-A152-06E66BD83D27}">
      <dsp:nvSpPr>
        <dsp:cNvPr id="0" name=""/>
        <dsp:cNvSpPr/>
      </dsp:nvSpPr>
      <dsp:spPr>
        <a:xfrm>
          <a:off x="39" y="2492755"/>
          <a:ext cx="3798093" cy="1925617"/>
        </a:xfrm>
        <a:prstGeom prst="rect">
          <a:avLst/>
        </a:prstGeom>
        <a:solidFill>
          <a:schemeClr val="bg1">
            <a:lumMod val="95000"/>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a:t>sites where management is non-extractive or low impact, such that the site retains its important biodiversity values</a:t>
          </a:r>
        </a:p>
      </dsp:txBody>
      <dsp:txXfrm>
        <a:off x="39" y="2492755"/>
        <a:ext cx="3798093" cy="1925617"/>
      </dsp:txXfrm>
    </dsp:sp>
    <dsp:sp modelId="{60C71B23-9C64-489A-A92F-52DDC40ECD30}">
      <dsp:nvSpPr>
        <dsp:cNvPr id="0" name=""/>
        <dsp:cNvSpPr/>
      </dsp:nvSpPr>
      <dsp:spPr>
        <a:xfrm>
          <a:off x="4329866" y="1000294"/>
          <a:ext cx="3798093" cy="1492461"/>
        </a:xfrm>
        <a:prstGeom prst="rect">
          <a:avLst/>
        </a:prstGeom>
        <a:solidFill>
          <a:srgbClr val="74ACD4"/>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1" kern="1200">
              <a:effectLst>
                <a:outerShdw blurRad="38100" dist="38100" dir="2700000" algn="tl">
                  <a:srgbClr val="000000">
                    <a:alpha val="43137"/>
                  </a:srgbClr>
                </a:outerShdw>
              </a:effectLst>
            </a:rPr>
            <a:t>Ensuring sustainable management of areas that are primarily for production</a:t>
          </a:r>
        </a:p>
      </dsp:txBody>
      <dsp:txXfrm>
        <a:off x="4329866" y="1000294"/>
        <a:ext cx="3798093" cy="1492461"/>
      </dsp:txXfrm>
    </dsp:sp>
    <dsp:sp modelId="{E67E1042-BF91-4C81-901D-A9AB0FDFBCFC}">
      <dsp:nvSpPr>
        <dsp:cNvPr id="0" name=""/>
        <dsp:cNvSpPr/>
      </dsp:nvSpPr>
      <dsp:spPr>
        <a:xfrm>
          <a:off x="4329866" y="2492755"/>
          <a:ext cx="3798093" cy="1925617"/>
        </a:xfrm>
        <a:prstGeom prst="rect">
          <a:avLst/>
        </a:prstGeom>
        <a:solidFill>
          <a:schemeClr val="bg1">
            <a:lumMod val="95000"/>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a:t>sites managed for industrial exploitation of natural resources that is ecologically sustainable</a:t>
          </a:r>
        </a:p>
      </dsp:txBody>
      <dsp:txXfrm>
        <a:off x="4329866" y="2492755"/>
        <a:ext cx="3798093" cy="19256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4EBD8D-56A2-41DF-A89F-751499F7398D}">
      <dsp:nvSpPr>
        <dsp:cNvPr id="0" name=""/>
        <dsp:cNvSpPr/>
      </dsp:nvSpPr>
      <dsp:spPr>
        <a:xfrm>
          <a:off x="1636466" y="1252725"/>
          <a:ext cx="3064781" cy="2044208"/>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a:t>Review and assess the existing law and policy landscape.</a:t>
          </a:r>
        </a:p>
      </dsp:txBody>
      <dsp:txXfrm>
        <a:off x="2126831" y="1252725"/>
        <a:ext cx="2574416" cy="2044208"/>
      </dsp:txXfrm>
    </dsp:sp>
    <dsp:sp modelId="{C5ECEF29-A195-447F-968D-2AD35F885750}">
      <dsp:nvSpPr>
        <dsp:cNvPr id="0" name=""/>
        <dsp:cNvSpPr/>
      </dsp:nvSpPr>
      <dsp:spPr>
        <a:xfrm>
          <a:off x="1916" y="435451"/>
          <a:ext cx="2043187" cy="2043187"/>
        </a:xfrm>
        <a:prstGeom prst="ellipse">
          <a:avLst/>
        </a:prstGeom>
        <a:solidFill>
          <a:srgbClr val="8F6D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r>
            <a:rPr lang="en-US" sz="6500" kern="1200"/>
            <a:t>1</a:t>
          </a:r>
        </a:p>
      </dsp:txBody>
      <dsp:txXfrm>
        <a:off x="301134" y="734669"/>
        <a:ext cx="1444751" cy="1444751"/>
      </dsp:txXfrm>
    </dsp:sp>
    <dsp:sp modelId="{A1893588-1C72-4823-927C-69994512F21B}">
      <dsp:nvSpPr>
        <dsp:cNvPr id="0" name=""/>
        <dsp:cNvSpPr/>
      </dsp:nvSpPr>
      <dsp:spPr>
        <a:xfrm>
          <a:off x="6744434" y="1252725"/>
          <a:ext cx="3064781" cy="2044208"/>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a:t>Respond to the outcome</a:t>
          </a:r>
          <a:r>
            <a:rPr lang="en-US" sz="2400" kern="1200">
              <a:latin typeface="Aptos Display" panose="02110004020202020204"/>
            </a:rPr>
            <a:t>*</a:t>
          </a:r>
          <a:endParaRPr lang="en-US" sz="2400" kern="1200"/>
        </a:p>
      </dsp:txBody>
      <dsp:txXfrm>
        <a:off x="7234799" y="1252725"/>
        <a:ext cx="2574416" cy="2044208"/>
      </dsp:txXfrm>
    </dsp:sp>
    <dsp:sp modelId="{ACA8942E-FDED-4358-B894-5EEA482FA196}">
      <dsp:nvSpPr>
        <dsp:cNvPr id="0" name=""/>
        <dsp:cNvSpPr/>
      </dsp:nvSpPr>
      <dsp:spPr>
        <a:xfrm>
          <a:off x="5109884" y="435451"/>
          <a:ext cx="2043187" cy="2043187"/>
        </a:xfrm>
        <a:prstGeom prst="ellipse">
          <a:avLst/>
        </a:prstGeom>
        <a:solidFill>
          <a:srgbClr val="8F6D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r>
            <a:rPr lang="en-US" sz="6500" kern="1200"/>
            <a:t>2</a:t>
          </a:r>
        </a:p>
      </dsp:txBody>
      <dsp:txXfrm>
        <a:off x="5409102" y="734669"/>
        <a:ext cx="1444751" cy="144475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62074-3EDB-4D8C-900F-13B3D566493B}">
      <dsp:nvSpPr>
        <dsp:cNvPr id="0" name=""/>
        <dsp:cNvSpPr/>
      </dsp:nvSpPr>
      <dsp:spPr>
        <a:xfrm>
          <a:off x="6113" y="2416503"/>
          <a:ext cx="1691842" cy="1296975"/>
        </a:xfrm>
        <a:prstGeom prst="roundRect">
          <a:avLst>
            <a:gd name="adj" fmla="val 10000"/>
          </a:avLst>
        </a:prstGeom>
        <a:solidFill>
          <a:srgbClr val="F8971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Apply Step 1 of the IUCN site-level tool</a:t>
          </a:r>
        </a:p>
      </dsp:txBody>
      <dsp:txXfrm>
        <a:off x="44100" y="2454490"/>
        <a:ext cx="1615868" cy="1221001"/>
      </dsp:txXfrm>
    </dsp:sp>
    <dsp:sp modelId="{E263CCEE-82EF-4F06-809A-D633401094B1}">
      <dsp:nvSpPr>
        <dsp:cNvPr id="0" name=""/>
        <dsp:cNvSpPr/>
      </dsp:nvSpPr>
      <dsp:spPr>
        <a:xfrm rot="19157391">
          <a:off x="1589939" y="2762516"/>
          <a:ext cx="892770" cy="22653"/>
        </a:xfrm>
        <a:custGeom>
          <a:avLst/>
          <a:gdLst/>
          <a:ahLst/>
          <a:cxnLst/>
          <a:rect l="0" t="0" r="0" b="0"/>
          <a:pathLst>
            <a:path>
              <a:moveTo>
                <a:pt x="0" y="11326"/>
              </a:moveTo>
              <a:lnTo>
                <a:pt x="892770" y="11326"/>
              </a:lnTo>
            </a:path>
          </a:pathLst>
        </a:custGeom>
        <a:noFill/>
        <a:ln w="19050" cap="flat" cmpd="sng" algn="ctr">
          <a:solidFill>
            <a:srgbClr val="F8971D"/>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14005" y="2751524"/>
        <a:ext cx="44638" cy="44638"/>
      </dsp:txXfrm>
    </dsp:sp>
    <dsp:sp modelId="{7E56DD67-63C1-47EB-86B0-5B9FFF00FCA1}">
      <dsp:nvSpPr>
        <dsp:cNvPr id="0" name=""/>
        <dsp:cNvSpPr/>
      </dsp:nvSpPr>
      <dsp:spPr>
        <a:xfrm>
          <a:off x="2374693" y="1964649"/>
          <a:ext cx="1691842" cy="1036093"/>
        </a:xfrm>
        <a:prstGeom prst="roundRect">
          <a:avLst>
            <a:gd name="adj" fmla="val 10000"/>
          </a:avLst>
        </a:prstGeom>
        <a:solidFill>
          <a:srgbClr val="F8971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No, the site is not a potential OECM</a:t>
          </a:r>
        </a:p>
      </dsp:txBody>
      <dsp:txXfrm>
        <a:off x="2405039" y="1994995"/>
        <a:ext cx="1631150" cy="975401"/>
      </dsp:txXfrm>
    </dsp:sp>
    <dsp:sp modelId="{E7151D08-BCB7-4545-9603-74FD07910EC6}">
      <dsp:nvSpPr>
        <dsp:cNvPr id="0" name=""/>
        <dsp:cNvSpPr/>
      </dsp:nvSpPr>
      <dsp:spPr>
        <a:xfrm rot="2440262">
          <a:off x="1590201" y="3344409"/>
          <a:ext cx="892246" cy="22653"/>
        </a:xfrm>
        <a:custGeom>
          <a:avLst/>
          <a:gdLst/>
          <a:ahLst/>
          <a:cxnLst/>
          <a:rect l="0" t="0" r="0" b="0"/>
          <a:pathLst>
            <a:path>
              <a:moveTo>
                <a:pt x="0" y="11326"/>
              </a:moveTo>
              <a:lnTo>
                <a:pt x="892246" y="11326"/>
              </a:lnTo>
            </a:path>
          </a:pathLst>
        </a:custGeom>
        <a:noFill/>
        <a:ln w="19050" cap="flat" cmpd="sng" algn="ctr">
          <a:solidFill>
            <a:srgbClr val="F8971D"/>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14018" y="3333429"/>
        <a:ext cx="44612" cy="44612"/>
      </dsp:txXfrm>
    </dsp:sp>
    <dsp:sp modelId="{06A10B46-8892-4B63-9E3B-82B2C7AB097D}">
      <dsp:nvSpPr>
        <dsp:cNvPr id="0" name=""/>
        <dsp:cNvSpPr/>
      </dsp:nvSpPr>
      <dsp:spPr>
        <a:xfrm>
          <a:off x="2374693" y="3127631"/>
          <a:ext cx="1691842" cy="1037700"/>
        </a:xfrm>
        <a:prstGeom prst="roundRect">
          <a:avLst>
            <a:gd name="adj" fmla="val 10000"/>
          </a:avLst>
        </a:prstGeom>
        <a:solidFill>
          <a:srgbClr val="F8971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Yes, the site is a potential OECM</a:t>
          </a:r>
        </a:p>
      </dsp:txBody>
      <dsp:txXfrm>
        <a:off x="2405086" y="3158024"/>
        <a:ext cx="1631056" cy="976914"/>
      </dsp:txXfrm>
    </dsp:sp>
    <dsp:sp modelId="{41942AFB-054D-4E2F-A642-E935C04546A7}">
      <dsp:nvSpPr>
        <dsp:cNvPr id="0" name=""/>
        <dsp:cNvSpPr/>
      </dsp:nvSpPr>
      <dsp:spPr>
        <a:xfrm rot="18999332">
          <a:off x="3939627" y="3315795"/>
          <a:ext cx="930555" cy="22653"/>
        </a:xfrm>
        <a:custGeom>
          <a:avLst/>
          <a:gdLst/>
          <a:ahLst/>
          <a:cxnLst/>
          <a:rect l="0" t="0" r="0" b="0"/>
          <a:pathLst>
            <a:path>
              <a:moveTo>
                <a:pt x="0" y="11326"/>
              </a:moveTo>
              <a:lnTo>
                <a:pt x="930555" y="11326"/>
              </a:lnTo>
            </a:path>
          </a:pathLst>
        </a:custGeom>
        <a:noFill/>
        <a:ln w="19050" cap="flat" cmpd="sng" algn="ctr">
          <a:solidFill>
            <a:srgbClr val="F8971D"/>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381641" y="3303858"/>
        <a:ext cx="46527" cy="46527"/>
      </dsp:txXfrm>
    </dsp:sp>
    <dsp:sp modelId="{AA7B6A89-3EC4-4633-B883-97F6B218CA37}">
      <dsp:nvSpPr>
        <dsp:cNvPr id="0" name=""/>
        <dsp:cNvSpPr/>
      </dsp:nvSpPr>
      <dsp:spPr>
        <a:xfrm>
          <a:off x="4743273" y="2462466"/>
          <a:ext cx="1691842" cy="1090595"/>
        </a:xfrm>
        <a:prstGeom prst="roundRect">
          <a:avLst>
            <a:gd name="adj" fmla="val 10000"/>
          </a:avLst>
        </a:prstGeom>
        <a:solidFill>
          <a:srgbClr val="F8971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Consent is freely given</a:t>
          </a:r>
        </a:p>
      </dsp:txBody>
      <dsp:txXfrm>
        <a:off x="4775215" y="2494408"/>
        <a:ext cx="1627958" cy="1026711"/>
      </dsp:txXfrm>
    </dsp:sp>
    <dsp:sp modelId="{22E21391-FCB1-4B39-96D6-9C1483330898}">
      <dsp:nvSpPr>
        <dsp:cNvPr id="0" name=""/>
        <dsp:cNvSpPr/>
      </dsp:nvSpPr>
      <dsp:spPr>
        <a:xfrm>
          <a:off x="6435116" y="2996437"/>
          <a:ext cx="676737" cy="22653"/>
        </a:xfrm>
        <a:custGeom>
          <a:avLst/>
          <a:gdLst/>
          <a:ahLst/>
          <a:cxnLst/>
          <a:rect l="0" t="0" r="0" b="0"/>
          <a:pathLst>
            <a:path>
              <a:moveTo>
                <a:pt x="0" y="11326"/>
              </a:moveTo>
              <a:lnTo>
                <a:pt x="676737" y="11326"/>
              </a:lnTo>
            </a:path>
          </a:pathLst>
        </a:custGeom>
        <a:noFill/>
        <a:ln w="19050" cap="flat" cmpd="sng" algn="ctr">
          <a:solidFill>
            <a:srgbClr val="F8971D"/>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756566" y="2990845"/>
        <a:ext cx="33836" cy="33836"/>
      </dsp:txXfrm>
    </dsp:sp>
    <dsp:sp modelId="{0247D492-6788-498E-8C28-BD88100DD507}">
      <dsp:nvSpPr>
        <dsp:cNvPr id="0" name=""/>
        <dsp:cNvSpPr/>
      </dsp:nvSpPr>
      <dsp:spPr>
        <a:xfrm>
          <a:off x="7111853" y="2465270"/>
          <a:ext cx="1691842" cy="1084987"/>
        </a:xfrm>
        <a:prstGeom prst="roundRect">
          <a:avLst>
            <a:gd name="adj" fmla="val 10000"/>
          </a:avLst>
        </a:prstGeom>
        <a:solidFill>
          <a:srgbClr val="F8971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Conduct full assessment via the IUCN site-level tool</a:t>
          </a:r>
        </a:p>
      </dsp:txBody>
      <dsp:txXfrm>
        <a:off x="7143631" y="2497048"/>
        <a:ext cx="1628286" cy="1021431"/>
      </dsp:txXfrm>
    </dsp:sp>
    <dsp:sp modelId="{635713A0-8D77-48A7-A5FA-2D100D2AEBF3}">
      <dsp:nvSpPr>
        <dsp:cNvPr id="0" name=""/>
        <dsp:cNvSpPr/>
      </dsp:nvSpPr>
      <dsp:spPr>
        <a:xfrm rot="19162992">
          <a:off x="8696303" y="2706248"/>
          <a:ext cx="891522" cy="22653"/>
        </a:xfrm>
        <a:custGeom>
          <a:avLst/>
          <a:gdLst/>
          <a:ahLst/>
          <a:cxnLst/>
          <a:rect l="0" t="0" r="0" b="0"/>
          <a:pathLst>
            <a:path>
              <a:moveTo>
                <a:pt x="0" y="11326"/>
              </a:moveTo>
              <a:lnTo>
                <a:pt x="891522" y="11326"/>
              </a:lnTo>
            </a:path>
          </a:pathLst>
        </a:custGeom>
        <a:noFill/>
        <a:ln w="19050" cap="flat" cmpd="sng" algn="ctr">
          <a:solidFill>
            <a:srgbClr val="F8971D"/>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9119776" y="2695286"/>
        <a:ext cx="44576" cy="44576"/>
      </dsp:txXfrm>
    </dsp:sp>
    <dsp:sp modelId="{C1D81AB5-C95E-46F7-93F1-B20F3B48A6E8}">
      <dsp:nvSpPr>
        <dsp:cNvPr id="0" name=""/>
        <dsp:cNvSpPr/>
      </dsp:nvSpPr>
      <dsp:spPr>
        <a:xfrm>
          <a:off x="9480433" y="1890978"/>
          <a:ext cx="1691842" cy="1072814"/>
        </a:xfrm>
        <a:prstGeom prst="roundRect">
          <a:avLst>
            <a:gd name="adj" fmla="val 10000"/>
          </a:avLst>
        </a:prstGeom>
        <a:solidFill>
          <a:srgbClr val="F8971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Yes, this site is an OECM</a:t>
          </a:r>
        </a:p>
      </dsp:txBody>
      <dsp:txXfrm>
        <a:off x="9511855" y="1922400"/>
        <a:ext cx="1628998" cy="1009970"/>
      </dsp:txXfrm>
    </dsp:sp>
    <dsp:sp modelId="{0C582738-CEF0-468A-B8F5-EEC83618CBDB}">
      <dsp:nvSpPr>
        <dsp:cNvPr id="0" name=""/>
        <dsp:cNvSpPr/>
      </dsp:nvSpPr>
      <dsp:spPr>
        <a:xfrm rot="2493203">
          <a:off x="8689904" y="3296362"/>
          <a:ext cx="904320" cy="22653"/>
        </a:xfrm>
        <a:custGeom>
          <a:avLst/>
          <a:gdLst/>
          <a:ahLst/>
          <a:cxnLst/>
          <a:rect l="0" t="0" r="0" b="0"/>
          <a:pathLst>
            <a:path>
              <a:moveTo>
                <a:pt x="0" y="11326"/>
              </a:moveTo>
              <a:lnTo>
                <a:pt x="904320" y="11326"/>
              </a:lnTo>
            </a:path>
          </a:pathLst>
        </a:custGeom>
        <a:noFill/>
        <a:ln w="19050" cap="flat" cmpd="sng" algn="ctr">
          <a:solidFill>
            <a:srgbClr val="F8971D"/>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9119456" y="3285081"/>
        <a:ext cx="45216" cy="45216"/>
      </dsp:txXfrm>
    </dsp:sp>
    <dsp:sp modelId="{1D1692AA-4B7F-4A03-93BF-80F7FADBB23A}">
      <dsp:nvSpPr>
        <dsp:cNvPr id="0" name=""/>
        <dsp:cNvSpPr/>
      </dsp:nvSpPr>
      <dsp:spPr>
        <a:xfrm>
          <a:off x="9480433" y="3090681"/>
          <a:ext cx="1691842" cy="1033868"/>
        </a:xfrm>
        <a:prstGeom prst="roundRect">
          <a:avLst>
            <a:gd name="adj" fmla="val 10000"/>
          </a:avLst>
        </a:prstGeom>
        <a:solidFill>
          <a:srgbClr val="F8971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No, this site is not an OECM</a:t>
          </a:r>
        </a:p>
      </dsp:txBody>
      <dsp:txXfrm>
        <a:off x="9510714" y="3120962"/>
        <a:ext cx="1631280" cy="973306"/>
      </dsp:txXfrm>
    </dsp:sp>
    <dsp:sp modelId="{08B4A994-E77E-4072-BC39-BCC2E411D8CA}">
      <dsp:nvSpPr>
        <dsp:cNvPr id="0" name=""/>
        <dsp:cNvSpPr/>
      </dsp:nvSpPr>
      <dsp:spPr>
        <a:xfrm rot="2431202">
          <a:off x="3955758" y="3935270"/>
          <a:ext cx="923840" cy="22653"/>
        </a:xfrm>
        <a:custGeom>
          <a:avLst/>
          <a:gdLst/>
          <a:ahLst/>
          <a:cxnLst/>
          <a:rect l="0" t="0" r="0" b="0"/>
          <a:pathLst>
            <a:path>
              <a:moveTo>
                <a:pt x="0" y="11326"/>
              </a:moveTo>
              <a:lnTo>
                <a:pt x="923840" y="11326"/>
              </a:lnTo>
            </a:path>
          </a:pathLst>
        </a:custGeom>
        <a:noFill/>
        <a:ln w="19050" cap="flat" cmpd="sng" algn="ctr">
          <a:solidFill>
            <a:srgbClr val="F8971D"/>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394582" y="3923501"/>
        <a:ext cx="46192" cy="46192"/>
      </dsp:txXfrm>
    </dsp:sp>
    <dsp:sp modelId="{0792C4C4-0BE2-4CAF-90C8-B4506941E5DC}">
      <dsp:nvSpPr>
        <dsp:cNvPr id="0" name=""/>
        <dsp:cNvSpPr/>
      </dsp:nvSpPr>
      <dsp:spPr>
        <a:xfrm>
          <a:off x="4768820" y="3671440"/>
          <a:ext cx="1691842" cy="1150546"/>
        </a:xfrm>
        <a:prstGeom prst="roundRect">
          <a:avLst>
            <a:gd name="adj" fmla="val 10000"/>
          </a:avLst>
        </a:prstGeom>
        <a:solidFill>
          <a:srgbClr val="F8971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tx1"/>
              </a:solidFill>
            </a:rPr>
            <a:t>Consent is not given and no assessment can be conducted</a:t>
          </a:r>
        </a:p>
      </dsp:txBody>
      <dsp:txXfrm>
        <a:off x="4802518" y="3705138"/>
        <a:ext cx="1624446" cy="10831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FAEC91-1E30-42D5-A243-D0BE1A6DC095}">
      <dsp:nvSpPr>
        <dsp:cNvPr id="0" name=""/>
        <dsp:cNvSpPr/>
      </dsp:nvSpPr>
      <dsp:spPr>
        <a:xfrm rot="10800000">
          <a:off x="2007133" y="97"/>
          <a:ext cx="6801305" cy="1176090"/>
        </a:xfrm>
        <a:prstGeom prst="homePlate">
          <a:avLst/>
        </a:prstGeom>
        <a:solidFill>
          <a:srgbClr val="009AC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8623" tIns="91440" rIns="170688" bIns="91440" numCol="1" spcCol="1270" anchor="ctr" anchorCtr="0">
          <a:noAutofit/>
        </a:bodyPr>
        <a:lstStyle/>
        <a:p>
          <a:pPr marL="0" lvl="0" indent="0" algn="l" defTabSz="1066800">
            <a:lnSpc>
              <a:spcPct val="90000"/>
            </a:lnSpc>
            <a:spcBef>
              <a:spcPct val="0"/>
            </a:spcBef>
            <a:spcAft>
              <a:spcPct val="35000"/>
            </a:spcAft>
            <a:buNone/>
          </a:pPr>
          <a:r>
            <a:rPr lang="en-US" sz="2400" b="0" i="0" u="none" strike="noStrike" kern="1200" baseline="0">
              <a:latin typeface="HelveticaNeueLTPro-Lt"/>
            </a:rPr>
            <a:t>establish robust financial management systems that operate efficiently, effectively and sustainably</a:t>
          </a:r>
          <a:endParaRPr lang="en-US" sz="2400" kern="1200"/>
        </a:p>
      </dsp:txBody>
      <dsp:txXfrm rot="10800000">
        <a:off x="2301155" y="97"/>
        <a:ext cx="6507283" cy="1176090"/>
      </dsp:txXfrm>
    </dsp:sp>
    <dsp:sp modelId="{0C73A9BA-7504-4A60-B89B-41C8708DFFC9}">
      <dsp:nvSpPr>
        <dsp:cNvPr id="0" name=""/>
        <dsp:cNvSpPr/>
      </dsp:nvSpPr>
      <dsp:spPr>
        <a:xfrm>
          <a:off x="1419088" y="97"/>
          <a:ext cx="1176090" cy="1176090"/>
        </a:xfrm>
        <a:prstGeom prst="ellipse">
          <a:avLst/>
        </a:prstGeom>
        <a:solidFill>
          <a:srgbClr val="009AC8"/>
        </a:solidFill>
        <a:ln w="19050" cap="flat" cmpd="sng" algn="ctr">
          <a:solidFill>
            <a:srgbClr val="009AC8"/>
          </a:solidFill>
          <a:prstDash val="solid"/>
          <a:miter lim="800000"/>
        </a:ln>
        <a:effectLst/>
      </dsp:spPr>
      <dsp:style>
        <a:lnRef idx="2">
          <a:scrgbClr r="0" g="0" b="0"/>
        </a:lnRef>
        <a:fillRef idx="1">
          <a:scrgbClr r="0" g="0" b="0"/>
        </a:fillRef>
        <a:effectRef idx="0">
          <a:scrgbClr r="0" g="0" b="0"/>
        </a:effectRef>
        <a:fontRef idx="minor"/>
      </dsp:style>
    </dsp:sp>
    <dsp:sp modelId="{AADE0021-912B-4D6A-84E1-C50014F093A3}">
      <dsp:nvSpPr>
        <dsp:cNvPr id="0" name=""/>
        <dsp:cNvSpPr/>
      </dsp:nvSpPr>
      <dsp:spPr>
        <a:xfrm rot="10800000">
          <a:off x="2007133" y="1527259"/>
          <a:ext cx="6801305" cy="1176090"/>
        </a:xfrm>
        <a:prstGeom prst="homePlate">
          <a:avLst/>
        </a:prstGeom>
        <a:solidFill>
          <a:srgbClr val="009AC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8623" tIns="91440" rIns="170688" bIns="91440" numCol="1" spcCol="1270" anchor="ctr" anchorCtr="0">
          <a:noAutofit/>
        </a:bodyPr>
        <a:lstStyle/>
        <a:p>
          <a:pPr marL="0" lvl="0" indent="0" algn="l" defTabSz="1066800">
            <a:lnSpc>
              <a:spcPct val="90000"/>
            </a:lnSpc>
            <a:spcBef>
              <a:spcPct val="0"/>
            </a:spcBef>
            <a:spcAft>
              <a:spcPct val="35000"/>
            </a:spcAft>
            <a:buNone/>
          </a:pPr>
          <a:r>
            <a:rPr lang="en-US" sz="2400" b="0" i="0" u="none" strike="noStrike" kern="1200" baseline="0">
              <a:latin typeface="HelveticaNeueLTPro-Lt"/>
            </a:rPr>
            <a:t>create financial incentives for those who bear conservation costs or could influence conservation outcomes</a:t>
          </a:r>
          <a:endParaRPr lang="en-US" sz="2400" kern="1200"/>
        </a:p>
      </dsp:txBody>
      <dsp:txXfrm rot="10800000">
        <a:off x="2301155" y="1527259"/>
        <a:ext cx="6507283" cy="1176090"/>
      </dsp:txXfrm>
    </dsp:sp>
    <dsp:sp modelId="{8CC638ED-3671-4406-AF8A-E04C981C77EE}">
      <dsp:nvSpPr>
        <dsp:cNvPr id="0" name=""/>
        <dsp:cNvSpPr/>
      </dsp:nvSpPr>
      <dsp:spPr>
        <a:xfrm>
          <a:off x="1419088" y="1527259"/>
          <a:ext cx="1176090" cy="1176090"/>
        </a:xfrm>
        <a:prstGeom prst="ellipse">
          <a:avLst/>
        </a:prstGeom>
        <a:solidFill>
          <a:srgbClr val="009AC8"/>
        </a:solidFill>
        <a:ln w="19050" cap="flat" cmpd="sng" algn="ctr">
          <a:solidFill>
            <a:srgbClr val="009AC8"/>
          </a:solidFill>
          <a:prstDash val="solid"/>
          <a:miter lim="800000"/>
        </a:ln>
        <a:effectLst/>
      </dsp:spPr>
      <dsp:style>
        <a:lnRef idx="2">
          <a:scrgbClr r="0" g="0" b="0"/>
        </a:lnRef>
        <a:fillRef idx="1">
          <a:scrgbClr r="0" g="0" b="0"/>
        </a:fillRef>
        <a:effectRef idx="0">
          <a:scrgbClr r="0" g="0" b="0"/>
        </a:effectRef>
        <a:fontRef idx="minor"/>
      </dsp:style>
    </dsp:sp>
    <dsp:sp modelId="{B4DD2D2D-A856-4409-9CCB-C2AAFE666E55}">
      <dsp:nvSpPr>
        <dsp:cNvPr id="0" name=""/>
        <dsp:cNvSpPr/>
      </dsp:nvSpPr>
      <dsp:spPr>
        <a:xfrm rot="10800000">
          <a:off x="2007133" y="3054422"/>
          <a:ext cx="6801305" cy="1176090"/>
        </a:xfrm>
        <a:prstGeom prst="homePlate">
          <a:avLst/>
        </a:prstGeom>
        <a:solidFill>
          <a:srgbClr val="009AC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8623" tIns="91440" rIns="170688" bIns="91440" numCol="1" spcCol="1270" anchor="ctr" anchorCtr="0">
          <a:noAutofit/>
        </a:bodyPr>
        <a:lstStyle/>
        <a:p>
          <a:pPr marL="0" lvl="0" indent="0" algn="l" defTabSz="1066800">
            <a:lnSpc>
              <a:spcPct val="90000"/>
            </a:lnSpc>
            <a:spcBef>
              <a:spcPct val="0"/>
            </a:spcBef>
            <a:spcAft>
              <a:spcPct val="35000"/>
            </a:spcAft>
            <a:buNone/>
          </a:pPr>
          <a:r>
            <a:rPr lang="en-US" sz="2400" b="0" i="0" u="none" strike="noStrike" kern="1200" baseline="0">
              <a:latin typeface="HelveticaNeueLTPro-Lt"/>
            </a:rPr>
            <a:t>actively empower and enhance the capacity of conservation managers</a:t>
          </a:r>
          <a:endParaRPr lang="en-US" sz="2400" kern="1200"/>
        </a:p>
      </dsp:txBody>
      <dsp:txXfrm rot="10800000">
        <a:off x="2301155" y="3054422"/>
        <a:ext cx="6507283" cy="1176090"/>
      </dsp:txXfrm>
    </dsp:sp>
    <dsp:sp modelId="{2E6B406B-836D-44A8-B982-FCC3F39A5014}">
      <dsp:nvSpPr>
        <dsp:cNvPr id="0" name=""/>
        <dsp:cNvSpPr/>
      </dsp:nvSpPr>
      <dsp:spPr>
        <a:xfrm>
          <a:off x="1419088" y="3054422"/>
          <a:ext cx="1176090" cy="1176090"/>
        </a:xfrm>
        <a:prstGeom prst="ellipse">
          <a:avLst/>
        </a:prstGeom>
        <a:solidFill>
          <a:srgbClr val="009AC8"/>
        </a:solidFill>
        <a:ln w="19050" cap="flat" cmpd="sng" algn="ctr">
          <a:solidFill>
            <a:srgbClr val="009AC8"/>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C60882-3D07-4CA8-834B-8132CCD430C4}" type="datetimeFigureOut">
              <a:rPr lang="en-US" smtClean="0"/>
              <a:t>10-Jun-25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CBC9A-9708-4504-97BB-2AC184284613}" type="slidenum">
              <a:rPr lang="en-US" smtClean="0"/>
              <a:t>‹#›</a:t>
            </a:fld>
            <a:endParaRPr lang="en-US"/>
          </a:p>
        </p:txBody>
      </p:sp>
    </p:spTree>
    <p:extLst>
      <p:ext uri="{BB962C8B-B14F-4D97-AF65-F5344CB8AC3E}">
        <p14:creationId xmlns:p14="http://schemas.microsoft.com/office/powerpoint/2010/main" val="2647238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on the shape or text of “Target 3” to jump to a slide with the full definition. The slide is at the bottom of the deck, in the appendices. If you are cutting portions of this slide deck, make sure to preserve that slide.</a:t>
            </a:r>
          </a:p>
        </p:txBody>
      </p:sp>
      <p:sp>
        <p:nvSpPr>
          <p:cNvPr id="4" name="Slide Number Placeholder 3"/>
          <p:cNvSpPr>
            <a:spLocks noGrp="1"/>
          </p:cNvSpPr>
          <p:nvPr>
            <p:ph type="sldNum" sz="quarter" idx="5"/>
          </p:nvPr>
        </p:nvSpPr>
        <p:spPr/>
        <p:txBody>
          <a:bodyPr/>
          <a:lstStyle/>
          <a:p>
            <a:fld id="{388CBC9A-9708-4504-97BB-2AC184284613}" type="slidenum">
              <a:rPr lang="en-US" smtClean="0"/>
              <a:t>5</a:t>
            </a:fld>
            <a:endParaRPr lang="en-US"/>
          </a:p>
        </p:txBody>
      </p:sp>
    </p:spTree>
    <p:extLst>
      <p:ext uri="{BB962C8B-B14F-4D97-AF65-F5344CB8AC3E}">
        <p14:creationId xmlns:p14="http://schemas.microsoft.com/office/powerpoint/2010/main" val="3295127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584E6-1585-6E32-E042-876555E92D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00C15B-8039-31DD-E398-B27D524730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E06D2-5884-A6C9-7533-05EC293B22AC}"/>
              </a:ext>
            </a:extLst>
          </p:cNvPr>
          <p:cNvSpPr>
            <a:spLocks noGrp="1"/>
          </p:cNvSpPr>
          <p:nvPr>
            <p:ph type="body" idx="1"/>
          </p:nvPr>
        </p:nvSpPr>
        <p:spPr/>
        <p:txBody>
          <a:bodyPr/>
          <a:lstStyle/>
          <a:p>
            <a:pPr algn="l"/>
            <a:endParaRPr lang="en-US"/>
          </a:p>
        </p:txBody>
      </p:sp>
      <p:sp>
        <p:nvSpPr>
          <p:cNvPr id="4" name="Slide Number Placeholder 3">
            <a:extLst>
              <a:ext uri="{FF2B5EF4-FFF2-40B4-BE49-F238E27FC236}">
                <a16:creationId xmlns:a16="http://schemas.microsoft.com/office/drawing/2014/main" id="{2376F6A6-E8A9-E6A1-F711-B82E835D8062}"/>
              </a:ext>
            </a:extLst>
          </p:cNvPr>
          <p:cNvSpPr>
            <a:spLocks noGrp="1"/>
          </p:cNvSpPr>
          <p:nvPr>
            <p:ph type="sldNum" sz="quarter" idx="5"/>
          </p:nvPr>
        </p:nvSpPr>
        <p:spPr/>
        <p:txBody>
          <a:bodyPr/>
          <a:lstStyle/>
          <a:p>
            <a:fld id="{388CBC9A-9708-4504-97BB-2AC184284613}" type="slidenum">
              <a:rPr lang="en-US" smtClean="0"/>
              <a:t>19</a:t>
            </a:fld>
            <a:endParaRPr lang="en-US"/>
          </a:p>
        </p:txBody>
      </p:sp>
    </p:spTree>
    <p:extLst>
      <p:ext uri="{BB962C8B-B14F-4D97-AF65-F5344CB8AC3E}">
        <p14:creationId xmlns:p14="http://schemas.microsoft.com/office/powerpoint/2010/main" val="1528395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137F0-90A7-E3C4-8EA3-F9B19E8459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12F953-5468-68AD-2A0D-15BB2EE070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19D6A7-9E60-DE47-D6EB-D2683248CD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C28F186-B9B8-BEC7-6630-25976C028CDD}"/>
              </a:ext>
            </a:extLst>
          </p:cNvPr>
          <p:cNvSpPr>
            <a:spLocks noGrp="1"/>
          </p:cNvSpPr>
          <p:nvPr>
            <p:ph type="sldNum" sz="quarter" idx="5"/>
          </p:nvPr>
        </p:nvSpPr>
        <p:spPr/>
        <p:txBody>
          <a:bodyPr/>
          <a:lstStyle/>
          <a:p>
            <a:fld id="{388CBC9A-9708-4504-97BB-2AC184284613}" type="slidenum">
              <a:rPr lang="en-US" smtClean="0"/>
              <a:t>20</a:t>
            </a:fld>
            <a:endParaRPr lang="en-US"/>
          </a:p>
        </p:txBody>
      </p:sp>
    </p:spTree>
    <p:extLst>
      <p:ext uri="{BB962C8B-B14F-4D97-AF65-F5344CB8AC3E}">
        <p14:creationId xmlns:p14="http://schemas.microsoft.com/office/powerpoint/2010/main" val="37531477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1FC45-6500-EFA9-ECE7-9D5927C35A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7AC619-505F-D209-E898-3FBBB83770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728E53-AA9E-B987-6EC6-85BDDF2BEE12}"/>
              </a:ext>
            </a:extLst>
          </p:cNvPr>
          <p:cNvSpPr>
            <a:spLocks noGrp="1"/>
          </p:cNvSpPr>
          <p:nvPr>
            <p:ph type="body" idx="1"/>
          </p:nvPr>
        </p:nvSpPr>
        <p:spPr/>
        <p:txBody>
          <a:bodyPr/>
          <a:lstStyle/>
          <a:p>
            <a:pPr algn="l"/>
            <a:endParaRPr lang="en-US"/>
          </a:p>
        </p:txBody>
      </p:sp>
      <p:sp>
        <p:nvSpPr>
          <p:cNvPr id="4" name="Slide Number Placeholder 3">
            <a:extLst>
              <a:ext uri="{FF2B5EF4-FFF2-40B4-BE49-F238E27FC236}">
                <a16:creationId xmlns:a16="http://schemas.microsoft.com/office/drawing/2014/main" id="{7AB5573E-0090-BF55-3E62-71BD51CED714}"/>
              </a:ext>
            </a:extLst>
          </p:cNvPr>
          <p:cNvSpPr>
            <a:spLocks noGrp="1"/>
          </p:cNvSpPr>
          <p:nvPr>
            <p:ph type="sldNum" sz="quarter" idx="5"/>
          </p:nvPr>
        </p:nvSpPr>
        <p:spPr/>
        <p:txBody>
          <a:bodyPr/>
          <a:lstStyle/>
          <a:p>
            <a:fld id="{388CBC9A-9708-4504-97BB-2AC184284613}" type="slidenum">
              <a:rPr lang="en-US" smtClean="0"/>
              <a:t>21</a:t>
            </a:fld>
            <a:endParaRPr lang="en-US"/>
          </a:p>
        </p:txBody>
      </p:sp>
    </p:spTree>
    <p:extLst>
      <p:ext uri="{BB962C8B-B14F-4D97-AF65-F5344CB8AC3E}">
        <p14:creationId xmlns:p14="http://schemas.microsoft.com/office/powerpoint/2010/main" val="2296507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Source: Parks Canada. (2025). “</a:t>
            </a:r>
            <a:r>
              <a:rPr lang="en-US" b="0" i="0">
                <a:solidFill>
                  <a:srgbClr val="333333"/>
                </a:solidFill>
                <a:effectLst/>
                <a:latin typeface="Lato" panose="020F0502020204030203" pitchFamily="34" charset="0"/>
              </a:rPr>
              <a:t>Five Parks Canada sites newly recognized as Other Effective area-based Conservation Measures (OECM)”. https://www.canada.ca/en/parks-canada/news/2025/03/five-parks-canada-sites-newly-recognized-as-other-effective-area-based-conservation-measures-oecm.html</a:t>
            </a:r>
          </a:p>
        </p:txBody>
      </p:sp>
      <p:sp>
        <p:nvSpPr>
          <p:cNvPr id="4" name="Slide Number Placeholder 3"/>
          <p:cNvSpPr>
            <a:spLocks noGrp="1"/>
          </p:cNvSpPr>
          <p:nvPr>
            <p:ph type="sldNum" sz="quarter" idx="5"/>
          </p:nvPr>
        </p:nvSpPr>
        <p:spPr/>
        <p:txBody>
          <a:bodyPr/>
          <a:lstStyle/>
          <a:p>
            <a:fld id="{388CBC9A-9708-4504-97BB-2AC184284613}" type="slidenum">
              <a:rPr lang="en-US" smtClean="0"/>
              <a:t>22</a:t>
            </a:fld>
            <a:endParaRPr lang="en-US"/>
          </a:p>
        </p:txBody>
      </p:sp>
    </p:spTree>
    <p:extLst>
      <p:ext uri="{BB962C8B-B14F-4D97-AF65-F5344CB8AC3E}">
        <p14:creationId xmlns:p14="http://schemas.microsoft.com/office/powerpoint/2010/main" val="1091076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a:latin typeface="HelveticaNeueLTPro-Lt"/>
              </a:rPr>
              <a:t>The GBF is composed of four goals and 23 targets. Halting and reversing biodiversity loss requires rigorous implementation of all 23 targets. Two of them, Targets 3 and 10, are especially relevant to sites where there is sustainable use of natural resources.</a:t>
            </a:r>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26</a:t>
            </a:fld>
            <a:endParaRPr lang="en-US"/>
          </a:p>
        </p:txBody>
      </p:sp>
    </p:spTree>
    <p:extLst>
      <p:ext uri="{BB962C8B-B14F-4D97-AF65-F5344CB8AC3E}">
        <p14:creationId xmlns:p14="http://schemas.microsoft.com/office/powerpoint/2010/main" val="38192798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a:latin typeface="HelveticaNeueLTPro-Lt"/>
              </a:rPr>
              <a:t>The original rationale and focus of the OECM framework was to promote the identification, reporting, monitoring and strengthening of </a:t>
            </a:r>
            <a:r>
              <a:rPr lang="en-US" sz="1800" b="0" i="0" u="none" strike="noStrike" baseline="0">
                <a:latin typeface="HelveticaNeueLTPro-Bd"/>
              </a:rPr>
              <a:t>existing management arrangements</a:t>
            </a:r>
            <a:r>
              <a:rPr lang="en-US" sz="1800" b="0" i="0" u="none" strike="noStrike" baseline="0">
                <a:latin typeface="HelveticaNeueLTPro-Lt"/>
              </a:rPr>
              <a:t>. However, there is nothing in the CBD definition or IUCN site tool that would prevent an OECM being newly </a:t>
            </a:r>
            <a:r>
              <a:rPr lang="en-US" sz="1800" b="0" i="0" u="none" strike="noStrike" baseline="0">
                <a:latin typeface="HelveticaNeueLTPro-Bd"/>
              </a:rPr>
              <a:t>created</a:t>
            </a:r>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29</a:t>
            </a:fld>
            <a:endParaRPr lang="en-US"/>
          </a:p>
        </p:txBody>
      </p:sp>
    </p:spTree>
    <p:extLst>
      <p:ext uri="{BB962C8B-B14F-4D97-AF65-F5344CB8AC3E}">
        <p14:creationId xmlns:p14="http://schemas.microsoft.com/office/powerpoint/2010/main" val="3072671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7BAEE-B50B-5AB4-6090-78C288B4E0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CD9561-0420-8C69-66C6-B0D523E79B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EA96E2-9D00-5CD3-81AB-4DF298700053}"/>
              </a:ext>
            </a:extLst>
          </p:cNvPr>
          <p:cNvSpPr>
            <a:spLocks noGrp="1"/>
          </p:cNvSpPr>
          <p:nvPr>
            <p:ph type="body" idx="1"/>
          </p:nvPr>
        </p:nvSpPr>
        <p:spPr/>
        <p:txBody>
          <a:bodyPr/>
          <a:lstStyle/>
          <a:p>
            <a:pPr algn="l"/>
            <a:r>
              <a:rPr lang="en-US" sz="1800" b="0" i="0" u="none" strike="noStrike" baseline="0">
                <a:latin typeface="HelveticaNeueLTPro-Lt"/>
              </a:rPr>
              <a:t>The original rationale and focus of the OECM framework was to promote the identification,</a:t>
            </a:r>
          </a:p>
          <a:p>
            <a:pPr algn="l"/>
            <a:r>
              <a:rPr lang="en-US" sz="1800" b="0" i="0" u="none" strike="noStrike" baseline="0">
                <a:latin typeface="HelveticaNeueLTPro-Lt"/>
              </a:rPr>
              <a:t>reporting, monitoring and strengthening of </a:t>
            </a:r>
            <a:r>
              <a:rPr lang="en-US" sz="1800" b="0" i="0" u="none" strike="noStrike" baseline="0">
                <a:latin typeface="HelveticaNeueLTPro-Bd"/>
              </a:rPr>
              <a:t>existing management arrangements</a:t>
            </a:r>
            <a:r>
              <a:rPr lang="en-US" sz="1800" b="0" i="0" u="none" strike="noStrike" baseline="0">
                <a:latin typeface="HelveticaNeueLTPro-Lt"/>
              </a:rPr>
              <a:t>. However,</a:t>
            </a:r>
          </a:p>
          <a:p>
            <a:pPr algn="l"/>
            <a:r>
              <a:rPr lang="en-US" sz="1800" b="0" i="0" u="none" strike="noStrike" baseline="0">
                <a:latin typeface="HelveticaNeueLTPro-Lt"/>
              </a:rPr>
              <a:t>there is nothing in the CBD definition or IUCN site tool that would prevent an OECM being</a:t>
            </a:r>
          </a:p>
          <a:p>
            <a:pPr algn="l"/>
            <a:r>
              <a:rPr lang="en-US" sz="1800" b="0" i="0" u="none" strike="noStrike" baseline="0">
                <a:latin typeface="HelveticaNeueLTPro-Lt"/>
              </a:rPr>
              <a:t>newly </a:t>
            </a:r>
            <a:r>
              <a:rPr lang="en-US" sz="1800" b="0" i="0" u="none" strike="noStrike" baseline="0">
                <a:latin typeface="HelveticaNeueLTPro-Bd"/>
              </a:rPr>
              <a:t>created</a:t>
            </a:r>
            <a:endParaRPr lang="en-US"/>
          </a:p>
        </p:txBody>
      </p:sp>
      <p:sp>
        <p:nvSpPr>
          <p:cNvPr id="4" name="Slide Number Placeholder 3">
            <a:extLst>
              <a:ext uri="{FF2B5EF4-FFF2-40B4-BE49-F238E27FC236}">
                <a16:creationId xmlns:a16="http://schemas.microsoft.com/office/drawing/2014/main" id="{F746E8A6-F1AA-DEB0-D28C-FF619A6BD8FA}"/>
              </a:ext>
            </a:extLst>
          </p:cNvPr>
          <p:cNvSpPr>
            <a:spLocks noGrp="1"/>
          </p:cNvSpPr>
          <p:nvPr>
            <p:ph type="sldNum" sz="quarter" idx="5"/>
          </p:nvPr>
        </p:nvSpPr>
        <p:spPr/>
        <p:txBody>
          <a:bodyPr/>
          <a:lstStyle/>
          <a:p>
            <a:fld id="{388CBC9A-9708-4504-97BB-2AC184284613}" type="slidenum">
              <a:rPr lang="en-US" smtClean="0"/>
              <a:t>30</a:t>
            </a:fld>
            <a:endParaRPr lang="en-US"/>
          </a:p>
        </p:txBody>
      </p:sp>
    </p:spTree>
    <p:extLst>
      <p:ext uri="{BB962C8B-B14F-4D97-AF65-F5344CB8AC3E}">
        <p14:creationId xmlns:p14="http://schemas.microsoft.com/office/powerpoint/2010/main" val="8018415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Clicking on the embedded slides is optional. It will zoom in to the slide you click; to return to this main slide, press the backwards arrow.</a:t>
            </a:r>
          </a:p>
        </p:txBody>
      </p:sp>
      <p:sp>
        <p:nvSpPr>
          <p:cNvPr id="4" name="Slide Number Placeholder 3"/>
          <p:cNvSpPr>
            <a:spLocks noGrp="1"/>
          </p:cNvSpPr>
          <p:nvPr>
            <p:ph type="sldNum" sz="quarter" idx="5"/>
          </p:nvPr>
        </p:nvSpPr>
        <p:spPr/>
        <p:txBody>
          <a:bodyPr/>
          <a:lstStyle/>
          <a:p>
            <a:fld id="{388CBC9A-9708-4504-97BB-2AC184284613}" type="slidenum">
              <a:rPr lang="en-US" smtClean="0"/>
              <a:t>34</a:t>
            </a:fld>
            <a:endParaRPr lang="en-US"/>
          </a:p>
        </p:txBody>
      </p:sp>
    </p:spTree>
    <p:extLst>
      <p:ext uri="{BB962C8B-B14F-4D97-AF65-F5344CB8AC3E}">
        <p14:creationId xmlns:p14="http://schemas.microsoft.com/office/powerpoint/2010/main" val="40346854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1"/>
          </a:p>
        </p:txBody>
      </p:sp>
      <p:sp>
        <p:nvSpPr>
          <p:cNvPr id="4" name="Slide Number Placeholder 3"/>
          <p:cNvSpPr>
            <a:spLocks noGrp="1"/>
          </p:cNvSpPr>
          <p:nvPr>
            <p:ph type="sldNum" sz="quarter" idx="5"/>
          </p:nvPr>
        </p:nvSpPr>
        <p:spPr/>
        <p:txBody>
          <a:bodyPr/>
          <a:lstStyle/>
          <a:p>
            <a:fld id="{388CBC9A-9708-4504-97BB-2AC184284613}" type="slidenum">
              <a:rPr lang="en-US" smtClean="0"/>
              <a:t>36</a:t>
            </a:fld>
            <a:endParaRPr lang="en-US"/>
          </a:p>
        </p:txBody>
      </p:sp>
    </p:spTree>
    <p:extLst>
      <p:ext uri="{BB962C8B-B14F-4D97-AF65-F5344CB8AC3E}">
        <p14:creationId xmlns:p14="http://schemas.microsoft.com/office/powerpoint/2010/main" val="303467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case study is optional. Click on the case study to view, or go to the next slide to skip it. To exit the case study, press the backwards arrow. In speaker view, there will also be an up-pointing arrow in your menu of buttons, next to the subtitles.</a:t>
            </a:r>
          </a:p>
          <a:p>
            <a:endParaRPr lang="en-US"/>
          </a:p>
          <a:p>
            <a:pPr algn="l"/>
            <a:r>
              <a:rPr lang="en-US" b="1"/>
              <a:t>Governing authority - </a:t>
            </a:r>
            <a:r>
              <a:rPr lang="en-US" sz="1200" b="0" i="0" u="none" strike="noStrike" baseline="0">
                <a:latin typeface="HelveticaNeueLTPro-Lt"/>
              </a:rPr>
              <a:t>the group or groups that make decisions about the overall purpose, long-term management policies and sometimes also the day-to-day use of the site. In many sites the mandates and rights of two or more groups overlap, and the governing authority will be made up of representatives of all these groups working together.</a:t>
            </a:r>
          </a:p>
          <a:p>
            <a:pPr algn="l"/>
            <a:endParaRPr lang="en-US" sz="1200" b="0" i="0" u="none" strike="noStrike" baseline="0">
              <a:latin typeface="HelveticaNeueLTPro-Lt"/>
            </a:endParaRPr>
          </a:p>
          <a:p>
            <a:pPr algn="l"/>
            <a:r>
              <a:rPr lang="en-US" sz="1200" b="1" i="0" u="none" strike="noStrike" baseline="0">
                <a:latin typeface="HelveticaNeueLTPro-Lt"/>
              </a:rPr>
              <a:t>Indigenous peoples or local communities</a:t>
            </a:r>
            <a:r>
              <a:rPr lang="en-US" sz="1200" b="0" i="0" u="none" strike="noStrike" baseline="0">
                <a:latin typeface="HelveticaNeueLTPro-Lt"/>
              </a:rPr>
              <a:t> who have a customary or historical claim to rights over the lands and resources at the site. Under the CBD, Parties have agreed on principles that focus on </a:t>
            </a:r>
            <a:r>
              <a:rPr lang="en-US" sz="1200" b="0" i="0" u="none" strike="noStrike" baseline="0" err="1">
                <a:latin typeface="HelveticaNeueLTPro-Lt"/>
              </a:rPr>
              <a:t>recognising</a:t>
            </a:r>
            <a:r>
              <a:rPr lang="en-US" sz="1200" b="0" i="0" u="none" strike="noStrike" baseline="0">
                <a:latin typeface="HelveticaNeueLTPro-Lt"/>
              </a:rPr>
              <a:t> and protecting the rights of Indigenous peoples and local communities. Free, prior and informed consent (FPIC) is a mandatory component of the OECM identification and reporting process where such groups are present. Under FPIC principles, Indigenous peoples and local communities may withdraw their support for the process at any time.</a:t>
            </a:r>
            <a:endParaRPr lang="en-US" b="1"/>
          </a:p>
          <a:p>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37</a:t>
            </a:fld>
            <a:endParaRPr lang="en-US"/>
          </a:p>
        </p:txBody>
      </p:sp>
    </p:spTree>
    <p:extLst>
      <p:ext uri="{BB962C8B-B14F-4D97-AF65-F5344CB8AC3E}">
        <p14:creationId xmlns:p14="http://schemas.microsoft.com/office/powerpoint/2010/main" val="3433575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provides a short-hand description of an OECM. The CBD definition is presented in a later slide. </a:t>
            </a:r>
          </a:p>
        </p:txBody>
      </p:sp>
      <p:sp>
        <p:nvSpPr>
          <p:cNvPr id="4" name="Slide Number Placeholder 3"/>
          <p:cNvSpPr>
            <a:spLocks noGrp="1"/>
          </p:cNvSpPr>
          <p:nvPr>
            <p:ph type="sldNum" sz="quarter" idx="5"/>
          </p:nvPr>
        </p:nvSpPr>
        <p:spPr/>
        <p:txBody>
          <a:bodyPr/>
          <a:lstStyle/>
          <a:p>
            <a:fld id="{388CBC9A-9708-4504-97BB-2AC184284613}" type="slidenum">
              <a:rPr lang="en-US" smtClean="0"/>
              <a:t>6</a:t>
            </a:fld>
            <a:endParaRPr lang="en-US"/>
          </a:p>
        </p:txBody>
      </p:sp>
    </p:spTree>
    <p:extLst>
      <p:ext uri="{BB962C8B-B14F-4D97-AF65-F5344CB8AC3E}">
        <p14:creationId xmlns:p14="http://schemas.microsoft.com/office/powerpoint/2010/main" val="31957021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a:t>Potential sources for bullet point 2: </a:t>
            </a:r>
            <a:r>
              <a:rPr lang="en-US" sz="1800" b="0" i="0" u="none" strike="noStrike" baseline="0">
                <a:latin typeface="HelveticaNeueLTPro-Lt"/>
              </a:rPr>
              <a:t>national lists of threatened species and ecosystems,</a:t>
            </a:r>
          </a:p>
          <a:p>
            <a:pPr algn="l"/>
            <a:r>
              <a:rPr lang="en-US" sz="1800" b="0" i="0" u="none" strike="noStrike" baseline="0">
                <a:latin typeface="HelveticaNeueLTPro-Lt"/>
              </a:rPr>
              <a:t>the National Biodiversity Strategy and Action Plan, protected areas network planning,</a:t>
            </a:r>
          </a:p>
          <a:p>
            <a:pPr algn="l"/>
            <a:r>
              <a:rPr lang="en-US" sz="1800" b="0" i="0" u="none" strike="noStrike" baseline="0">
                <a:latin typeface="HelveticaNeueLTPro-Lt"/>
              </a:rPr>
              <a:t>KBAs, Alliance for Zero Extinction (AZE) sites, Ecologically or Biologically Significant Marine</a:t>
            </a:r>
          </a:p>
          <a:p>
            <a:pPr algn="l"/>
            <a:r>
              <a:rPr lang="en-US" sz="1800" b="0" i="0" u="none" strike="noStrike" baseline="0">
                <a:latin typeface="HelveticaNeueLTPro-Lt"/>
              </a:rPr>
              <a:t>Areas (EBSAs) and others. A locally relevant category of governance – such as ‘Indigenous</a:t>
            </a:r>
          </a:p>
          <a:p>
            <a:pPr algn="l"/>
            <a:r>
              <a:rPr lang="en-US" sz="1800" b="0" i="0" u="none" strike="noStrike" baseline="0">
                <a:latin typeface="HelveticaNeueLTPro-Lt"/>
              </a:rPr>
              <a:t>territories’ – might also be adopted as a starting point for a list of potential OECMs.</a:t>
            </a:r>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39</a:t>
            </a:fld>
            <a:endParaRPr lang="en-US"/>
          </a:p>
        </p:txBody>
      </p:sp>
    </p:spTree>
    <p:extLst>
      <p:ext uri="{BB962C8B-B14F-4D97-AF65-F5344CB8AC3E}">
        <p14:creationId xmlns:p14="http://schemas.microsoft.com/office/powerpoint/2010/main" val="42021530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case studies are optional. Go to the next slide to skip them.</a:t>
            </a:r>
          </a:p>
        </p:txBody>
      </p:sp>
      <p:sp>
        <p:nvSpPr>
          <p:cNvPr id="4" name="Slide Number Placeholder 3"/>
          <p:cNvSpPr>
            <a:spLocks noGrp="1"/>
          </p:cNvSpPr>
          <p:nvPr>
            <p:ph type="sldNum" sz="quarter" idx="5"/>
          </p:nvPr>
        </p:nvSpPr>
        <p:spPr/>
        <p:txBody>
          <a:bodyPr/>
          <a:lstStyle/>
          <a:p>
            <a:fld id="{388CBC9A-9708-4504-97BB-2AC184284613}" type="slidenum">
              <a:rPr lang="en-US" smtClean="0"/>
              <a:t>40</a:t>
            </a:fld>
            <a:endParaRPr lang="en-US"/>
          </a:p>
        </p:txBody>
      </p:sp>
    </p:spTree>
    <p:extLst>
      <p:ext uri="{BB962C8B-B14F-4D97-AF65-F5344CB8AC3E}">
        <p14:creationId xmlns:p14="http://schemas.microsoft.com/office/powerpoint/2010/main" val="12456114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a:latin typeface="HelveticaNeueLTPro-Lt"/>
              </a:rPr>
              <a:t>Potential OECMs are subject to a variety of laws and policies. For example, an Indigenous</a:t>
            </a:r>
          </a:p>
          <a:p>
            <a:pPr algn="l"/>
            <a:r>
              <a:rPr lang="en-US" sz="1800" b="0" i="0" u="none" strike="noStrike" baseline="0">
                <a:latin typeface="HelveticaNeueLTPro-Lt"/>
              </a:rPr>
              <a:t>territory may be </a:t>
            </a:r>
            <a:r>
              <a:rPr lang="en-US" sz="1800" b="0" i="0" u="none" strike="noStrike" baseline="0" err="1">
                <a:latin typeface="HelveticaNeueLTPro-Lt"/>
              </a:rPr>
              <a:t>recognised</a:t>
            </a:r>
            <a:r>
              <a:rPr lang="en-US" sz="1800" b="0" i="0" u="none" strike="noStrike" baseline="0">
                <a:latin typeface="HelveticaNeueLTPro-Lt"/>
              </a:rPr>
              <a:t> and governed under customary laws and simultaneously regulated</a:t>
            </a:r>
          </a:p>
          <a:p>
            <a:pPr algn="l"/>
            <a:r>
              <a:rPr lang="en-US" sz="1800" b="0" i="0" u="none" strike="noStrike" baseline="0">
                <a:latin typeface="HelveticaNeueLTPro-Lt"/>
              </a:rPr>
              <a:t>by domestic and international laws and policies relating to basic rights</a:t>
            </a:r>
          </a:p>
          <a:p>
            <a:pPr algn="l"/>
            <a:endParaRPr lang="en-US" sz="1800" b="0" i="0" u="none" strike="noStrike" baseline="0">
              <a:latin typeface="HelveticaNeueLTPro-Lt"/>
            </a:endParaRPr>
          </a:p>
          <a:p>
            <a:pPr algn="l"/>
            <a:r>
              <a:rPr lang="en-US" sz="1800" b="0" i="0" u="none" strike="noStrike" baseline="0">
                <a:latin typeface="HelveticaNeueLTPro-Lt"/>
              </a:rPr>
              <a:t>Laws and policies can enable OECMs by:</a:t>
            </a:r>
          </a:p>
          <a:p>
            <a:pPr marL="285750" indent="-285750" algn="l">
              <a:buFont typeface="Arial" panose="020B0604020202020204" pitchFamily="34" charset="0"/>
              <a:buChar char="•"/>
            </a:pPr>
            <a:r>
              <a:rPr lang="en-US" sz="1800" b="0" i="0" u="none" strike="noStrike" baseline="0" err="1">
                <a:latin typeface="HelveticaNeueLTPro-Lt"/>
              </a:rPr>
              <a:t>Recognising</a:t>
            </a:r>
            <a:r>
              <a:rPr lang="en-US" sz="1800" b="0" i="0" u="none" strike="noStrike" baseline="0">
                <a:latin typeface="HelveticaNeueLTPro-Lt"/>
              </a:rPr>
              <a:t> and supporting substantive and procedural human rights, including a</a:t>
            </a:r>
          </a:p>
          <a:p>
            <a:pPr algn="l"/>
            <a:r>
              <a:rPr lang="en-US" sz="1800" b="0" i="0" u="none" strike="noStrike" baseline="0">
                <a:latin typeface="HelveticaNeueLTPro-Lt"/>
              </a:rPr>
              <a:t>requirement for free, prior and informed consent, as well as land tenure, resources use and</a:t>
            </a:r>
          </a:p>
          <a:p>
            <a:pPr algn="l"/>
            <a:r>
              <a:rPr lang="en-US" sz="1800" b="0" i="0" u="none" strike="noStrike" baseline="0">
                <a:latin typeface="HelveticaNeueLTPro-Lt"/>
              </a:rPr>
              <a:t>management rights;</a:t>
            </a:r>
          </a:p>
          <a:p>
            <a:pPr algn="l"/>
            <a:r>
              <a:rPr lang="en-US" sz="1800" b="0" i="0" u="none" strike="noStrike" baseline="0">
                <a:latin typeface="HelveticaNeueLTPro-Lt"/>
              </a:rPr>
              <a:t>• Clarifying important definitions (such as what is and what is not a protected area);</a:t>
            </a:r>
          </a:p>
          <a:p>
            <a:pPr algn="l"/>
            <a:r>
              <a:rPr lang="en-US" sz="1800" b="0" i="0" u="none" strike="noStrike" baseline="0">
                <a:latin typeface="HelveticaNeueLTPro-Lt"/>
              </a:rPr>
              <a:t>• </a:t>
            </a:r>
            <a:r>
              <a:rPr lang="en-US" sz="1800" b="0" i="0" u="none" strike="noStrike" baseline="0" err="1">
                <a:latin typeface="HelveticaNeueLTPro-Lt"/>
              </a:rPr>
              <a:t>Recognising</a:t>
            </a:r>
            <a:r>
              <a:rPr lang="en-US" sz="1800" b="0" i="0" u="none" strike="noStrike" baseline="0">
                <a:latin typeface="HelveticaNeueLTPro-Lt"/>
              </a:rPr>
              <a:t> locally led planning and management;</a:t>
            </a:r>
          </a:p>
          <a:p>
            <a:pPr algn="l"/>
            <a:r>
              <a:rPr lang="en-US" sz="1800" b="0" i="0" u="none" strike="noStrike" baseline="0">
                <a:latin typeface="HelveticaNeueLTPro-Lt"/>
              </a:rPr>
              <a:t>• </a:t>
            </a:r>
            <a:r>
              <a:rPr lang="en-US" sz="1800" b="0" i="0" u="none" strike="noStrike" baseline="0" err="1">
                <a:latin typeface="HelveticaNeueLTPro-Lt"/>
              </a:rPr>
              <a:t>Recognising</a:t>
            </a:r>
            <a:r>
              <a:rPr lang="en-US" sz="1800" b="0" i="0" u="none" strike="noStrike" baseline="0">
                <a:latin typeface="HelveticaNeueLTPro-Lt"/>
              </a:rPr>
              <a:t> the legitimacy of local institutions; and</a:t>
            </a:r>
          </a:p>
          <a:p>
            <a:pPr algn="l"/>
            <a:r>
              <a:rPr lang="en-US" sz="1800" b="0" i="0" u="none" strike="noStrike" baseline="0">
                <a:latin typeface="HelveticaNeueLTPro-Lt"/>
              </a:rPr>
              <a:t>• Prohibiting ecologically harmful activities within and adjacent to sites important for</a:t>
            </a:r>
          </a:p>
          <a:p>
            <a:pPr algn="l"/>
            <a:r>
              <a:rPr lang="en-US" sz="1800" b="0" i="0" u="none" strike="noStrike" baseline="0">
                <a:latin typeface="HelveticaNeueLTPro-Lt"/>
              </a:rPr>
              <a:t>biodiversity, including through robust social and environmental impact assessments.</a:t>
            </a:r>
          </a:p>
          <a:p>
            <a:pPr algn="l"/>
            <a:endParaRPr lang="en-US" sz="1800" b="0" i="0" u="none" strike="noStrike" baseline="0">
              <a:latin typeface="HelveticaNeueLTPro-Lt"/>
            </a:endParaRPr>
          </a:p>
          <a:p>
            <a:pPr algn="l"/>
            <a:r>
              <a:rPr lang="en-US" sz="1800" b="0" i="0" u="none" strike="noStrike" baseline="0">
                <a:latin typeface="HelveticaNeueLTPro-Lt"/>
              </a:rPr>
              <a:t>Laws and policies problematic to OECMs can be ones that:</a:t>
            </a:r>
          </a:p>
          <a:p>
            <a:pPr marL="285750" indent="-285750" algn="l">
              <a:buFont typeface="Arial" panose="020B0604020202020204" pitchFamily="34" charset="0"/>
              <a:buChar char="•"/>
            </a:pPr>
            <a:r>
              <a:rPr lang="en-US" sz="1800" b="0" i="0" u="none" strike="noStrike" baseline="0">
                <a:latin typeface="HelveticaNeueLTPro-Lt"/>
              </a:rPr>
              <a:t>Give government agencies the power to identify and report OECMs without the necessary</a:t>
            </a:r>
          </a:p>
          <a:p>
            <a:pPr algn="l"/>
            <a:r>
              <a:rPr lang="en-US" sz="1800" b="0" i="0" u="none" strike="noStrike" baseline="0">
                <a:latin typeface="HelveticaNeueLTPro-Lt"/>
              </a:rPr>
              <a:t>consent, thereby deepening procedural and substantive injustices;</a:t>
            </a:r>
          </a:p>
          <a:p>
            <a:pPr algn="l"/>
            <a:r>
              <a:rPr lang="en-US" sz="1800" b="0" i="0" u="none" strike="noStrike" baseline="0">
                <a:latin typeface="HelveticaNeueLTPro-Lt"/>
              </a:rPr>
              <a:t>• Make sites identified as OECMs subject to conditions that negatively impact existing</a:t>
            </a:r>
          </a:p>
          <a:p>
            <a:pPr algn="l"/>
            <a:r>
              <a:rPr lang="en-US" sz="1800" b="0" i="0" u="none" strike="noStrike" baseline="0">
                <a:latin typeface="HelveticaNeueLTPro-Lt"/>
              </a:rPr>
              <a:t>governance, management or monitoring systems; or</a:t>
            </a:r>
          </a:p>
          <a:p>
            <a:pPr algn="l"/>
            <a:r>
              <a:rPr lang="en-US" sz="1800" b="0" i="0" u="none" strike="noStrike" baseline="0">
                <a:latin typeface="HelveticaNeueLTPro-Lt"/>
              </a:rPr>
              <a:t>• Develop national criteria for identifying sites that do not uphold the standards set out in CBD</a:t>
            </a:r>
          </a:p>
          <a:p>
            <a:pPr algn="l"/>
            <a:r>
              <a:rPr lang="en-US" sz="1800" b="0" i="0" u="none" strike="noStrike" baseline="0">
                <a:latin typeface="HelveticaNeueLTPro-Lt"/>
              </a:rPr>
              <a:t>Decision 14/8.</a:t>
            </a:r>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41</a:t>
            </a:fld>
            <a:endParaRPr lang="en-US"/>
          </a:p>
        </p:txBody>
      </p:sp>
    </p:spTree>
    <p:extLst>
      <p:ext uri="{BB962C8B-B14F-4D97-AF65-F5344CB8AC3E}">
        <p14:creationId xmlns:p14="http://schemas.microsoft.com/office/powerpoint/2010/main" val="3365912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https://portals.iucn.org/library/node/51296</a:t>
            </a:r>
          </a:p>
        </p:txBody>
      </p:sp>
      <p:sp>
        <p:nvSpPr>
          <p:cNvPr id="4" name="Slide Number Placeholder 3"/>
          <p:cNvSpPr>
            <a:spLocks noGrp="1"/>
          </p:cNvSpPr>
          <p:nvPr>
            <p:ph type="sldNum" sz="quarter" idx="5"/>
          </p:nvPr>
        </p:nvSpPr>
        <p:spPr/>
        <p:txBody>
          <a:bodyPr/>
          <a:lstStyle/>
          <a:p>
            <a:fld id="{388CBC9A-9708-4504-97BB-2AC184284613}" type="slidenum">
              <a:rPr lang="en-US" smtClean="0"/>
              <a:t>44</a:t>
            </a:fld>
            <a:endParaRPr lang="en-US"/>
          </a:p>
        </p:txBody>
      </p:sp>
    </p:spTree>
    <p:extLst>
      <p:ext uri="{BB962C8B-B14F-4D97-AF65-F5344CB8AC3E}">
        <p14:creationId xmlns:p14="http://schemas.microsoft.com/office/powerpoint/2010/main" val="15278336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7A31B-384C-88E4-95FE-4CC5442B47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370743-430A-F0C7-B8AE-A9AC7A1666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7B52B4-6B2F-35E0-A634-03E28F311203}"/>
              </a:ext>
            </a:extLst>
          </p:cNvPr>
          <p:cNvSpPr>
            <a:spLocks noGrp="1"/>
          </p:cNvSpPr>
          <p:nvPr>
            <p:ph type="body" idx="1"/>
          </p:nvPr>
        </p:nvSpPr>
        <p:spPr/>
        <p:txBody>
          <a:bodyPr/>
          <a:lstStyle/>
          <a:p>
            <a:r>
              <a:rPr lang="en-US"/>
              <a:t>https://portals.iucn.org/library/node/51296</a:t>
            </a:r>
          </a:p>
        </p:txBody>
      </p:sp>
      <p:sp>
        <p:nvSpPr>
          <p:cNvPr id="4" name="Slide Number Placeholder 3">
            <a:extLst>
              <a:ext uri="{FF2B5EF4-FFF2-40B4-BE49-F238E27FC236}">
                <a16:creationId xmlns:a16="http://schemas.microsoft.com/office/drawing/2014/main" id="{1392FB7F-81C3-B1B1-3B7A-39866A59EE2D}"/>
              </a:ext>
            </a:extLst>
          </p:cNvPr>
          <p:cNvSpPr>
            <a:spLocks noGrp="1"/>
          </p:cNvSpPr>
          <p:nvPr>
            <p:ph type="sldNum" sz="quarter" idx="5"/>
          </p:nvPr>
        </p:nvSpPr>
        <p:spPr/>
        <p:txBody>
          <a:bodyPr/>
          <a:lstStyle/>
          <a:p>
            <a:fld id="{388CBC9A-9708-4504-97BB-2AC184284613}" type="slidenum">
              <a:rPr lang="en-US" smtClean="0"/>
              <a:t>45</a:t>
            </a:fld>
            <a:endParaRPr lang="en-US"/>
          </a:p>
        </p:txBody>
      </p:sp>
    </p:spTree>
    <p:extLst>
      <p:ext uri="{BB962C8B-B14F-4D97-AF65-F5344CB8AC3E}">
        <p14:creationId xmlns:p14="http://schemas.microsoft.com/office/powerpoint/2010/main" val="18848497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Identifying and assessing a site to determine if it’s a candidate OECM has 3 steps: screening, consent, and full assessment</a:t>
            </a:r>
          </a:p>
        </p:txBody>
      </p:sp>
      <p:sp>
        <p:nvSpPr>
          <p:cNvPr id="4" name="Slide Number Placeholder 3"/>
          <p:cNvSpPr>
            <a:spLocks noGrp="1"/>
          </p:cNvSpPr>
          <p:nvPr>
            <p:ph type="sldNum" sz="quarter" idx="5"/>
          </p:nvPr>
        </p:nvSpPr>
        <p:spPr/>
        <p:txBody>
          <a:bodyPr/>
          <a:lstStyle/>
          <a:p>
            <a:fld id="{388CBC9A-9708-4504-97BB-2AC184284613}" type="slidenum">
              <a:rPr lang="en-US" smtClean="0"/>
              <a:t>46</a:t>
            </a:fld>
            <a:endParaRPr lang="en-US"/>
          </a:p>
        </p:txBody>
      </p:sp>
    </p:spTree>
    <p:extLst>
      <p:ext uri="{BB962C8B-B14F-4D97-AF65-F5344CB8AC3E}">
        <p14:creationId xmlns:p14="http://schemas.microsoft.com/office/powerpoint/2010/main" val="40261091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47</a:t>
            </a:fld>
            <a:endParaRPr lang="en-US"/>
          </a:p>
        </p:txBody>
      </p:sp>
    </p:spTree>
    <p:extLst>
      <p:ext uri="{BB962C8B-B14F-4D97-AF65-F5344CB8AC3E}">
        <p14:creationId xmlns:p14="http://schemas.microsoft.com/office/powerpoint/2010/main" val="2149170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Two good practice statements to keep in mind, around facing uncertainty and incomplete data and the importance of the involvement of rightsholders and stakeholders. Detailed guidance on this can be found in the Good Practice Guidelines.</a:t>
            </a:r>
          </a:p>
          <a:p>
            <a:endParaRPr lang="en-US"/>
          </a:p>
          <a:p>
            <a:pPr algn="l"/>
            <a:r>
              <a:rPr lang="en-US"/>
              <a:t>Additional question: who initiates and leads the site identification and assessment? </a:t>
            </a:r>
            <a:r>
              <a:rPr lang="en-US" sz="1800" b="0" i="0" u="none" strike="noStrike" baseline="0">
                <a:latin typeface="HelveticaNeueLTPro-Roman"/>
              </a:rPr>
              <a:t>OECM identification is led by the site’s governing authority, or by another entity with the authority’s consent, as well as with the consent of any Indigenous peoples and local communities if they are not the governing authority but have a claim to the site.</a:t>
            </a:r>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48</a:t>
            </a:fld>
            <a:endParaRPr lang="en-US"/>
          </a:p>
        </p:txBody>
      </p:sp>
    </p:spTree>
    <p:extLst>
      <p:ext uri="{BB962C8B-B14F-4D97-AF65-F5344CB8AC3E}">
        <p14:creationId xmlns:p14="http://schemas.microsoft.com/office/powerpoint/2010/main" val="25503219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50</a:t>
            </a:fld>
            <a:endParaRPr lang="en-US"/>
          </a:p>
        </p:txBody>
      </p:sp>
    </p:spTree>
    <p:extLst>
      <p:ext uri="{BB962C8B-B14F-4D97-AF65-F5344CB8AC3E}">
        <p14:creationId xmlns:p14="http://schemas.microsoft.com/office/powerpoint/2010/main" val="3524243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C4E33-6858-2675-26CB-7B3AF7408B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01123-79CE-164C-7715-A3ED3C53AC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91B183-36A2-72E4-06F0-9563685D24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80AA18F-AC48-C875-15B9-197FB47D9562}"/>
              </a:ext>
            </a:extLst>
          </p:cNvPr>
          <p:cNvSpPr>
            <a:spLocks noGrp="1"/>
          </p:cNvSpPr>
          <p:nvPr>
            <p:ph type="sldNum" sz="quarter" idx="5"/>
          </p:nvPr>
        </p:nvSpPr>
        <p:spPr/>
        <p:txBody>
          <a:bodyPr/>
          <a:lstStyle/>
          <a:p>
            <a:fld id="{388CBC9A-9708-4504-97BB-2AC184284613}" type="slidenum">
              <a:rPr lang="en-US" smtClean="0"/>
              <a:t>52</a:t>
            </a:fld>
            <a:endParaRPr lang="en-US"/>
          </a:p>
        </p:txBody>
      </p:sp>
    </p:spTree>
    <p:extLst>
      <p:ext uri="{BB962C8B-B14F-4D97-AF65-F5344CB8AC3E}">
        <p14:creationId xmlns:p14="http://schemas.microsoft.com/office/powerpoint/2010/main" val="525257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2F4B-6212-88C1-5350-DAB651EAF1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9A6388-10A6-76AF-BC46-F75DD0598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2B0F3C-2CE4-3B44-AEAD-E4CB02BBEC0E}"/>
              </a:ext>
            </a:extLst>
          </p:cNvPr>
          <p:cNvSpPr>
            <a:spLocks noGrp="1"/>
          </p:cNvSpPr>
          <p:nvPr>
            <p:ph type="body" idx="1"/>
          </p:nvPr>
        </p:nvSpPr>
        <p:spPr/>
        <p:txBody>
          <a:bodyPr/>
          <a:lstStyle/>
          <a:p>
            <a:r>
              <a:rPr lang="en-US"/>
              <a:t>These four concepts, alongside the concept of enabling conditions, will define the structure of this presentation as key pillars to the OECM framework.</a:t>
            </a:r>
          </a:p>
        </p:txBody>
      </p:sp>
      <p:sp>
        <p:nvSpPr>
          <p:cNvPr id="4" name="Slide Number Placeholder 3">
            <a:extLst>
              <a:ext uri="{FF2B5EF4-FFF2-40B4-BE49-F238E27FC236}">
                <a16:creationId xmlns:a16="http://schemas.microsoft.com/office/drawing/2014/main" id="{E175B08E-7D56-47C6-B537-17593DF5BAA1}"/>
              </a:ext>
            </a:extLst>
          </p:cNvPr>
          <p:cNvSpPr>
            <a:spLocks noGrp="1"/>
          </p:cNvSpPr>
          <p:nvPr>
            <p:ph type="sldNum" sz="quarter" idx="5"/>
          </p:nvPr>
        </p:nvSpPr>
        <p:spPr/>
        <p:txBody>
          <a:bodyPr/>
          <a:lstStyle/>
          <a:p>
            <a:fld id="{388CBC9A-9708-4504-97BB-2AC184284613}" type="slidenum">
              <a:rPr lang="en-US" smtClean="0"/>
              <a:t>7</a:t>
            </a:fld>
            <a:endParaRPr lang="en-US"/>
          </a:p>
        </p:txBody>
      </p:sp>
    </p:spTree>
    <p:extLst>
      <p:ext uri="{BB962C8B-B14F-4D97-AF65-F5344CB8AC3E}">
        <p14:creationId xmlns:p14="http://schemas.microsoft.com/office/powerpoint/2010/main" val="12071540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Allow participants 2-3 minutes to explore the tool to get a sense for the questions it asks and the guidelines it provides. Note that the PDF is interactive – meaning people can write their answers directly in it – but you can only use that interactive function in you open it through a PDF reader app (like Adobe Acrobat); it won’t work if you open it in an internet browser. https://shorturl.at/oKR95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 </a:t>
            </a:r>
            <a:r>
              <a:rPr lang="en-US" b="0"/>
              <a:t>The Tool has some guidance on each criteria. The Good Practice Guidelines augment this guidance by going into detail, particularly on “tricky” matters like vertical zoning and minimum size and more. The two documents should be utilized together during the assessment process.</a:t>
            </a:r>
            <a:endParaRPr lang="en-US"/>
          </a:p>
          <a:p>
            <a:endParaRPr lang="en-US"/>
          </a:p>
          <a:p>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54</a:t>
            </a:fld>
            <a:endParaRPr lang="en-US"/>
          </a:p>
        </p:txBody>
      </p:sp>
    </p:spTree>
    <p:extLst>
      <p:ext uri="{BB962C8B-B14F-4D97-AF65-F5344CB8AC3E}">
        <p14:creationId xmlns:p14="http://schemas.microsoft.com/office/powerpoint/2010/main" val="13256232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technical notes can be found here: https://iucn.org/our-union/commissions/world-commission-protected-areas/our-work/wcpa-publications/iucn-wcpa-0</a:t>
            </a:r>
          </a:p>
          <a:p>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55</a:t>
            </a:fld>
            <a:endParaRPr lang="en-US"/>
          </a:p>
        </p:txBody>
      </p:sp>
    </p:spTree>
    <p:extLst>
      <p:ext uri="{BB962C8B-B14F-4D97-AF65-F5344CB8AC3E}">
        <p14:creationId xmlns:p14="http://schemas.microsoft.com/office/powerpoint/2010/main" val="41598629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56</a:t>
            </a:fld>
            <a:endParaRPr lang="en-US"/>
          </a:p>
        </p:txBody>
      </p:sp>
    </p:spTree>
    <p:extLst>
      <p:ext uri="{BB962C8B-B14F-4D97-AF65-F5344CB8AC3E}">
        <p14:creationId xmlns:p14="http://schemas.microsoft.com/office/powerpoint/2010/main" val="16896777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a:latin typeface="HelveticaNeueLTPro-Lt"/>
              </a:rPr>
              <a:t>unless an OECM is reported to the WD-OECM, it will not be included under Target 3 or any SDGs. Usually, OECMs are reported to the WD-OECM by governments. Government-submitted data is considered ‘state-verified’. Non-state actors can also report OECMs, but the information submitted must first be verified by an authoritative reviewer. </a:t>
            </a:r>
          </a:p>
          <a:p>
            <a:pPr algn="l"/>
            <a:r>
              <a:rPr lang="en-US" sz="1800" b="0" i="0" u="none" strike="noStrike" baseline="0">
                <a:latin typeface="HelveticaNeueLTPro-Lt"/>
              </a:rPr>
              <a:t>Non-state actors can only report protected areas or OECMs under their</a:t>
            </a:r>
          </a:p>
          <a:p>
            <a:pPr algn="l"/>
            <a:r>
              <a:rPr lang="en-US" sz="1800" b="0" i="0" u="none" strike="noStrike" baseline="0">
                <a:latin typeface="HelveticaNeueLTPro-Lt"/>
              </a:rPr>
              <a:t>own governance, or on behalf of and with the consent of another non-state governing authority</a:t>
            </a:r>
          </a:p>
          <a:p>
            <a:pPr algn="l"/>
            <a:r>
              <a:rPr lang="en-US" sz="1800" b="0" i="0" u="none" strike="noStrike" baseline="0">
                <a:latin typeface="HelveticaNeueLTPro-Lt"/>
              </a:rPr>
              <a:t>(e.g., an NGO can submit data on a protected area or OECM with the agreement of the nonstate</a:t>
            </a:r>
          </a:p>
          <a:p>
            <a:pPr algn="l"/>
            <a:r>
              <a:rPr lang="en-US" sz="1800" b="0" i="0" u="none" strike="noStrike" baseline="0">
                <a:latin typeface="HelveticaNeueLTPro-Lt"/>
              </a:rPr>
              <a:t>governing authority).</a:t>
            </a:r>
          </a:p>
          <a:p>
            <a:pPr algn="l"/>
            <a:r>
              <a:rPr lang="en-US" sz="1800" b="0" i="0" u="none" strike="noStrike" baseline="0">
                <a:latin typeface="HelveticaNeueLTPro-Lt"/>
              </a:rPr>
              <a:t>Direct reporting by Indigenous peoples and local communities to</a:t>
            </a:r>
          </a:p>
          <a:p>
            <a:pPr algn="l"/>
            <a:r>
              <a:rPr lang="en-US" sz="1800" b="0" i="0" u="none" strike="noStrike" baseline="0">
                <a:latin typeface="HelveticaNeueLTPro-Lt"/>
              </a:rPr>
              <a:t>the Protected Planet databases can also be done through the ICCA Registry,</a:t>
            </a:r>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58</a:t>
            </a:fld>
            <a:endParaRPr lang="en-US"/>
          </a:p>
        </p:txBody>
      </p:sp>
    </p:spTree>
    <p:extLst>
      <p:ext uri="{BB962C8B-B14F-4D97-AF65-F5344CB8AC3E}">
        <p14:creationId xmlns:p14="http://schemas.microsoft.com/office/powerpoint/2010/main" val="3413788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a:latin typeface="HelveticaNeueLTPro-Lt"/>
              </a:rPr>
              <a:t>Monitoring a site’s effective conservation of biodiversity can be accomplished in a number of Ways. The choice of methods and frequency of monitoring will depend on the data required to understand the ecological values, the resources and capacity available, and the level of threat or rate of change at the site. An effective approach to monitoring is to encourage stakeholder engagement, e.g. by combining formal scientific approaches, Indigenous knowledge, citizen science, and information from resource managers, as appropriate. In addition to scientific information, traditional knowledge and expert opinion should also be used, where relevant.</a:t>
            </a:r>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61</a:t>
            </a:fld>
            <a:endParaRPr lang="en-US"/>
          </a:p>
        </p:txBody>
      </p:sp>
    </p:spTree>
    <p:extLst>
      <p:ext uri="{BB962C8B-B14F-4D97-AF65-F5344CB8AC3E}">
        <p14:creationId xmlns:p14="http://schemas.microsoft.com/office/powerpoint/2010/main" val="5975741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a:latin typeface="HelveticaNeueLTPro-Lt"/>
              </a:rPr>
              <a:t>In many cases the site manager will be responsible for monitoring. In other cases a government agency may take</a:t>
            </a:r>
          </a:p>
          <a:p>
            <a:pPr algn="l"/>
            <a:r>
              <a:rPr lang="en-US" sz="1800" b="0" i="0" u="none" strike="noStrike" baseline="0">
                <a:latin typeface="HelveticaNeueLTPro-Lt"/>
              </a:rPr>
              <a:t>on responsibility for monitoring or provide the necessary resources to ensure monitoring is</a:t>
            </a:r>
          </a:p>
          <a:p>
            <a:pPr algn="l"/>
            <a:r>
              <a:rPr lang="en-US" sz="1800" b="0" i="0" u="none" strike="noStrike" baseline="0">
                <a:latin typeface="HelveticaNeueLTPro-Lt"/>
              </a:rPr>
              <a:t>completed in a satisfactory manner.</a:t>
            </a:r>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62</a:t>
            </a:fld>
            <a:endParaRPr lang="en-US"/>
          </a:p>
        </p:txBody>
      </p:sp>
    </p:spTree>
    <p:extLst>
      <p:ext uri="{BB962C8B-B14F-4D97-AF65-F5344CB8AC3E}">
        <p14:creationId xmlns:p14="http://schemas.microsoft.com/office/powerpoint/2010/main" val="20200283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Strengthening OECMs can help address threats like:</a:t>
            </a:r>
          </a:p>
          <a:p>
            <a:pPr marL="285750" indent="-285750" algn="l">
              <a:buFont typeface="Arial" panose="020B0604020202020204" pitchFamily="34" charset="0"/>
              <a:buChar char="•"/>
            </a:pPr>
            <a:r>
              <a:rPr lang="en-US" sz="1800" b="0" i="0" u="none" strike="noStrike" baseline="0">
                <a:latin typeface="HelveticaNeueLTPro-Lt"/>
              </a:rPr>
              <a:t>Shifts in government policy that negatively affect OECMs</a:t>
            </a:r>
            <a:r>
              <a:rPr lang="en-US" sz="1800">
                <a:latin typeface="HelveticaNeueLTPro-Lt"/>
              </a:rPr>
              <a:t>;</a:t>
            </a:r>
            <a:endParaRPr lang="en-US" sz="1800" b="0" i="0" u="none" strike="noStrike" baseline="0">
              <a:latin typeface="HelveticaNeueLTPro-Lt"/>
            </a:endParaRPr>
          </a:p>
          <a:p>
            <a:pPr algn="l"/>
            <a:r>
              <a:rPr lang="en-US" sz="1800" b="0" i="0" u="none" strike="noStrike" baseline="0">
                <a:latin typeface="HelveticaNeueLTPro-Lt"/>
              </a:rPr>
              <a:t>• Insufficient formal recognition of the rights of those who own or control the OECM, and the institutions that represent them;</a:t>
            </a:r>
          </a:p>
          <a:p>
            <a:pPr algn="l"/>
            <a:r>
              <a:rPr lang="en-US" sz="1800" b="0" i="0" u="none" strike="noStrike" baseline="0">
                <a:latin typeface="HelveticaNeueLTPro-Lt"/>
              </a:rPr>
              <a:t>• Changes or a breakdown in the functioning of an OECM’s governing authority;</a:t>
            </a:r>
          </a:p>
          <a:p>
            <a:pPr algn="l"/>
            <a:r>
              <a:rPr lang="en-US" sz="1800" b="0" i="0" u="none" strike="noStrike" baseline="0">
                <a:latin typeface="HelveticaNeueLTPro-Lt"/>
              </a:rPr>
              <a:t>• Reorientated management priorities and objectives for the OECM or inadequate management of the OECM;</a:t>
            </a:r>
          </a:p>
          <a:p>
            <a:pPr algn="l"/>
            <a:r>
              <a:rPr lang="en-US" sz="1800" b="0" i="0" u="none" strike="noStrike" baseline="0">
                <a:latin typeface="HelveticaNeueLTPro-Lt"/>
              </a:rPr>
              <a:t>• The impact of existing and new competing land uses within or outside of the OECM;</a:t>
            </a:r>
          </a:p>
          <a:p>
            <a:pPr algn="l"/>
            <a:r>
              <a:rPr lang="en-US" sz="1800" b="0" i="0" u="none" strike="noStrike" baseline="0">
                <a:latin typeface="HelveticaNeueLTPro-Lt"/>
              </a:rPr>
              <a:t>• Monitoring and reporting proving to be inadequate to determine if the anticipated conservation outcomes are being achieved; and</a:t>
            </a:r>
          </a:p>
          <a:p>
            <a:pPr algn="l"/>
            <a:r>
              <a:rPr lang="en-US" sz="1800" b="0" i="0" u="none" strike="noStrike" baseline="0">
                <a:latin typeface="HelveticaNeueLTPro-Lt"/>
              </a:rPr>
              <a:t>• Financing and capacity constraints.</a:t>
            </a:r>
          </a:p>
          <a:p>
            <a:pPr algn="l"/>
            <a:endParaRPr lang="en-US" sz="1800" b="0" i="0" u="none" strike="noStrike" baseline="0">
              <a:latin typeface="HelveticaNeueLTPro-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quotes are from: Jonas, H.D., Lee, E., Jonas, H.C., Matallana-Tobon, C., Wright, K.S., Nelson, F. and Enns, E., 2017. Will “other effective area-based conservation measures” increase recognition and support for ICCAs. </a:t>
            </a:r>
            <a:r>
              <a:rPr lang="en-US" i="1"/>
              <a:t>Parks</a:t>
            </a:r>
            <a:r>
              <a:rPr lang="en-US"/>
              <a:t>, </a:t>
            </a:r>
            <a:r>
              <a:rPr lang="en-US" i="1"/>
              <a:t>23</a:t>
            </a:r>
            <a:r>
              <a:rPr lang="en-US"/>
              <a:t>(2), pp.63-78.</a:t>
            </a:r>
          </a:p>
          <a:p>
            <a:pPr algn="l"/>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64</a:t>
            </a:fld>
            <a:endParaRPr lang="en-US"/>
          </a:p>
        </p:txBody>
      </p:sp>
    </p:spTree>
    <p:extLst>
      <p:ext uri="{BB962C8B-B14F-4D97-AF65-F5344CB8AC3E}">
        <p14:creationId xmlns:p14="http://schemas.microsoft.com/office/powerpoint/2010/main" val="24672519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External actors that would benefit from deepened knowledge &amp; capacity with respect to OECMs:</a:t>
            </a:r>
          </a:p>
          <a:p>
            <a:pPr marL="171450" indent="-171450">
              <a:buFont typeface="Arial" panose="020B0604020202020204" pitchFamily="34" charset="0"/>
              <a:buChar char="•"/>
            </a:pPr>
            <a:r>
              <a:rPr lang="en-US"/>
              <a:t>Government officials</a:t>
            </a:r>
          </a:p>
          <a:p>
            <a:pPr marL="171450" indent="-171450">
              <a:buFont typeface="Arial" panose="020B0604020202020204" pitchFamily="34" charset="0"/>
              <a:buChar char="•"/>
            </a:pPr>
            <a:r>
              <a:rPr lang="en-US"/>
              <a:t>Legal actors</a:t>
            </a:r>
          </a:p>
          <a:p>
            <a:pPr marL="171450" indent="-171450">
              <a:buFont typeface="Arial" panose="020B0604020202020204" pitchFamily="34" charset="0"/>
              <a:buChar char="•"/>
            </a:pPr>
            <a:r>
              <a:rPr lang="en-US"/>
              <a:t>International and local NGOs</a:t>
            </a:r>
          </a:p>
          <a:p>
            <a:pPr marL="171450" indent="-171450">
              <a:buFont typeface="Arial" panose="020B0604020202020204" pitchFamily="34" charset="0"/>
              <a:buChar char="•"/>
            </a:pPr>
            <a:r>
              <a:rPr lang="en-US"/>
              <a:t>Funders</a:t>
            </a:r>
          </a:p>
        </p:txBody>
      </p:sp>
      <p:sp>
        <p:nvSpPr>
          <p:cNvPr id="4" name="Slide Number Placeholder 3"/>
          <p:cNvSpPr>
            <a:spLocks noGrp="1"/>
          </p:cNvSpPr>
          <p:nvPr>
            <p:ph type="sldNum" sz="quarter" idx="5"/>
          </p:nvPr>
        </p:nvSpPr>
        <p:spPr/>
        <p:txBody>
          <a:bodyPr/>
          <a:lstStyle/>
          <a:p>
            <a:fld id="{388CBC9A-9708-4504-97BB-2AC184284613}" type="slidenum">
              <a:rPr lang="en-US" smtClean="0"/>
              <a:t>66</a:t>
            </a:fld>
            <a:endParaRPr lang="en-US"/>
          </a:p>
        </p:txBody>
      </p:sp>
    </p:spTree>
    <p:extLst>
      <p:ext uri="{BB962C8B-B14F-4D97-AF65-F5344CB8AC3E}">
        <p14:creationId xmlns:p14="http://schemas.microsoft.com/office/powerpoint/2010/main" val="7273858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C31EB-2055-5993-0981-EA18A90ADC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63169-19B1-D177-45A0-41426AAB0C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6845DF-A9E4-BD62-06C7-66EF9DA49338}"/>
              </a:ext>
            </a:extLst>
          </p:cNvPr>
          <p:cNvSpPr>
            <a:spLocks noGrp="1"/>
          </p:cNvSpPr>
          <p:nvPr>
            <p:ph type="body" idx="1"/>
          </p:nvPr>
        </p:nvSpPr>
        <p:spPr/>
        <p:txBody>
          <a:bodyPr/>
          <a:lstStyle/>
          <a:p>
            <a:pPr marL="0" indent="0">
              <a:buNone/>
            </a:pPr>
            <a:r>
              <a:rPr lang="en-US"/>
              <a:t>Example activities:</a:t>
            </a:r>
          </a:p>
          <a:p>
            <a:pPr marL="171450" indent="-171450">
              <a:buFont typeface="Arial" panose="020B0604020202020204" pitchFamily="34" charset="0"/>
              <a:buChar char="•"/>
            </a:pPr>
            <a:r>
              <a:rPr lang="en-US"/>
              <a:t>Training for gov’t officials on the contributions and benefits of OECMs and how the gov’t can support OECM processes</a:t>
            </a:r>
          </a:p>
          <a:p>
            <a:pPr marL="171450" indent="-171450">
              <a:buFont typeface="Arial" panose="020B0604020202020204" pitchFamily="34" charset="0"/>
              <a:buChar char="•"/>
            </a:pPr>
            <a:r>
              <a:rPr lang="en-US"/>
              <a:t>Training for legislators, lawyers and judges which encourages a supportive legal and policy environment</a:t>
            </a:r>
          </a:p>
          <a:p>
            <a:pPr marL="171450" indent="-171450">
              <a:buFont typeface="Arial" panose="020B0604020202020204" pitchFamily="34" charset="0"/>
              <a:buChar char="•"/>
            </a:pPr>
            <a:r>
              <a:rPr lang="en-US"/>
              <a:t>Workshop for partner NGOs on OECMs and their benefits that highlights partnership and support opportunities</a:t>
            </a:r>
          </a:p>
          <a:p>
            <a:pPr marL="171450" indent="-171450">
              <a:buFont typeface="Arial" panose="020B0604020202020204" pitchFamily="34" charset="0"/>
              <a:buChar char="•"/>
            </a:pPr>
            <a:r>
              <a:rPr lang="en-US"/>
              <a:t>Workshop on OECMs for funders looking to support innovative conservation that supports people and places</a:t>
            </a:r>
          </a:p>
          <a:p>
            <a:endParaRPr lang="en-US"/>
          </a:p>
        </p:txBody>
      </p:sp>
      <p:sp>
        <p:nvSpPr>
          <p:cNvPr id="4" name="Slide Number Placeholder 3">
            <a:extLst>
              <a:ext uri="{FF2B5EF4-FFF2-40B4-BE49-F238E27FC236}">
                <a16:creationId xmlns:a16="http://schemas.microsoft.com/office/drawing/2014/main" id="{8A96C904-9321-573C-9F7E-BEEB204939E0}"/>
              </a:ext>
            </a:extLst>
          </p:cNvPr>
          <p:cNvSpPr>
            <a:spLocks noGrp="1"/>
          </p:cNvSpPr>
          <p:nvPr>
            <p:ph type="sldNum" sz="quarter" idx="5"/>
          </p:nvPr>
        </p:nvSpPr>
        <p:spPr/>
        <p:txBody>
          <a:bodyPr/>
          <a:lstStyle/>
          <a:p>
            <a:fld id="{388CBC9A-9708-4504-97BB-2AC184284613}" type="slidenum">
              <a:rPr lang="en-US" smtClean="0"/>
              <a:t>67</a:t>
            </a:fld>
            <a:endParaRPr lang="en-US"/>
          </a:p>
        </p:txBody>
      </p:sp>
    </p:spTree>
    <p:extLst>
      <p:ext uri="{BB962C8B-B14F-4D97-AF65-F5344CB8AC3E}">
        <p14:creationId xmlns:p14="http://schemas.microsoft.com/office/powerpoint/2010/main" val="21814303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a:latin typeface="HelveticaNeueLTPro-Lt"/>
              </a:rPr>
              <a:t>The resilience of sites in the face of shifting external circumstances and threats may be enhanced through internal efforts to understand the current situation, assert rights, and, where needed, seek stronger or more appropriate recognition and support, including through alliances and partnerships. The pathways to such internal strengthening will vary by context.</a:t>
            </a:r>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68</a:t>
            </a:fld>
            <a:endParaRPr lang="en-US"/>
          </a:p>
        </p:txBody>
      </p:sp>
    </p:spTree>
    <p:extLst>
      <p:ext uri="{BB962C8B-B14F-4D97-AF65-F5344CB8AC3E}">
        <p14:creationId xmlns:p14="http://schemas.microsoft.com/office/powerpoint/2010/main" val="1644280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the definition of an OECM according to the Convention on Biological Diversity. The next slide breaks it down.</a:t>
            </a:r>
          </a:p>
        </p:txBody>
      </p:sp>
      <p:sp>
        <p:nvSpPr>
          <p:cNvPr id="4" name="Slide Number Placeholder 3"/>
          <p:cNvSpPr>
            <a:spLocks noGrp="1"/>
          </p:cNvSpPr>
          <p:nvPr>
            <p:ph type="sldNum" sz="quarter" idx="5"/>
          </p:nvPr>
        </p:nvSpPr>
        <p:spPr/>
        <p:txBody>
          <a:bodyPr/>
          <a:lstStyle/>
          <a:p>
            <a:fld id="{388CBC9A-9708-4504-97BB-2AC184284613}" type="slidenum">
              <a:rPr lang="en-US" smtClean="0"/>
              <a:t>8</a:t>
            </a:fld>
            <a:endParaRPr lang="en-US"/>
          </a:p>
        </p:txBody>
      </p:sp>
    </p:spTree>
    <p:extLst>
      <p:ext uri="{BB962C8B-B14F-4D97-AF65-F5344CB8AC3E}">
        <p14:creationId xmlns:p14="http://schemas.microsoft.com/office/powerpoint/2010/main" val="19214494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EFE36-74A5-6ABA-7747-EAD9DAC338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FBE070-C0D5-4BF6-61BA-4B0F890CE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0C22B3-7BB8-59A6-A812-568D1C169957}"/>
              </a:ext>
            </a:extLst>
          </p:cNvPr>
          <p:cNvSpPr>
            <a:spLocks noGrp="1"/>
          </p:cNvSpPr>
          <p:nvPr>
            <p:ph type="body" idx="1"/>
          </p:nvPr>
        </p:nvSpPr>
        <p:spPr/>
        <p:txBody>
          <a:bodyPr/>
          <a:lstStyle/>
          <a:p>
            <a:pPr marL="171450" indent="-171450">
              <a:buFont typeface="Arial" panose="020B0604020202020204" pitchFamily="34" charset="0"/>
              <a:buChar char="•"/>
            </a:pPr>
            <a:r>
              <a:rPr lang="en-US"/>
              <a:t>Improving governance quality, including equity – e.g. through a participatory governance assessment</a:t>
            </a:r>
          </a:p>
          <a:p>
            <a:pPr marL="171450" indent="-171450">
              <a:buFont typeface="Arial" panose="020B0604020202020204" pitchFamily="34" charset="0"/>
              <a:buChar char="•"/>
            </a:pPr>
            <a:r>
              <a:rPr lang="en-US"/>
              <a:t>Enhancing documentation of resources and management – e.g. supporting locally appropriate information gathering, including for Indigenous communities in their own words and methods</a:t>
            </a:r>
          </a:p>
          <a:p>
            <a:pPr marL="171450" indent="-171450">
              <a:buFont typeface="Arial" panose="020B0604020202020204" pitchFamily="34" charset="0"/>
              <a:buChar char="•"/>
            </a:pPr>
            <a:r>
              <a:rPr lang="en-US"/>
              <a:t>Developing a vision and strategy – e.g. through plans like PA management plans of Life Plans and community protocols</a:t>
            </a:r>
          </a:p>
          <a:p>
            <a:pPr marL="171450" indent="-171450">
              <a:buFont typeface="Arial" panose="020B0604020202020204" pitchFamily="34" charset="0"/>
              <a:buChar char="•"/>
            </a:pPr>
            <a:r>
              <a:rPr lang="en-US"/>
              <a:t>Enhancing legal literacy – e.g. by workshopping laws and policies relevant to the governance authorities and the site</a:t>
            </a:r>
          </a:p>
          <a:p>
            <a:pPr algn="l"/>
            <a:endParaRPr lang="en-US"/>
          </a:p>
        </p:txBody>
      </p:sp>
      <p:sp>
        <p:nvSpPr>
          <p:cNvPr id="4" name="Slide Number Placeholder 3">
            <a:extLst>
              <a:ext uri="{FF2B5EF4-FFF2-40B4-BE49-F238E27FC236}">
                <a16:creationId xmlns:a16="http://schemas.microsoft.com/office/drawing/2014/main" id="{8A307BFF-3B28-4035-5493-354D29DB98E4}"/>
              </a:ext>
            </a:extLst>
          </p:cNvPr>
          <p:cNvSpPr>
            <a:spLocks noGrp="1"/>
          </p:cNvSpPr>
          <p:nvPr>
            <p:ph type="sldNum" sz="quarter" idx="5"/>
          </p:nvPr>
        </p:nvSpPr>
        <p:spPr/>
        <p:txBody>
          <a:bodyPr/>
          <a:lstStyle/>
          <a:p>
            <a:fld id="{388CBC9A-9708-4504-97BB-2AC184284613}" type="slidenum">
              <a:rPr lang="en-US" smtClean="0"/>
              <a:t>69</a:t>
            </a:fld>
            <a:endParaRPr lang="en-US"/>
          </a:p>
        </p:txBody>
      </p:sp>
    </p:spTree>
    <p:extLst>
      <p:ext uri="{BB962C8B-B14F-4D97-AF65-F5344CB8AC3E}">
        <p14:creationId xmlns:p14="http://schemas.microsoft.com/office/powerpoint/2010/main" val="3415965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Assess current circumstances </a:t>
            </a:r>
            <a:r>
              <a:rPr lang="en-US"/>
              <a:t>– if the conservation status of focal attributes is stable and the threats are minimal, maintaining current management may be sufficient. Review practical management guidance to learn more about what enhancements may be needed (Section 8.3.1 of the IUCN Good Practice Guidelines)</a:t>
            </a:r>
          </a:p>
          <a:p>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72</a:t>
            </a:fld>
            <a:endParaRPr lang="en-US"/>
          </a:p>
        </p:txBody>
      </p:sp>
    </p:spTree>
    <p:extLst>
      <p:ext uri="{BB962C8B-B14F-4D97-AF65-F5344CB8AC3E}">
        <p14:creationId xmlns:p14="http://schemas.microsoft.com/office/powerpoint/2010/main" val="35494542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t>Reasons to enhance laws and policies could be that new threats to OECMs have emerged, that relevant actors discuss and realize existing laws can be changed to better support OECMs, or that relevant actors discuss and decide that new, OECM-specific laws or policies would be of benefit.</a:t>
            </a:r>
          </a:p>
          <a:p>
            <a:pPr marL="0" indent="0">
              <a:buFont typeface="Arial" panose="020B0604020202020204" pitchFamily="34" charset="0"/>
              <a:buNone/>
            </a:pPr>
            <a:r>
              <a:rPr lang="en-US"/>
              <a:t>More examples: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Recognizing within constitutional frameworks substantive rights, procedural rights, land and resource rights, and traditional institutions.</a:t>
            </a:r>
          </a:p>
        </p:txBody>
      </p:sp>
      <p:sp>
        <p:nvSpPr>
          <p:cNvPr id="4" name="Slide Number Placeholder 3"/>
          <p:cNvSpPr>
            <a:spLocks noGrp="1"/>
          </p:cNvSpPr>
          <p:nvPr>
            <p:ph type="sldNum" sz="quarter" idx="5"/>
          </p:nvPr>
        </p:nvSpPr>
        <p:spPr/>
        <p:txBody>
          <a:bodyPr/>
          <a:lstStyle/>
          <a:p>
            <a:fld id="{388CBC9A-9708-4504-97BB-2AC184284613}" type="slidenum">
              <a:rPr lang="en-US" smtClean="0"/>
              <a:t>73</a:t>
            </a:fld>
            <a:endParaRPr lang="en-US"/>
          </a:p>
        </p:txBody>
      </p:sp>
    </p:spTree>
    <p:extLst>
      <p:ext uri="{BB962C8B-B14F-4D97-AF65-F5344CB8AC3E}">
        <p14:creationId xmlns:p14="http://schemas.microsoft.com/office/powerpoint/2010/main" val="36674897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Many conservation finance concepts have been developed in the context of protected areas and it remains to be seen how they operate in the OECM context.</a:t>
            </a:r>
          </a:p>
          <a:p>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74</a:t>
            </a:fld>
            <a:endParaRPr lang="en-US"/>
          </a:p>
        </p:txBody>
      </p:sp>
    </p:spTree>
    <p:extLst>
      <p:ext uri="{BB962C8B-B14F-4D97-AF65-F5344CB8AC3E}">
        <p14:creationId xmlns:p14="http://schemas.microsoft.com/office/powerpoint/2010/main" val="10315877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a:latin typeface="HelveticaNeueLTPro-Lt"/>
              </a:rPr>
              <a:t>Target 3, known as</a:t>
            </a:r>
          </a:p>
          <a:p>
            <a:pPr algn="l"/>
            <a:r>
              <a:rPr lang="en-US" sz="1800" b="0" i="0" u="none" strike="noStrike" baseline="0">
                <a:latin typeface="HelveticaNeueLTPro-Lt"/>
              </a:rPr>
              <a:t>30x30, which was described in earlier sections; Target 18, which calls for reducing harmful</a:t>
            </a:r>
          </a:p>
          <a:p>
            <a:pPr algn="l"/>
            <a:r>
              <a:rPr lang="en-US" sz="1800" b="0" i="0" u="none" strike="noStrike" baseline="0">
                <a:latin typeface="HelveticaNeueLTPro-Lt"/>
              </a:rPr>
              <a:t>incentives by at least US$500 billion a year and scaling up positive incentives; and Target 19,</a:t>
            </a:r>
          </a:p>
          <a:p>
            <a:pPr algn="l"/>
            <a:r>
              <a:rPr lang="en-US" sz="1800" b="0" i="0" u="none" strike="noStrike" baseline="0">
                <a:latin typeface="HelveticaNeueLTPro-Lt"/>
              </a:rPr>
              <a:t>which calls for </a:t>
            </a:r>
            <a:r>
              <a:rPr lang="en-US" sz="1800" b="0" i="0" u="none" strike="noStrike" baseline="0" err="1">
                <a:latin typeface="HelveticaNeueLTPro-Lt"/>
              </a:rPr>
              <a:t>mobilising</a:t>
            </a:r>
            <a:r>
              <a:rPr lang="en-US" sz="1800" b="0" i="0" u="none" strike="noStrike" baseline="0">
                <a:latin typeface="HelveticaNeueLTPro-Lt"/>
              </a:rPr>
              <a:t> US$200 billion per year for biodiversity from all sources, including</a:t>
            </a:r>
          </a:p>
          <a:p>
            <a:pPr algn="l"/>
            <a:r>
              <a:rPr lang="en-US" sz="1800" b="0" i="0" u="none" strike="noStrike" baseline="0">
                <a:latin typeface="HelveticaNeueLTPro-Lt"/>
              </a:rPr>
              <a:t>US$30 billion through international finance.</a:t>
            </a:r>
          </a:p>
          <a:p>
            <a:pPr algn="l"/>
            <a:endParaRPr lang="en-US" sz="1800" b="0" i="0" u="none" strike="noStrike" baseline="0">
              <a:latin typeface="HelveticaNeueLTPro-Lt"/>
            </a:endParaRPr>
          </a:p>
          <a:p>
            <a:pPr marL="0" indent="0">
              <a:buNone/>
            </a:pPr>
            <a:r>
              <a:rPr lang="en-US">
                <a:solidFill>
                  <a:srgbClr val="FF0000"/>
                </a:solidFill>
              </a:rPr>
              <a:t>Funding gap in achieving T3: US$103-178 billion/year</a:t>
            </a:r>
          </a:p>
          <a:p>
            <a:pPr marL="0" indent="0">
              <a:buNone/>
            </a:pPr>
            <a:endParaRPr lang="en-US">
              <a:solidFill>
                <a:srgbClr val="FF0000"/>
              </a:solidFill>
            </a:endParaRPr>
          </a:p>
          <a:p>
            <a:pPr marL="0" indent="0">
              <a:buNone/>
            </a:pPr>
            <a:r>
              <a:rPr lang="en-US">
                <a:solidFill>
                  <a:srgbClr val="FF0000"/>
                </a:solidFill>
              </a:rPr>
              <a:t>Financial benefits of achieving T3: US$64-454 billion/year by 2050 (Waldron et al. 2020)</a:t>
            </a:r>
            <a:endParaRPr lang="en-US"/>
          </a:p>
          <a:p>
            <a:pPr algn="l"/>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75</a:t>
            </a:fld>
            <a:endParaRPr lang="en-US"/>
          </a:p>
        </p:txBody>
      </p:sp>
    </p:spTree>
    <p:extLst>
      <p:ext uri="{BB962C8B-B14F-4D97-AF65-F5344CB8AC3E}">
        <p14:creationId xmlns:p14="http://schemas.microsoft.com/office/powerpoint/2010/main" val="24843122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6F3EB-9FBC-576B-9F4B-3B4E766232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3EE40D-9CF5-10F5-2B6A-1FA021077E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5497EC-64EA-A3F8-8127-23A20B1A000A}"/>
              </a:ext>
            </a:extLst>
          </p:cNvPr>
          <p:cNvSpPr>
            <a:spLocks noGrp="1"/>
          </p:cNvSpPr>
          <p:nvPr>
            <p:ph type="body" idx="1"/>
          </p:nvPr>
        </p:nvSpPr>
        <p:spPr/>
        <p:txBody>
          <a:bodyPr/>
          <a:lstStyle/>
          <a:p>
            <a:pPr algn="l"/>
            <a:r>
              <a:rPr lang="en-US" sz="1800" b="0" i="0" u="none" strike="noStrike" baseline="0">
                <a:latin typeface="HelveticaNeueLTPro-Lt"/>
              </a:rPr>
              <a:t>the focus should not solely be on generating finance, but also on</a:t>
            </a:r>
          </a:p>
          <a:p>
            <a:pPr algn="l"/>
            <a:r>
              <a:rPr lang="en-US" sz="1800" b="0" i="0" u="none" strike="noStrike" baseline="0">
                <a:latin typeface="HelveticaNeueLTPro-Lt"/>
              </a:rPr>
              <a:t>managing it correctly, deploying it effectively and aligning incentives appropriately.</a:t>
            </a:r>
            <a:endParaRPr lang="en-US"/>
          </a:p>
        </p:txBody>
      </p:sp>
      <p:sp>
        <p:nvSpPr>
          <p:cNvPr id="4" name="Slide Number Placeholder 3">
            <a:extLst>
              <a:ext uri="{FF2B5EF4-FFF2-40B4-BE49-F238E27FC236}">
                <a16:creationId xmlns:a16="http://schemas.microsoft.com/office/drawing/2014/main" id="{5628234C-2EDA-6F37-E545-63AFA9CB2096}"/>
              </a:ext>
            </a:extLst>
          </p:cNvPr>
          <p:cNvSpPr>
            <a:spLocks noGrp="1"/>
          </p:cNvSpPr>
          <p:nvPr>
            <p:ph type="sldNum" sz="quarter" idx="5"/>
          </p:nvPr>
        </p:nvSpPr>
        <p:spPr/>
        <p:txBody>
          <a:bodyPr/>
          <a:lstStyle/>
          <a:p>
            <a:fld id="{388CBC9A-9708-4504-97BB-2AC184284613}" type="slidenum">
              <a:rPr lang="en-US" smtClean="0"/>
              <a:t>76</a:t>
            </a:fld>
            <a:endParaRPr lang="en-US"/>
          </a:p>
        </p:txBody>
      </p:sp>
    </p:spTree>
    <p:extLst>
      <p:ext uri="{BB962C8B-B14F-4D97-AF65-F5344CB8AC3E}">
        <p14:creationId xmlns:p14="http://schemas.microsoft.com/office/powerpoint/2010/main" val="1293551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a:latin typeface="HelveticaNeueLTPro-Lt"/>
              </a:rPr>
              <a:t>In order to support OECMs,</a:t>
            </a:r>
          </a:p>
          <a:p>
            <a:pPr algn="l"/>
            <a:r>
              <a:rPr lang="en-US" sz="1800" b="0" i="0" u="none" strike="noStrike" baseline="0">
                <a:latin typeface="HelveticaNeueLTPro-Lt"/>
              </a:rPr>
              <a:t>finance solutions need to be evaluated, extended and developed in an inclusive manner, and</a:t>
            </a:r>
          </a:p>
          <a:p>
            <a:pPr algn="l"/>
            <a:r>
              <a:rPr lang="en-US" sz="1800" b="0" i="0" u="none" strike="noStrike" baseline="0">
                <a:latin typeface="HelveticaNeueLTPro-Lt"/>
              </a:rPr>
              <a:t>may entail equitable benefit sharing mechanisms.</a:t>
            </a:r>
          </a:p>
          <a:p>
            <a:pPr algn="l"/>
            <a:r>
              <a:rPr lang="en-US" sz="1800" b="0" i="0" u="none" strike="noStrike" baseline="0">
                <a:latin typeface="HelveticaNeueLTPro-Lt"/>
              </a:rPr>
              <a:t>For example, an area might have been well managed for generations as part of the traditional</a:t>
            </a:r>
          </a:p>
          <a:p>
            <a:pPr algn="l"/>
            <a:r>
              <a:rPr lang="en-US" sz="1800" b="0" i="0" u="none" strike="noStrike" baseline="0">
                <a:latin typeface="HelveticaNeueLTPro-Lt"/>
              </a:rPr>
              <a:t>practices of its owners and through their own </a:t>
            </a:r>
            <a:r>
              <a:rPr lang="en-US" sz="1800" b="0" i="0" u="none" strike="noStrike" baseline="0" err="1">
                <a:latin typeface="HelveticaNeueLTPro-Lt"/>
              </a:rPr>
              <a:t>labour</a:t>
            </a:r>
            <a:r>
              <a:rPr lang="en-US" sz="1800" b="0" i="0" u="none" strike="noStrike" baseline="0">
                <a:latin typeface="HelveticaNeueLTPro-Lt"/>
              </a:rPr>
              <a:t> and resources. An appropriate approach</a:t>
            </a:r>
          </a:p>
          <a:p>
            <a:pPr algn="l"/>
            <a:r>
              <a:rPr lang="en-US" sz="1800" b="0" i="0" u="none" strike="noStrike" baseline="0">
                <a:latin typeface="HelveticaNeueLTPro-Lt"/>
              </a:rPr>
              <a:t>to financing might include support to the owners to sustain those practices plus additional</a:t>
            </a:r>
          </a:p>
          <a:p>
            <a:pPr algn="l"/>
            <a:r>
              <a:rPr lang="en-US" sz="1800" b="0" i="0" u="none" strike="noStrike" baseline="0">
                <a:latin typeface="HelveticaNeueLTPro-Lt"/>
              </a:rPr>
              <a:t>investment to secure the boundaries of the area from encroachment. Or an area maintained as</a:t>
            </a:r>
          </a:p>
          <a:p>
            <a:pPr algn="l"/>
            <a:r>
              <a:rPr lang="en-US" sz="1800" b="0" i="0" u="none" strike="noStrike" baseline="0">
                <a:latin typeface="HelveticaNeueLTPro-Lt"/>
              </a:rPr>
              <a:t>a watershed protection zone by a water company might, on analysis, require investment in a</a:t>
            </a:r>
          </a:p>
          <a:p>
            <a:pPr algn="l"/>
            <a:r>
              <a:rPr lang="en-US" sz="1800" b="0" i="0" u="none" strike="noStrike" baseline="0">
                <a:latin typeface="HelveticaNeueLTPro-Lt"/>
              </a:rPr>
              <a:t>better monitoring regime.</a:t>
            </a:r>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78</a:t>
            </a:fld>
            <a:endParaRPr lang="en-US"/>
          </a:p>
        </p:txBody>
      </p:sp>
    </p:spTree>
    <p:extLst>
      <p:ext uri="{BB962C8B-B14F-4D97-AF65-F5344CB8AC3E}">
        <p14:creationId xmlns:p14="http://schemas.microsoft.com/office/powerpoint/2010/main" val="184883583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AutoNum type="arabicPeriod"/>
            </a:pPr>
            <a:r>
              <a:rPr lang="en-US" sz="1800" b="0" i="0" u="none" strike="noStrike" baseline="0" err="1">
                <a:latin typeface="HelveticaNeueLTPro-Bd"/>
              </a:rPr>
              <a:t>Optimise</a:t>
            </a:r>
            <a:r>
              <a:rPr lang="en-US" sz="1800" b="0" i="0" u="none" strike="noStrike" baseline="0">
                <a:latin typeface="HelveticaNeueLTPro-Bd"/>
              </a:rPr>
              <a:t> resource efficiencies.</a:t>
            </a:r>
          </a:p>
          <a:p>
            <a:pPr marL="685800" lvl="1" indent="-228600">
              <a:buFont typeface="Arial" panose="020B0604020202020204" pitchFamily="34" charset="0"/>
              <a:buChar char="•"/>
            </a:pPr>
            <a:r>
              <a:rPr lang="en-US" b="0" i="0" u="none" strike="noStrike" baseline="0">
                <a:latin typeface="HelveticaNeueLTPro-Bd"/>
              </a:rPr>
              <a:t>Outsourcing, partnerships, institutional restructuring, better coordination between sectors…</a:t>
            </a:r>
          </a:p>
          <a:p>
            <a:pPr marL="685800" lvl="1" indent="-228600">
              <a:buAutoNum type="arabicPeriod"/>
            </a:pPr>
            <a:endParaRPr lang="en-US" b="0" i="0" u="none" strike="noStrike" baseline="0">
              <a:latin typeface="HelveticaNeueLTPro-Bd"/>
            </a:endParaRPr>
          </a:p>
          <a:p>
            <a:pPr marL="228600" lvl="0" indent="-228600">
              <a:buAutoNum type="arabicPeriod"/>
            </a:pPr>
            <a:r>
              <a:rPr lang="en-US" sz="1800" b="0" i="0" u="none" strike="noStrike" baseline="0">
                <a:latin typeface="HelveticaNeueLTPro-Bd"/>
              </a:rPr>
              <a:t>Discourage harmful actions</a:t>
            </a:r>
          </a:p>
          <a:p>
            <a:pPr marL="685800" lvl="1" indent="-228600">
              <a:buFont typeface="Arial" panose="020B0604020202020204" pitchFamily="34" charset="0"/>
              <a:buChar char="•"/>
            </a:pPr>
            <a:r>
              <a:rPr lang="en-US"/>
              <a:t>Taxes, fines, and penalties for activities that harm biodiversity</a:t>
            </a:r>
          </a:p>
          <a:p>
            <a:pPr marL="685800" lvl="1" indent="-228600">
              <a:buFont typeface="Arial" panose="020B0604020202020204" pitchFamily="34" charset="0"/>
              <a:buChar char="•"/>
            </a:pPr>
            <a:r>
              <a:rPr lang="en-US"/>
              <a:t>Advocating to redirect harmful public subsidies (e.g. to fossil fuels) to conservation</a:t>
            </a:r>
          </a:p>
          <a:p>
            <a:pPr marL="228600" lvl="0" indent="-228600">
              <a:buAutoNum type="arabicPeriod"/>
            </a:pPr>
            <a:r>
              <a:rPr lang="en-US" sz="1800" b="0" i="0" u="none" strike="noStrike" baseline="0" err="1">
                <a:latin typeface="HelveticaNeueLTPro-Bd"/>
              </a:rPr>
              <a:t>Incentivise</a:t>
            </a:r>
            <a:r>
              <a:rPr lang="en-US" sz="1800" b="0" i="0" u="none" strike="noStrike" baseline="0">
                <a:latin typeface="HelveticaNeueLTPro-Bd"/>
              </a:rPr>
              <a:t> positive actions</a:t>
            </a:r>
          </a:p>
          <a:p>
            <a:pPr marL="742950" lvl="1" indent="-285750" algn="l">
              <a:buFont typeface="Arial" panose="020B0604020202020204" pitchFamily="34" charset="0"/>
              <a:buChar char="•"/>
            </a:pPr>
            <a:r>
              <a:rPr lang="en-US" sz="1800" b="0" i="0" u="none" strike="noStrike" baseline="0">
                <a:latin typeface="HelveticaNeueLTPro-Lt"/>
              </a:rPr>
              <a:t>Economic instruments: tax breaks, tradable resource use permits, compensation and offsets, </a:t>
            </a:r>
            <a:r>
              <a:rPr lang="en-US" sz="1800" b="0" i="0" u="none" strike="noStrike" baseline="0" err="1">
                <a:latin typeface="HelveticaNeueLTPro-Lt"/>
              </a:rPr>
              <a:t>etc</a:t>
            </a:r>
            <a:endParaRPr lang="en-US" sz="1800" b="0" i="0" u="none" strike="noStrike" baseline="0">
              <a:latin typeface="HelveticaNeueLTPro-Lt"/>
            </a:endParaRPr>
          </a:p>
          <a:p>
            <a:pPr marL="742950" lvl="1" indent="-285750" algn="l">
              <a:buFont typeface="Arial" panose="020B0604020202020204" pitchFamily="34" charset="0"/>
              <a:buChar char="•"/>
            </a:pPr>
            <a:r>
              <a:rPr lang="en-US" sz="1800" b="0" i="0" u="none" strike="noStrike" baseline="0">
                <a:latin typeface="HelveticaNeueLTPro-Lt"/>
              </a:rPr>
              <a:t>Fiscal approaches: direct government budget allocation, ecological fiscal transfers and government grants</a:t>
            </a:r>
          </a:p>
          <a:p>
            <a:pPr marL="742950" lvl="1" indent="-285750" algn="l">
              <a:buFont typeface="Arial" panose="020B0604020202020204" pitchFamily="34" charset="0"/>
              <a:buChar char="•"/>
            </a:pPr>
            <a:r>
              <a:rPr lang="en-US" sz="1800" b="0" i="0" u="none" strike="noStrike" baseline="0">
                <a:latin typeface="HelveticaNeueLTPro-Lt"/>
              </a:rPr>
              <a:t>Other government and private-sector incentives: certification schemes for sustainable products and services</a:t>
            </a:r>
          </a:p>
          <a:p>
            <a:pPr algn="l"/>
            <a:endParaRPr lang="en-US" sz="1800" b="0" i="0" u="none" strike="noStrike" baseline="0">
              <a:latin typeface="HelveticaNeueLTPro-Lt"/>
            </a:endParaRPr>
          </a:p>
          <a:p>
            <a:pPr algn="l"/>
            <a:r>
              <a:rPr lang="en-US" sz="1800" b="0" i="0" u="none" strike="noStrike" baseline="0">
                <a:latin typeface="HelveticaNeueLTPro-Lt"/>
              </a:rPr>
              <a:t>4. </a:t>
            </a:r>
            <a:r>
              <a:rPr lang="en-US" sz="1800" b="0" i="0" u="none" strike="noStrike" baseline="0">
                <a:latin typeface="HelveticaNeueLTPro-Bd"/>
              </a:rPr>
              <a:t>Increase financial capital for conservation. </a:t>
            </a:r>
            <a:r>
              <a:rPr lang="en-US" sz="1800" b="0" i="0" u="none" strike="noStrike" baseline="0">
                <a:latin typeface="HelveticaNeueLTPro-Lt"/>
              </a:rPr>
              <a:t>Secure additional resources and ensure their responsible management for conservation activities. Options for this include fines, penalties and green taxes, but almost any economic instrument and many market-based solutions can be used.</a:t>
            </a:r>
          </a:p>
          <a:p>
            <a:pPr algn="l"/>
            <a:endParaRPr lang="en-US" sz="1800" b="0" i="0" u="none" strike="noStrike" baseline="0">
              <a:latin typeface="HelveticaNeueLTPro-Lt"/>
            </a:endParaRPr>
          </a:p>
          <a:p>
            <a:pPr algn="l"/>
            <a:r>
              <a:rPr lang="en-US" sz="1800" b="0" i="0" u="none" strike="noStrike" baseline="0">
                <a:latin typeface="HelveticaNeueLTPro-Lt"/>
              </a:rPr>
              <a:t>More details and examples can be found on </a:t>
            </a:r>
            <a:r>
              <a:rPr lang="en-US" sz="1800" b="0" i="0" u="none" strike="noStrike" baseline="0" err="1">
                <a:latin typeface="HelveticaNeueLTPro-Lt"/>
              </a:rPr>
              <a:t>pg</a:t>
            </a:r>
            <a:r>
              <a:rPr lang="en-US" sz="1800" b="0" i="0" u="none" strike="noStrike" baseline="0">
                <a:latin typeface="HelveticaNeueLTPro-Lt"/>
              </a:rPr>
              <a:t> 77-78 of the IUCN Good Practice Guidelines</a:t>
            </a:r>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79</a:t>
            </a:fld>
            <a:endParaRPr lang="en-US"/>
          </a:p>
        </p:txBody>
      </p:sp>
    </p:spTree>
    <p:extLst>
      <p:ext uri="{BB962C8B-B14F-4D97-AF65-F5344CB8AC3E}">
        <p14:creationId xmlns:p14="http://schemas.microsoft.com/office/powerpoint/2010/main" val="27669067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a:latin typeface="HelveticaNeueLTPro-Lt"/>
              </a:rPr>
              <a:t>OECMs may need to be defended against immediate external threats, such as </a:t>
            </a:r>
            <a:r>
              <a:rPr lang="en-US" sz="1800" b="0" i="0" u="none" strike="noStrike" baseline="0" err="1">
                <a:latin typeface="HelveticaNeueLTPro-Lt"/>
              </a:rPr>
              <a:t>degazettement</a:t>
            </a:r>
            <a:r>
              <a:rPr lang="en-US" sz="1800" b="0" i="0" u="none" strike="noStrike" baseline="0">
                <a:latin typeface="HelveticaNeueLTPro-Lt"/>
              </a:rPr>
              <a:t> and encroachment or adverse impacts from industry or land use change. The most appropriate</a:t>
            </a:r>
          </a:p>
          <a:p>
            <a:pPr algn="l"/>
            <a:r>
              <a:rPr lang="en-US" sz="1800" b="0" i="0" u="none" strike="noStrike" baseline="0">
                <a:latin typeface="HelveticaNeueLTPro-Lt"/>
              </a:rPr>
              <a:t>responses to such threats will vary by context, including the OECM governance type, the rightsholders and stakeholders involved or impacted, and whether, and how, the OECM and land or territory rights are already legally </a:t>
            </a:r>
            <a:r>
              <a:rPr lang="en-US" sz="1800" b="0" i="0" u="none" strike="noStrike" baseline="0" err="1">
                <a:latin typeface="HelveticaNeueLTPro-Lt"/>
              </a:rPr>
              <a:t>recognised</a:t>
            </a:r>
            <a:r>
              <a:rPr lang="en-US" sz="1800" b="0" i="0" u="none" strike="noStrike" baseline="0">
                <a:latin typeface="HelveticaNeueLTPro-Lt"/>
              </a:rPr>
              <a:t>.</a:t>
            </a:r>
          </a:p>
          <a:p>
            <a:pPr algn="l"/>
            <a:endParaRPr lang="en-US" sz="1800" b="0" i="0" u="none" strike="noStrike" baseline="0">
              <a:latin typeface="HelveticaNeueLTPro-Lt"/>
            </a:endParaRPr>
          </a:p>
          <a:p>
            <a:pPr algn="l"/>
            <a:r>
              <a:rPr lang="en-US" sz="1800" b="0" i="0" u="none" strike="noStrike" baseline="0">
                <a:latin typeface="HelveticaNeueLTPro-Lt"/>
              </a:rPr>
              <a:t>Indigenous peoples and local communities are particularly vulnerable and face growing threats, both from the impacts of harmful activities in their lands and territories, and from defending them (ICCA Consortium,</a:t>
            </a:r>
          </a:p>
          <a:p>
            <a:pPr algn="l"/>
            <a:r>
              <a:rPr lang="en-US" sz="1800" b="0" i="0" u="none" strike="noStrike" baseline="0">
                <a:latin typeface="HelveticaNeueLTPro-Lt"/>
              </a:rPr>
              <a:t>2021). At least 1,733 land and environmental defenders were killed between 2012 and 2021, nearly 40% of them Indigenous (Global Witness, 2022). A total of 2,351 conservation rangers</a:t>
            </a:r>
          </a:p>
          <a:p>
            <a:pPr algn="l"/>
            <a:r>
              <a:rPr lang="en-US" sz="1800" b="0" i="0" u="none" strike="noStrike" baseline="0">
                <a:latin typeface="HelveticaNeueLTPro-Lt"/>
              </a:rPr>
              <a:t>died while on duty between 2006 and 2021, 42% due to homicide and the remainder because of accidents, disease and wildlife incidents (</a:t>
            </a:r>
            <a:r>
              <a:rPr lang="en-US" sz="1800" b="0" i="0" u="none" strike="noStrike" baseline="0" err="1">
                <a:latin typeface="HelveticaNeueLTPro-Lt"/>
              </a:rPr>
              <a:t>Galliers</a:t>
            </a:r>
            <a:r>
              <a:rPr lang="en-US" sz="1800" b="0" i="0" u="none" strike="noStrike" baseline="0">
                <a:latin typeface="HelveticaNeueLTPro-Lt"/>
              </a:rPr>
              <a:t> et al., 2022).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baseline="0">
                <a:latin typeface="HelveticaNeueLTPro-Lt"/>
              </a:rPr>
              <a:t>Box 8 on </a:t>
            </a:r>
            <a:r>
              <a:rPr lang="en-US" sz="1800" b="1" i="0" u="none" strike="noStrike" baseline="0" err="1">
                <a:latin typeface="HelveticaNeueLTPro-Lt"/>
              </a:rPr>
              <a:t>pg</a:t>
            </a:r>
            <a:r>
              <a:rPr lang="en-US" sz="1800" b="1" i="0" u="none" strike="noStrike" baseline="0">
                <a:latin typeface="HelveticaNeueLTPro-Lt"/>
              </a:rPr>
              <a:t> 80 of the IUCN Guidelines offer more on Environmental human rights defenders</a:t>
            </a:r>
            <a:endParaRPr lang="en-US" sz="1800" b="1"/>
          </a:p>
          <a:p>
            <a:pPr algn="l"/>
            <a:endParaRPr lang="en-US" sz="1800" b="0" i="0" u="none" strike="noStrike" baseline="0">
              <a:latin typeface="HelveticaNeueLTPro-Lt"/>
            </a:endParaRPr>
          </a:p>
        </p:txBody>
      </p:sp>
      <p:sp>
        <p:nvSpPr>
          <p:cNvPr id="4" name="Slide Number Placeholder 3"/>
          <p:cNvSpPr>
            <a:spLocks noGrp="1"/>
          </p:cNvSpPr>
          <p:nvPr>
            <p:ph type="sldNum" sz="quarter" idx="5"/>
          </p:nvPr>
        </p:nvSpPr>
        <p:spPr/>
        <p:txBody>
          <a:bodyPr/>
          <a:lstStyle/>
          <a:p>
            <a:fld id="{388CBC9A-9708-4504-97BB-2AC184284613}" type="slidenum">
              <a:rPr lang="en-US" smtClean="0"/>
              <a:t>81</a:t>
            </a:fld>
            <a:endParaRPr lang="en-US"/>
          </a:p>
        </p:txBody>
      </p:sp>
    </p:spTree>
    <p:extLst>
      <p:ext uri="{BB962C8B-B14F-4D97-AF65-F5344CB8AC3E}">
        <p14:creationId xmlns:p14="http://schemas.microsoft.com/office/powerpoint/2010/main" val="401820348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a:latin typeface="HelveticaNeueLTPro-Lt"/>
              </a:rPr>
              <a:t>For in-depth examples relating to Indigenous peoples and local communities, refer to the cases and country-level summaries in the 2021 publication Territories of Life (ICCA Consortium, 2021).</a:t>
            </a:r>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82</a:t>
            </a:fld>
            <a:endParaRPr lang="en-US"/>
          </a:p>
        </p:txBody>
      </p:sp>
    </p:spTree>
    <p:extLst>
      <p:ext uri="{BB962C8B-B14F-4D97-AF65-F5344CB8AC3E}">
        <p14:creationId xmlns:p14="http://schemas.microsoft.com/office/powerpoint/2010/main" val="1323957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presenter can talk in more detail about each element of the definition while pointing to them on the slide here.</a:t>
            </a:r>
          </a:p>
        </p:txBody>
      </p:sp>
      <p:sp>
        <p:nvSpPr>
          <p:cNvPr id="4" name="Slide Number Placeholder 3"/>
          <p:cNvSpPr>
            <a:spLocks noGrp="1"/>
          </p:cNvSpPr>
          <p:nvPr>
            <p:ph type="sldNum" sz="quarter" idx="5"/>
          </p:nvPr>
        </p:nvSpPr>
        <p:spPr/>
        <p:txBody>
          <a:bodyPr/>
          <a:lstStyle/>
          <a:p>
            <a:fld id="{388CBC9A-9708-4504-97BB-2AC184284613}" type="slidenum">
              <a:rPr lang="en-US" smtClean="0"/>
              <a:t>9</a:t>
            </a:fld>
            <a:endParaRPr lang="en-US"/>
          </a:p>
        </p:txBody>
      </p:sp>
    </p:spTree>
    <p:extLst>
      <p:ext uri="{BB962C8B-B14F-4D97-AF65-F5344CB8AC3E}">
        <p14:creationId xmlns:p14="http://schemas.microsoft.com/office/powerpoint/2010/main" val="41563244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F71E3-B1EF-286B-C0BA-D6A98AE9A6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7D8466-904C-10BE-6AFC-0AA3B6583B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0268F1-B31F-10C7-0457-B0D04F9BB8A1}"/>
              </a:ext>
            </a:extLst>
          </p:cNvPr>
          <p:cNvSpPr>
            <a:spLocks noGrp="1"/>
          </p:cNvSpPr>
          <p:nvPr>
            <p:ph type="body" idx="1"/>
          </p:nvPr>
        </p:nvSpPr>
        <p:spPr/>
        <p:txBody>
          <a:bodyPr/>
          <a:lstStyle/>
          <a:p>
            <a:pPr algn="l"/>
            <a:r>
              <a:rPr lang="en-US" sz="1800" b="0" i="0" u="none" strike="noStrike" baseline="0">
                <a:latin typeface="HelveticaNeueLTPro-Lt"/>
              </a:rPr>
              <a:t>For in-depth examples relating to Indigenous peoples and local communities, refer to the cases and country-level summaries in the 2021 publication Territories of Life (ICCA Consortium, 2021).</a:t>
            </a:r>
            <a:endParaRPr lang="en-US"/>
          </a:p>
        </p:txBody>
      </p:sp>
      <p:sp>
        <p:nvSpPr>
          <p:cNvPr id="4" name="Slide Number Placeholder 3">
            <a:extLst>
              <a:ext uri="{FF2B5EF4-FFF2-40B4-BE49-F238E27FC236}">
                <a16:creationId xmlns:a16="http://schemas.microsoft.com/office/drawing/2014/main" id="{A5314B53-A6F6-FAE8-97A7-2A3231212800}"/>
              </a:ext>
            </a:extLst>
          </p:cNvPr>
          <p:cNvSpPr>
            <a:spLocks noGrp="1"/>
          </p:cNvSpPr>
          <p:nvPr>
            <p:ph type="sldNum" sz="quarter" idx="5"/>
          </p:nvPr>
        </p:nvSpPr>
        <p:spPr/>
        <p:txBody>
          <a:bodyPr/>
          <a:lstStyle/>
          <a:p>
            <a:fld id="{388CBC9A-9708-4504-97BB-2AC184284613}" type="slidenum">
              <a:rPr lang="en-US" smtClean="0"/>
              <a:t>83</a:t>
            </a:fld>
            <a:endParaRPr lang="en-US"/>
          </a:p>
        </p:txBody>
      </p:sp>
    </p:spTree>
    <p:extLst>
      <p:ext uri="{BB962C8B-B14F-4D97-AF65-F5344CB8AC3E}">
        <p14:creationId xmlns:p14="http://schemas.microsoft.com/office/powerpoint/2010/main" val="2770632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a:latin typeface="HelveticaNeueLTPro-Roman"/>
              </a:rPr>
              <a:t>Examples of non-government groups: Indigenous peoples and local communities governing a site and/or with a traditional/historical claim over a site; private owners such as a company or an NGO; or other civil institutions such as a university or a religious institution:</a:t>
            </a:r>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86</a:t>
            </a:fld>
            <a:endParaRPr lang="en-US"/>
          </a:p>
        </p:txBody>
      </p:sp>
    </p:spTree>
    <p:extLst>
      <p:ext uri="{BB962C8B-B14F-4D97-AF65-F5344CB8AC3E}">
        <p14:creationId xmlns:p14="http://schemas.microsoft.com/office/powerpoint/2010/main" val="3104769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A697B-72D7-C761-45B6-FD0BB06134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C358C0-F5DC-A8E9-ED0E-B3833647FF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E85FD8-AAF6-6D21-CF89-882418D08F79}"/>
              </a:ext>
            </a:extLst>
          </p:cNvPr>
          <p:cNvSpPr>
            <a:spLocks noGrp="1"/>
          </p:cNvSpPr>
          <p:nvPr>
            <p:ph type="body" idx="1"/>
          </p:nvPr>
        </p:nvSpPr>
        <p:spPr/>
        <p:txBody>
          <a:bodyPr/>
          <a:lstStyle/>
          <a:p>
            <a:pPr algn="l"/>
            <a:endParaRPr lang="en-US"/>
          </a:p>
        </p:txBody>
      </p:sp>
      <p:sp>
        <p:nvSpPr>
          <p:cNvPr id="4" name="Slide Number Placeholder 3">
            <a:extLst>
              <a:ext uri="{FF2B5EF4-FFF2-40B4-BE49-F238E27FC236}">
                <a16:creationId xmlns:a16="http://schemas.microsoft.com/office/drawing/2014/main" id="{E0AA3B23-57E8-DEBC-7330-EAF3271F4F4D}"/>
              </a:ext>
            </a:extLst>
          </p:cNvPr>
          <p:cNvSpPr>
            <a:spLocks noGrp="1"/>
          </p:cNvSpPr>
          <p:nvPr>
            <p:ph type="sldNum" sz="quarter" idx="5"/>
          </p:nvPr>
        </p:nvSpPr>
        <p:spPr/>
        <p:txBody>
          <a:bodyPr/>
          <a:lstStyle/>
          <a:p>
            <a:fld id="{388CBC9A-9708-4504-97BB-2AC184284613}" type="slidenum">
              <a:rPr lang="en-US" smtClean="0"/>
              <a:t>11</a:t>
            </a:fld>
            <a:endParaRPr lang="en-US"/>
          </a:p>
        </p:txBody>
      </p:sp>
    </p:spTree>
    <p:extLst>
      <p:ext uri="{BB962C8B-B14F-4D97-AF65-F5344CB8AC3E}">
        <p14:creationId xmlns:p14="http://schemas.microsoft.com/office/powerpoint/2010/main" val="2385911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11E8D-83B7-7980-182E-555E5DF632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C352CF-10B8-DF06-5E70-CCDDD98E48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E77B9A-9BDA-DB38-0A09-7C31D2630C6E}"/>
              </a:ext>
            </a:extLst>
          </p:cNvPr>
          <p:cNvSpPr>
            <a:spLocks noGrp="1"/>
          </p:cNvSpPr>
          <p:nvPr>
            <p:ph type="body" idx="1"/>
          </p:nvPr>
        </p:nvSpPr>
        <p:spPr/>
        <p:txBody>
          <a:bodyPr/>
          <a:lstStyle/>
          <a:p>
            <a:pPr algn="l"/>
            <a:endParaRPr lang="en-US"/>
          </a:p>
        </p:txBody>
      </p:sp>
      <p:sp>
        <p:nvSpPr>
          <p:cNvPr id="4" name="Slide Number Placeholder 3">
            <a:extLst>
              <a:ext uri="{FF2B5EF4-FFF2-40B4-BE49-F238E27FC236}">
                <a16:creationId xmlns:a16="http://schemas.microsoft.com/office/drawing/2014/main" id="{738CBD8F-CCF0-EAF6-02AB-641E8102CFF3}"/>
              </a:ext>
            </a:extLst>
          </p:cNvPr>
          <p:cNvSpPr>
            <a:spLocks noGrp="1"/>
          </p:cNvSpPr>
          <p:nvPr>
            <p:ph type="sldNum" sz="quarter" idx="5"/>
          </p:nvPr>
        </p:nvSpPr>
        <p:spPr/>
        <p:txBody>
          <a:bodyPr/>
          <a:lstStyle/>
          <a:p>
            <a:fld id="{388CBC9A-9708-4504-97BB-2AC184284613}" type="slidenum">
              <a:rPr lang="en-US" smtClean="0"/>
              <a:t>12</a:t>
            </a:fld>
            <a:endParaRPr lang="en-US"/>
          </a:p>
        </p:txBody>
      </p:sp>
    </p:spTree>
    <p:extLst>
      <p:ext uri="{BB962C8B-B14F-4D97-AF65-F5344CB8AC3E}">
        <p14:creationId xmlns:p14="http://schemas.microsoft.com/office/powerpoint/2010/main" val="2404707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60692-0796-C2B7-079F-0DEDACAB6F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B82FD9-C1A3-3073-7099-4A9B30BB8D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49ED3F-19D8-DECD-395C-4F7670202386}"/>
              </a:ext>
            </a:extLst>
          </p:cNvPr>
          <p:cNvSpPr>
            <a:spLocks noGrp="1"/>
          </p:cNvSpPr>
          <p:nvPr>
            <p:ph type="body" idx="1"/>
          </p:nvPr>
        </p:nvSpPr>
        <p:spPr/>
        <p:txBody>
          <a:bodyPr/>
          <a:lstStyle/>
          <a:p>
            <a:pPr algn="l"/>
            <a:endParaRPr lang="en-US"/>
          </a:p>
        </p:txBody>
      </p:sp>
      <p:sp>
        <p:nvSpPr>
          <p:cNvPr id="4" name="Slide Number Placeholder 3">
            <a:extLst>
              <a:ext uri="{FF2B5EF4-FFF2-40B4-BE49-F238E27FC236}">
                <a16:creationId xmlns:a16="http://schemas.microsoft.com/office/drawing/2014/main" id="{BC92373A-B7F5-9521-54E5-4FED7E9B5D4B}"/>
              </a:ext>
            </a:extLst>
          </p:cNvPr>
          <p:cNvSpPr>
            <a:spLocks noGrp="1"/>
          </p:cNvSpPr>
          <p:nvPr>
            <p:ph type="sldNum" sz="quarter" idx="5"/>
          </p:nvPr>
        </p:nvSpPr>
        <p:spPr/>
        <p:txBody>
          <a:bodyPr/>
          <a:lstStyle/>
          <a:p>
            <a:fld id="{388CBC9A-9708-4504-97BB-2AC184284613}" type="slidenum">
              <a:rPr lang="en-US" smtClean="0"/>
              <a:t>17</a:t>
            </a:fld>
            <a:endParaRPr lang="en-US"/>
          </a:p>
        </p:txBody>
      </p:sp>
    </p:spTree>
    <p:extLst>
      <p:ext uri="{BB962C8B-B14F-4D97-AF65-F5344CB8AC3E}">
        <p14:creationId xmlns:p14="http://schemas.microsoft.com/office/powerpoint/2010/main" val="2188840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The local groups took part in awareness and capacity-building sessions which informed their decision on pursuing an OECM recognition</a:t>
            </a:r>
          </a:p>
          <a:p>
            <a:endParaRPr lang="en-US"/>
          </a:p>
        </p:txBody>
      </p:sp>
      <p:sp>
        <p:nvSpPr>
          <p:cNvPr id="4" name="Slide Number Placeholder 3"/>
          <p:cNvSpPr>
            <a:spLocks noGrp="1"/>
          </p:cNvSpPr>
          <p:nvPr>
            <p:ph type="sldNum" sz="quarter" idx="5"/>
          </p:nvPr>
        </p:nvSpPr>
        <p:spPr/>
        <p:txBody>
          <a:bodyPr/>
          <a:lstStyle/>
          <a:p>
            <a:fld id="{388CBC9A-9708-4504-97BB-2AC184284613}" type="slidenum">
              <a:rPr lang="en-US" smtClean="0"/>
              <a:t>18</a:t>
            </a:fld>
            <a:endParaRPr lang="en-US"/>
          </a:p>
        </p:txBody>
      </p:sp>
    </p:spTree>
    <p:extLst>
      <p:ext uri="{BB962C8B-B14F-4D97-AF65-F5344CB8AC3E}">
        <p14:creationId xmlns:p14="http://schemas.microsoft.com/office/powerpoint/2010/main" val="3587539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01258-61EC-5063-40C7-370F847A0E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07993C-AC3E-C4BA-6CC0-FB199D776B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B2D44D-3768-8315-164E-A9BA47468052}"/>
              </a:ext>
            </a:extLst>
          </p:cNvPr>
          <p:cNvSpPr>
            <a:spLocks noGrp="1"/>
          </p:cNvSpPr>
          <p:nvPr>
            <p:ph type="dt" sz="half" idx="10"/>
          </p:nvPr>
        </p:nvSpPr>
        <p:spPr/>
        <p:txBody>
          <a:bodyPr/>
          <a:lstStyle/>
          <a:p>
            <a:fld id="{AFC1C995-7459-454B-AF49-4FA1DF94C9E4}" type="datetime1">
              <a:rPr lang="en-US" smtClean="0"/>
              <a:t>10-Jun-25</a:t>
            </a:fld>
            <a:endParaRPr lang="en-US"/>
          </a:p>
        </p:txBody>
      </p:sp>
      <p:sp>
        <p:nvSpPr>
          <p:cNvPr id="5" name="Footer Placeholder 4">
            <a:extLst>
              <a:ext uri="{FF2B5EF4-FFF2-40B4-BE49-F238E27FC236}">
                <a16:creationId xmlns:a16="http://schemas.microsoft.com/office/drawing/2014/main" id="{08C38EB1-15BC-3251-FCB2-478BB8CCF6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0B9173-997F-5B22-4E39-933EAA3EC094}"/>
              </a:ext>
            </a:extLst>
          </p:cNvPr>
          <p:cNvSpPr>
            <a:spLocks noGrp="1"/>
          </p:cNvSpPr>
          <p:nvPr>
            <p:ph type="sldNum" sz="quarter" idx="12"/>
          </p:nvPr>
        </p:nvSpPr>
        <p:spPr/>
        <p:txBody>
          <a:bodyPr/>
          <a:lstStyle/>
          <a:p>
            <a:fld id="{A3CF45AB-9DB8-49EB-9CC7-D9E63ACA2F08}" type="slidenum">
              <a:rPr lang="en-US" smtClean="0"/>
              <a:t>‹#›</a:t>
            </a:fld>
            <a:endParaRPr lang="en-US"/>
          </a:p>
        </p:txBody>
      </p:sp>
    </p:spTree>
    <p:extLst>
      <p:ext uri="{BB962C8B-B14F-4D97-AF65-F5344CB8AC3E}">
        <p14:creationId xmlns:p14="http://schemas.microsoft.com/office/powerpoint/2010/main" val="1826235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8F12C-BE52-4F09-5BCA-62DFF6FE50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AA0EE9-F4ED-B813-B73F-BC4020665C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DBE115-74E4-ED86-41A7-5B0243B69A48}"/>
              </a:ext>
            </a:extLst>
          </p:cNvPr>
          <p:cNvSpPr>
            <a:spLocks noGrp="1"/>
          </p:cNvSpPr>
          <p:nvPr>
            <p:ph type="dt" sz="half" idx="10"/>
          </p:nvPr>
        </p:nvSpPr>
        <p:spPr/>
        <p:txBody>
          <a:bodyPr/>
          <a:lstStyle/>
          <a:p>
            <a:fld id="{94BAA35A-1626-4E56-B473-228443B9CB02}" type="datetime1">
              <a:rPr lang="en-US" smtClean="0"/>
              <a:t>10-Jun-25</a:t>
            </a:fld>
            <a:endParaRPr lang="en-US"/>
          </a:p>
        </p:txBody>
      </p:sp>
      <p:sp>
        <p:nvSpPr>
          <p:cNvPr id="5" name="Footer Placeholder 4">
            <a:extLst>
              <a:ext uri="{FF2B5EF4-FFF2-40B4-BE49-F238E27FC236}">
                <a16:creationId xmlns:a16="http://schemas.microsoft.com/office/drawing/2014/main" id="{361022D2-D0CB-06CD-507B-225B255D6F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0A3301-F2FB-7359-DD64-E06AF2F02533}"/>
              </a:ext>
            </a:extLst>
          </p:cNvPr>
          <p:cNvSpPr>
            <a:spLocks noGrp="1"/>
          </p:cNvSpPr>
          <p:nvPr>
            <p:ph type="sldNum" sz="quarter" idx="12"/>
          </p:nvPr>
        </p:nvSpPr>
        <p:spPr/>
        <p:txBody>
          <a:bodyPr/>
          <a:lstStyle/>
          <a:p>
            <a:fld id="{A3CF45AB-9DB8-49EB-9CC7-D9E63ACA2F08}" type="slidenum">
              <a:rPr lang="en-US" smtClean="0"/>
              <a:t>‹#›</a:t>
            </a:fld>
            <a:endParaRPr lang="en-US"/>
          </a:p>
        </p:txBody>
      </p:sp>
    </p:spTree>
    <p:extLst>
      <p:ext uri="{BB962C8B-B14F-4D97-AF65-F5344CB8AC3E}">
        <p14:creationId xmlns:p14="http://schemas.microsoft.com/office/powerpoint/2010/main" val="3674273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0B4EF7-33BB-FC6E-1944-DE8CBCE7B3D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99C5ED-081D-BB72-B316-90A736DFD3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7D47D2-C8CE-3BE0-381D-AEEC6BD38662}"/>
              </a:ext>
            </a:extLst>
          </p:cNvPr>
          <p:cNvSpPr>
            <a:spLocks noGrp="1"/>
          </p:cNvSpPr>
          <p:nvPr>
            <p:ph type="dt" sz="half" idx="10"/>
          </p:nvPr>
        </p:nvSpPr>
        <p:spPr/>
        <p:txBody>
          <a:bodyPr/>
          <a:lstStyle/>
          <a:p>
            <a:fld id="{DDFBA920-9308-4C4A-921B-902DA78709F4}" type="datetime1">
              <a:rPr lang="en-US" smtClean="0"/>
              <a:t>10-Jun-25</a:t>
            </a:fld>
            <a:endParaRPr lang="en-US"/>
          </a:p>
        </p:txBody>
      </p:sp>
      <p:sp>
        <p:nvSpPr>
          <p:cNvPr id="5" name="Footer Placeholder 4">
            <a:extLst>
              <a:ext uri="{FF2B5EF4-FFF2-40B4-BE49-F238E27FC236}">
                <a16:creationId xmlns:a16="http://schemas.microsoft.com/office/drawing/2014/main" id="{79D62F5B-7A61-090F-070D-B8E8FB35C0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CA6BC1-E5E1-00F0-B34D-8998D3FA50CB}"/>
              </a:ext>
            </a:extLst>
          </p:cNvPr>
          <p:cNvSpPr>
            <a:spLocks noGrp="1"/>
          </p:cNvSpPr>
          <p:nvPr>
            <p:ph type="sldNum" sz="quarter" idx="12"/>
          </p:nvPr>
        </p:nvSpPr>
        <p:spPr/>
        <p:txBody>
          <a:bodyPr/>
          <a:lstStyle/>
          <a:p>
            <a:fld id="{A3CF45AB-9DB8-49EB-9CC7-D9E63ACA2F08}" type="slidenum">
              <a:rPr lang="en-US" smtClean="0"/>
              <a:t>‹#›</a:t>
            </a:fld>
            <a:endParaRPr lang="en-US"/>
          </a:p>
        </p:txBody>
      </p:sp>
    </p:spTree>
    <p:extLst>
      <p:ext uri="{BB962C8B-B14F-4D97-AF65-F5344CB8AC3E}">
        <p14:creationId xmlns:p14="http://schemas.microsoft.com/office/powerpoint/2010/main" val="2702024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EE277-5D9A-BEBC-CE98-7CCE457EE2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D5C8E0-1A1E-326B-9B88-403FB1F3F9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A5C989-C6A8-DD77-087A-A9A55282399A}"/>
              </a:ext>
            </a:extLst>
          </p:cNvPr>
          <p:cNvSpPr>
            <a:spLocks noGrp="1"/>
          </p:cNvSpPr>
          <p:nvPr>
            <p:ph type="dt" sz="half" idx="10"/>
          </p:nvPr>
        </p:nvSpPr>
        <p:spPr/>
        <p:txBody>
          <a:bodyPr/>
          <a:lstStyle/>
          <a:p>
            <a:fld id="{BB026248-7542-4355-8DE9-9EA977ECD3AB}" type="datetime1">
              <a:rPr lang="en-US" smtClean="0"/>
              <a:t>10-Jun-25</a:t>
            </a:fld>
            <a:endParaRPr lang="en-US"/>
          </a:p>
        </p:txBody>
      </p:sp>
      <p:sp>
        <p:nvSpPr>
          <p:cNvPr id="5" name="Footer Placeholder 4">
            <a:extLst>
              <a:ext uri="{FF2B5EF4-FFF2-40B4-BE49-F238E27FC236}">
                <a16:creationId xmlns:a16="http://schemas.microsoft.com/office/drawing/2014/main" id="{F0B39788-DD02-22E4-75C1-EFF8615AD0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92D150-2AE0-2DB1-D443-03C63315BD90}"/>
              </a:ext>
            </a:extLst>
          </p:cNvPr>
          <p:cNvSpPr>
            <a:spLocks noGrp="1"/>
          </p:cNvSpPr>
          <p:nvPr>
            <p:ph type="sldNum" sz="quarter" idx="12"/>
          </p:nvPr>
        </p:nvSpPr>
        <p:spPr/>
        <p:txBody>
          <a:bodyPr/>
          <a:lstStyle/>
          <a:p>
            <a:fld id="{A3CF45AB-9DB8-49EB-9CC7-D9E63ACA2F08}" type="slidenum">
              <a:rPr lang="en-US" smtClean="0"/>
              <a:t>‹#›</a:t>
            </a:fld>
            <a:endParaRPr lang="en-US"/>
          </a:p>
        </p:txBody>
      </p:sp>
    </p:spTree>
    <p:extLst>
      <p:ext uri="{BB962C8B-B14F-4D97-AF65-F5344CB8AC3E}">
        <p14:creationId xmlns:p14="http://schemas.microsoft.com/office/powerpoint/2010/main" val="1427738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BFCA7-9C80-D82A-14A5-0919456493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41D28-FBF7-D368-3CFD-B373CEA5E7D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70D369-5E0D-DC3F-6EC0-520CB299D0EB}"/>
              </a:ext>
            </a:extLst>
          </p:cNvPr>
          <p:cNvSpPr>
            <a:spLocks noGrp="1"/>
          </p:cNvSpPr>
          <p:nvPr>
            <p:ph type="dt" sz="half" idx="10"/>
          </p:nvPr>
        </p:nvSpPr>
        <p:spPr/>
        <p:txBody>
          <a:bodyPr/>
          <a:lstStyle/>
          <a:p>
            <a:fld id="{8E4B009A-0899-4A31-9FB6-A7BE0949B77E}" type="datetime1">
              <a:rPr lang="en-US" smtClean="0"/>
              <a:t>10-Jun-25</a:t>
            </a:fld>
            <a:endParaRPr lang="en-US"/>
          </a:p>
        </p:txBody>
      </p:sp>
      <p:sp>
        <p:nvSpPr>
          <p:cNvPr id="5" name="Footer Placeholder 4">
            <a:extLst>
              <a:ext uri="{FF2B5EF4-FFF2-40B4-BE49-F238E27FC236}">
                <a16:creationId xmlns:a16="http://schemas.microsoft.com/office/drawing/2014/main" id="{456DE7C1-4DD0-0FAB-5729-2D0B42BF7D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A94003-CE8B-93A8-00DD-4AECB8FAD45C}"/>
              </a:ext>
            </a:extLst>
          </p:cNvPr>
          <p:cNvSpPr>
            <a:spLocks noGrp="1"/>
          </p:cNvSpPr>
          <p:nvPr>
            <p:ph type="sldNum" sz="quarter" idx="12"/>
          </p:nvPr>
        </p:nvSpPr>
        <p:spPr/>
        <p:txBody>
          <a:bodyPr/>
          <a:lstStyle/>
          <a:p>
            <a:fld id="{A3CF45AB-9DB8-49EB-9CC7-D9E63ACA2F08}" type="slidenum">
              <a:rPr lang="en-US" smtClean="0"/>
              <a:t>‹#›</a:t>
            </a:fld>
            <a:endParaRPr lang="en-US"/>
          </a:p>
        </p:txBody>
      </p:sp>
    </p:spTree>
    <p:extLst>
      <p:ext uri="{BB962C8B-B14F-4D97-AF65-F5344CB8AC3E}">
        <p14:creationId xmlns:p14="http://schemas.microsoft.com/office/powerpoint/2010/main" val="3231485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00B9F-3B4F-B97D-958E-C1CA126416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DBF577-49EA-0BC1-9102-22AE6B75F3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0BE254A-38C8-13E6-74AF-8035AE041E8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CBB75F3-5E3A-8EE4-D308-07FFA127FBBF}"/>
              </a:ext>
            </a:extLst>
          </p:cNvPr>
          <p:cNvSpPr>
            <a:spLocks noGrp="1"/>
          </p:cNvSpPr>
          <p:nvPr>
            <p:ph type="dt" sz="half" idx="10"/>
          </p:nvPr>
        </p:nvSpPr>
        <p:spPr/>
        <p:txBody>
          <a:bodyPr/>
          <a:lstStyle/>
          <a:p>
            <a:fld id="{4FED6AB2-52E9-47AE-A71B-FA5C55832A17}" type="datetime1">
              <a:rPr lang="en-US" smtClean="0"/>
              <a:t>10-Jun-25</a:t>
            </a:fld>
            <a:endParaRPr lang="en-US"/>
          </a:p>
        </p:txBody>
      </p:sp>
      <p:sp>
        <p:nvSpPr>
          <p:cNvPr id="6" name="Footer Placeholder 5">
            <a:extLst>
              <a:ext uri="{FF2B5EF4-FFF2-40B4-BE49-F238E27FC236}">
                <a16:creationId xmlns:a16="http://schemas.microsoft.com/office/drawing/2014/main" id="{7900850D-5A18-4118-4DE7-8153E61203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AF6984-73D8-388B-7381-2E495C48C447}"/>
              </a:ext>
            </a:extLst>
          </p:cNvPr>
          <p:cNvSpPr>
            <a:spLocks noGrp="1"/>
          </p:cNvSpPr>
          <p:nvPr>
            <p:ph type="sldNum" sz="quarter" idx="12"/>
          </p:nvPr>
        </p:nvSpPr>
        <p:spPr/>
        <p:txBody>
          <a:bodyPr/>
          <a:lstStyle/>
          <a:p>
            <a:fld id="{A3CF45AB-9DB8-49EB-9CC7-D9E63ACA2F08}" type="slidenum">
              <a:rPr lang="en-US" smtClean="0"/>
              <a:t>‹#›</a:t>
            </a:fld>
            <a:endParaRPr lang="en-US"/>
          </a:p>
        </p:txBody>
      </p:sp>
    </p:spTree>
    <p:extLst>
      <p:ext uri="{BB962C8B-B14F-4D97-AF65-F5344CB8AC3E}">
        <p14:creationId xmlns:p14="http://schemas.microsoft.com/office/powerpoint/2010/main" val="2842728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3669A-9AB5-655D-584E-AD43DD3A9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23E855-A859-7989-615B-8E35A110F9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E6E238-EB98-C960-926E-A0EBAEC92E2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327C2A1-96C4-C7D0-1ABE-72BDC2E67B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3A5D77-6B81-7C90-967B-8AB4F5951B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824689B-06F3-75BA-C311-2BEFF47AD0E4}"/>
              </a:ext>
            </a:extLst>
          </p:cNvPr>
          <p:cNvSpPr>
            <a:spLocks noGrp="1"/>
          </p:cNvSpPr>
          <p:nvPr>
            <p:ph type="dt" sz="half" idx="10"/>
          </p:nvPr>
        </p:nvSpPr>
        <p:spPr/>
        <p:txBody>
          <a:bodyPr/>
          <a:lstStyle/>
          <a:p>
            <a:fld id="{B4B799AE-91C3-4487-A87F-8CFAC90FDF4E}" type="datetime1">
              <a:rPr lang="en-US" smtClean="0"/>
              <a:t>10-Jun-25</a:t>
            </a:fld>
            <a:endParaRPr lang="en-US"/>
          </a:p>
        </p:txBody>
      </p:sp>
      <p:sp>
        <p:nvSpPr>
          <p:cNvPr id="8" name="Footer Placeholder 7">
            <a:extLst>
              <a:ext uri="{FF2B5EF4-FFF2-40B4-BE49-F238E27FC236}">
                <a16:creationId xmlns:a16="http://schemas.microsoft.com/office/drawing/2014/main" id="{DC7207D1-77DF-8FE1-D251-D16C413FC7F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CBF6B4-369D-4869-FB8F-834DFD75FBA6}"/>
              </a:ext>
            </a:extLst>
          </p:cNvPr>
          <p:cNvSpPr>
            <a:spLocks noGrp="1"/>
          </p:cNvSpPr>
          <p:nvPr>
            <p:ph type="sldNum" sz="quarter" idx="12"/>
          </p:nvPr>
        </p:nvSpPr>
        <p:spPr/>
        <p:txBody>
          <a:bodyPr/>
          <a:lstStyle/>
          <a:p>
            <a:fld id="{A3CF45AB-9DB8-49EB-9CC7-D9E63ACA2F08}" type="slidenum">
              <a:rPr lang="en-US" smtClean="0"/>
              <a:t>‹#›</a:t>
            </a:fld>
            <a:endParaRPr lang="en-US"/>
          </a:p>
        </p:txBody>
      </p:sp>
    </p:spTree>
    <p:extLst>
      <p:ext uri="{BB962C8B-B14F-4D97-AF65-F5344CB8AC3E}">
        <p14:creationId xmlns:p14="http://schemas.microsoft.com/office/powerpoint/2010/main" val="2616391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9AA19-ACFD-6517-0C72-A6C26A1DABC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A27433E-F81A-69E9-6690-C1753323FFE9}"/>
              </a:ext>
            </a:extLst>
          </p:cNvPr>
          <p:cNvSpPr>
            <a:spLocks noGrp="1"/>
          </p:cNvSpPr>
          <p:nvPr>
            <p:ph type="dt" sz="half" idx="10"/>
          </p:nvPr>
        </p:nvSpPr>
        <p:spPr/>
        <p:txBody>
          <a:bodyPr/>
          <a:lstStyle/>
          <a:p>
            <a:fld id="{8CA61EBD-50A4-4702-B95D-9BE20E1C5737}" type="datetime1">
              <a:rPr lang="en-US" smtClean="0"/>
              <a:t>10-Jun-25</a:t>
            </a:fld>
            <a:endParaRPr lang="en-US"/>
          </a:p>
        </p:txBody>
      </p:sp>
      <p:sp>
        <p:nvSpPr>
          <p:cNvPr id="4" name="Footer Placeholder 3">
            <a:extLst>
              <a:ext uri="{FF2B5EF4-FFF2-40B4-BE49-F238E27FC236}">
                <a16:creationId xmlns:a16="http://schemas.microsoft.com/office/drawing/2014/main" id="{26261592-32F0-E38D-C6C9-BC79F719B5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28BFF1-2CCE-D250-8F81-51ED7357AB65}"/>
              </a:ext>
            </a:extLst>
          </p:cNvPr>
          <p:cNvSpPr>
            <a:spLocks noGrp="1"/>
          </p:cNvSpPr>
          <p:nvPr>
            <p:ph type="sldNum" sz="quarter" idx="12"/>
          </p:nvPr>
        </p:nvSpPr>
        <p:spPr/>
        <p:txBody>
          <a:bodyPr/>
          <a:lstStyle/>
          <a:p>
            <a:fld id="{A3CF45AB-9DB8-49EB-9CC7-D9E63ACA2F08}" type="slidenum">
              <a:rPr lang="en-US" smtClean="0"/>
              <a:t>‹#›</a:t>
            </a:fld>
            <a:endParaRPr lang="en-US"/>
          </a:p>
        </p:txBody>
      </p:sp>
    </p:spTree>
    <p:extLst>
      <p:ext uri="{BB962C8B-B14F-4D97-AF65-F5344CB8AC3E}">
        <p14:creationId xmlns:p14="http://schemas.microsoft.com/office/powerpoint/2010/main" val="3361934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BC8875-1A0A-E747-1F1C-013650C0C021}"/>
              </a:ext>
            </a:extLst>
          </p:cNvPr>
          <p:cNvSpPr>
            <a:spLocks noGrp="1"/>
          </p:cNvSpPr>
          <p:nvPr>
            <p:ph type="dt" sz="half" idx="10"/>
          </p:nvPr>
        </p:nvSpPr>
        <p:spPr/>
        <p:txBody>
          <a:bodyPr/>
          <a:lstStyle/>
          <a:p>
            <a:fld id="{3BEDFB60-5982-45DC-BA42-BDEC3CE2B5E6}" type="datetime1">
              <a:rPr lang="en-US" smtClean="0"/>
              <a:t>10-Jun-25</a:t>
            </a:fld>
            <a:endParaRPr lang="en-US"/>
          </a:p>
        </p:txBody>
      </p:sp>
      <p:sp>
        <p:nvSpPr>
          <p:cNvPr id="3" name="Footer Placeholder 2">
            <a:extLst>
              <a:ext uri="{FF2B5EF4-FFF2-40B4-BE49-F238E27FC236}">
                <a16:creationId xmlns:a16="http://schemas.microsoft.com/office/drawing/2014/main" id="{346BF1D0-B35F-01A9-1F1F-703B26D095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EEEBFB1-A892-6474-6616-69578588E980}"/>
              </a:ext>
            </a:extLst>
          </p:cNvPr>
          <p:cNvSpPr>
            <a:spLocks noGrp="1"/>
          </p:cNvSpPr>
          <p:nvPr>
            <p:ph type="sldNum" sz="quarter" idx="12"/>
          </p:nvPr>
        </p:nvSpPr>
        <p:spPr/>
        <p:txBody>
          <a:bodyPr/>
          <a:lstStyle/>
          <a:p>
            <a:fld id="{A3CF45AB-9DB8-49EB-9CC7-D9E63ACA2F08}" type="slidenum">
              <a:rPr lang="en-US" smtClean="0"/>
              <a:t>‹#›</a:t>
            </a:fld>
            <a:endParaRPr lang="en-US"/>
          </a:p>
        </p:txBody>
      </p:sp>
    </p:spTree>
    <p:extLst>
      <p:ext uri="{BB962C8B-B14F-4D97-AF65-F5344CB8AC3E}">
        <p14:creationId xmlns:p14="http://schemas.microsoft.com/office/powerpoint/2010/main" val="267164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B1747-32CC-2A7E-F3BF-A236E51B1E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EAD884-E53F-D813-E2C9-48D453BCF3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E98ACE-C0A5-20D5-1419-AFB3718635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93C800-16D0-3D3F-3B0E-CCFCFBB795E1}"/>
              </a:ext>
            </a:extLst>
          </p:cNvPr>
          <p:cNvSpPr>
            <a:spLocks noGrp="1"/>
          </p:cNvSpPr>
          <p:nvPr>
            <p:ph type="dt" sz="half" idx="10"/>
          </p:nvPr>
        </p:nvSpPr>
        <p:spPr/>
        <p:txBody>
          <a:bodyPr/>
          <a:lstStyle/>
          <a:p>
            <a:fld id="{6662ABFC-1549-473C-8FBC-7A59ACF44132}" type="datetime1">
              <a:rPr lang="en-US" smtClean="0"/>
              <a:t>10-Jun-25</a:t>
            </a:fld>
            <a:endParaRPr lang="en-US"/>
          </a:p>
        </p:txBody>
      </p:sp>
      <p:sp>
        <p:nvSpPr>
          <p:cNvPr id="6" name="Footer Placeholder 5">
            <a:extLst>
              <a:ext uri="{FF2B5EF4-FFF2-40B4-BE49-F238E27FC236}">
                <a16:creationId xmlns:a16="http://schemas.microsoft.com/office/drawing/2014/main" id="{9D72FCA7-30A6-3A08-4DB6-AAE410801B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06FEE1-4EBA-8D37-9DCA-61BF16D6E262}"/>
              </a:ext>
            </a:extLst>
          </p:cNvPr>
          <p:cNvSpPr>
            <a:spLocks noGrp="1"/>
          </p:cNvSpPr>
          <p:nvPr>
            <p:ph type="sldNum" sz="quarter" idx="12"/>
          </p:nvPr>
        </p:nvSpPr>
        <p:spPr/>
        <p:txBody>
          <a:bodyPr/>
          <a:lstStyle/>
          <a:p>
            <a:fld id="{A3CF45AB-9DB8-49EB-9CC7-D9E63ACA2F08}" type="slidenum">
              <a:rPr lang="en-US" smtClean="0"/>
              <a:t>‹#›</a:t>
            </a:fld>
            <a:endParaRPr lang="en-US"/>
          </a:p>
        </p:txBody>
      </p:sp>
    </p:spTree>
    <p:extLst>
      <p:ext uri="{BB962C8B-B14F-4D97-AF65-F5344CB8AC3E}">
        <p14:creationId xmlns:p14="http://schemas.microsoft.com/office/powerpoint/2010/main" val="1871220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D2475-F51F-57DB-E587-E1326C046C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2CAD14-9651-B1B8-915F-DB76964C00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07A5EC-EC30-F597-37EB-7A2465F4CB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05FF3E-EE65-3263-6A51-EE3CB15D6B25}"/>
              </a:ext>
            </a:extLst>
          </p:cNvPr>
          <p:cNvSpPr>
            <a:spLocks noGrp="1"/>
          </p:cNvSpPr>
          <p:nvPr>
            <p:ph type="dt" sz="half" idx="10"/>
          </p:nvPr>
        </p:nvSpPr>
        <p:spPr/>
        <p:txBody>
          <a:bodyPr/>
          <a:lstStyle/>
          <a:p>
            <a:fld id="{834A9F23-D7C0-4D79-9A84-3182D8BD0635}" type="datetime1">
              <a:rPr lang="en-US" smtClean="0"/>
              <a:t>10-Jun-25</a:t>
            </a:fld>
            <a:endParaRPr lang="en-US"/>
          </a:p>
        </p:txBody>
      </p:sp>
      <p:sp>
        <p:nvSpPr>
          <p:cNvPr id="6" name="Footer Placeholder 5">
            <a:extLst>
              <a:ext uri="{FF2B5EF4-FFF2-40B4-BE49-F238E27FC236}">
                <a16:creationId xmlns:a16="http://schemas.microsoft.com/office/drawing/2014/main" id="{A26B6453-6AE6-7F32-8F25-C7F0F74813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C8E198-FB3F-7DD1-A84F-D06D5FE47F3F}"/>
              </a:ext>
            </a:extLst>
          </p:cNvPr>
          <p:cNvSpPr>
            <a:spLocks noGrp="1"/>
          </p:cNvSpPr>
          <p:nvPr>
            <p:ph type="sldNum" sz="quarter" idx="12"/>
          </p:nvPr>
        </p:nvSpPr>
        <p:spPr/>
        <p:txBody>
          <a:bodyPr/>
          <a:lstStyle/>
          <a:p>
            <a:fld id="{A3CF45AB-9DB8-49EB-9CC7-D9E63ACA2F08}" type="slidenum">
              <a:rPr lang="en-US" smtClean="0"/>
              <a:t>‹#›</a:t>
            </a:fld>
            <a:endParaRPr lang="en-US"/>
          </a:p>
        </p:txBody>
      </p:sp>
    </p:spTree>
    <p:extLst>
      <p:ext uri="{BB962C8B-B14F-4D97-AF65-F5344CB8AC3E}">
        <p14:creationId xmlns:p14="http://schemas.microsoft.com/office/powerpoint/2010/main" val="649400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F7C875-34DA-0261-BF96-041E6AE522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653CBE-7197-8AA2-50D3-083C00594B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8CD878-9E26-37E7-7D3F-D05425CE05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6FF4EC6-3DA4-4FF4-B214-AA22469C552E}" type="datetime1">
              <a:rPr lang="en-US" smtClean="0"/>
              <a:t>10-Jun-25</a:t>
            </a:fld>
            <a:endParaRPr lang="en-US"/>
          </a:p>
        </p:txBody>
      </p:sp>
      <p:sp>
        <p:nvSpPr>
          <p:cNvPr id="5" name="Footer Placeholder 4">
            <a:extLst>
              <a:ext uri="{FF2B5EF4-FFF2-40B4-BE49-F238E27FC236}">
                <a16:creationId xmlns:a16="http://schemas.microsoft.com/office/drawing/2014/main" id="{72AB6FF6-0AAE-630C-DB3F-C043995136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A024980-36EC-FCE4-B60B-A9085603D3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3CF45AB-9DB8-49EB-9CC7-D9E63ACA2F08}" type="slidenum">
              <a:rPr lang="en-US" smtClean="0"/>
              <a:t>‹#›</a:t>
            </a:fld>
            <a:endParaRPr lang="en-US"/>
          </a:p>
        </p:txBody>
      </p:sp>
    </p:spTree>
    <p:extLst>
      <p:ext uri="{BB962C8B-B14F-4D97-AF65-F5344CB8AC3E}">
        <p14:creationId xmlns:p14="http://schemas.microsoft.com/office/powerpoint/2010/main" val="3553905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83.xml"/><Relationship Id="rId3" Type="http://schemas.openxmlformats.org/officeDocument/2006/relationships/slide" Target="slide32.xml"/><Relationship Id="rId7" Type="http://schemas.openxmlformats.org/officeDocument/2006/relationships/slide" Target="slide63.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60.xml"/><Relationship Id="rId5" Type="http://schemas.openxmlformats.org/officeDocument/2006/relationships/slide" Target="slide57.xml"/><Relationship Id="rId10" Type="http://schemas.openxmlformats.org/officeDocument/2006/relationships/hyperlink" Target="https://portals.iucn.org/library/node/51773" TargetMode="External"/><Relationship Id="rId4" Type="http://schemas.openxmlformats.org/officeDocument/2006/relationships/slide" Target="slide43.xml"/><Relationship Id="rId9" Type="http://schemas.openxmlformats.org/officeDocument/2006/relationships/slide" Target="slide91.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slide" Target="slide34.xml"/><Relationship Id="rId1" Type="http://schemas.openxmlformats.org/officeDocument/2006/relationships/slideLayout" Target="../slideLayouts/slideLayout2.xml"/><Relationship Id="rId6" Type="http://schemas.openxmlformats.org/officeDocument/2006/relationships/slide" Target="slide30.xml"/><Relationship Id="rId5" Type="http://schemas.openxmlformats.org/officeDocument/2006/relationships/slide" Target="slide41.xml"/><Relationship Id="rId4" Type="http://schemas.openxmlformats.org/officeDocument/2006/relationships/slide" Target="slide38.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 Target="slide45.xml"/><Relationship Id="rId7" Type="http://schemas.openxmlformats.org/officeDocument/2006/relationships/slide" Target="slide55.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slide" Target="slide50.xml"/><Relationship Id="rId5" Type="http://schemas.openxmlformats.org/officeDocument/2006/relationships/slide" Target="slide48.xml"/><Relationship Id="rId4" Type="http://schemas.openxmlformats.org/officeDocument/2006/relationships/slide" Target="slide46.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84.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portals.iucn.org/library/node/51296"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mailto:protectedareas@unep-wcmc.or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slide" Target="slide68.xml"/><Relationship Id="rId7" Type="http://schemas.openxmlformats.org/officeDocument/2006/relationships/slide" Target="slide81.xml"/><Relationship Id="rId2" Type="http://schemas.openxmlformats.org/officeDocument/2006/relationships/slide" Target="slide66.xml"/><Relationship Id="rId1" Type="http://schemas.openxmlformats.org/officeDocument/2006/relationships/slideLayout" Target="../slideLayouts/slideLayout2.xml"/><Relationship Id="rId6" Type="http://schemas.openxmlformats.org/officeDocument/2006/relationships/slide" Target="slide74.xml"/><Relationship Id="rId5" Type="http://schemas.openxmlformats.org/officeDocument/2006/relationships/slide" Target="slide73.xml"/><Relationship Id="rId4" Type="http://schemas.openxmlformats.org/officeDocument/2006/relationships/slide" Target="slide7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4.wdp"/></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7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hyperlink" Target="https://www.cbd.int/gbf/targets/3" TargetMode="Externa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4A9442-52F8-0125-FFF1-CF26968A7D33}"/>
              </a:ext>
            </a:extLst>
          </p:cNvPr>
          <p:cNvSpPr>
            <a:spLocks noGrp="1"/>
          </p:cNvSpPr>
          <p:nvPr>
            <p:ph type="sldNum" sz="quarter" idx="12"/>
          </p:nvPr>
        </p:nvSpPr>
        <p:spPr/>
        <p:txBody>
          <a:bodyPr/>
          <a:lstStyle/>
          <a:p>
            <a:fld id="{A3CF45AB-9DB8-49EB-9CC7-D9E63ACA2F08}" type="slidenum">
              <a:rPr lang="en-US" smtClean="0"/>
              <a:t>1</a:t>
            </a:fld>
            <a:endParaRPr lang="en-US"/>
          </a:p>
        </p:txBody>
      </p:sp>
      <p:pic>
        <p:nvPicPr>
          <p:cNvPr id="6" name="Picture 5" descr="A couple of people on a boat&#10;&#10;AI-generated content may be incorrect.">
            <a:extLst>
              <a:ext uri="{FF2B5EF4-FFF2-40B4-BE49-F238E27FC236}">
                <a16:creationId xmlns:a16="http://schemas.microsoft.com/office/drawing/2014/main" id="{F66BF1A9-3960-A50A-4384-29C8652FB8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2B175F81-6DA5-664C-5FCB-294F2BF25C9D}"/>
              </a:ext>
            </a:extLst>
          </p:cNvPr>
          <p:cNvSpPr txBox="1"/>
          <p:nvPr/>
        </p:nvSpPr>
        <p:spPr>
          <a:xfrm>
            <a:off x="7084088" y="725240"/>
            <a:ext cx="4803112" cy="3477875"/>
          </a:xfrm>
          <a:prstGeom prst="rect">
            <a:avLst/>
          </a:prstGeom>
          <a:noFill/>
        </p:spPr>
        <p:txBody>
          <a:bodyPr wrap="square" rtlCol="0">
            <a:spAutoFit/>
          </a:bodyPr>
          <a:lstStyle/>
          <a:p>
            <a:pPr algn="r"/>
            <a:r>
              <a:rPr lang="en-US" sz="4400" b="1">
                <a:solidFill>
                  <a:schemeClr val="tx2"/>
                </a:solidFill>
                <a:effectLst>
                  <a:outerShdw blurRad="38100" dist="38100" dir="2700000" algn="tl">
                    <a:srgbClr val="000000">
                      <a:alpha val="43137"/>
                    </a:srgbClr>
                  </a:outerShdw>
                </a:effectLst>
                <a:latin typeface="+mj-lt"/>
              </a:rPr>
              <a:t>Guidance on Other Effective Area-based Conservation Measures (OECM)</a:t>
            </a:r>
          </a:p>
        </p:txBody>
      </p:sp>
      <p:sp>
        <p:nvSpPr>
          <p:cNvPr id="11" name="TextBox 10">
            <a:extLst>
              <a:ext uri="{FF2B5EF4-FFF2-40B4-BE49-F238E27FC236}">
                <a16:creationId xmlns:a16="http://schemas.microsoft.com/office/drawing/2014/main" id="{964BF294-F06D-9138-D877-F84FA32B488E}"/>
              </a:ext>
            </a:extLst>
          </p:cNvPr>
          <p:cNvSpPr txBox="1"/>
          <p:nvPr/>
        </p:nvSpPr>
        <p:spPr>
          <a:xfrm>
            <a:off x="0" y="6601414"/>
            <a:ext cx="3222812" cy="261610"/>
          </a:xfrm>
          <a:prstGeom prst="rect">
            <a:avLst/>
          </a:prstGeom>
          <a:noFill/>
        </p:spPr>
        <p:txBody>
          <a:bodyPr wrap="square" rtlCol="0">
            <a:spAutoFit/>
          </a:bodyPr>
          <a:lstStyle/>
          <a:p>
            <a:r>
              <a:rPr lang="en-US" sz="1100">
                <a:solidFill>
                  <a:schemeClr val="bg1"/>
                </a:solidFill>
              </a:rPr>
              <a:t>© Carlos Castañeda - ACCA</a:t>
            </a:r>
          </a:p>
        </p:txBody>
      </p:sp>
      <p:pic>
        <p:nvPicPr>
          <p:cNvPr id="3" name="Picture 2" descr="A black and white logo&#10;&#10;AI-generated content may be incorrect.">
            <a:extLst>
              <a:ext uri="{FF2B5EF4-FFF2-40B4-BE49-F238E27FC236}">
                <a16:creationId xmlns:a16="http://schemas.microsoft.com/office/drawing/2014/main" id="{763CFB5E-7801-2552-C336-92CBE5BF6D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5076" y="4766101"/>
            <a:ext cx="936953" cy="1244151"/>
          </a:xfrm>
          <a:prstGeom prst="rect">
            <a:avLst/>
          </a:prstGeom>
        </p:spPr>
      </p:pic>
      <p:pic>
        <p:nvPicPr>
          <p:cNvPr id="5" name="Picture 4" descr="A group of logos with text&#10;&#10;AI-generated content may be incorrect.">
            <a:extLst>
              <a:ext uri="{FF2B5EF4-FFF2-40B4-BE49-F238E27FC236}">
                <a16:creationId xmlns:a16="http://schemas.microsoft.com/office/drawing/2014/main" id="{DEF74AD7-B501-EDAB-2534-1041B67061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8847" y="4766101"/>
            <a:ext cx="2958353" cy="1356107"/>
          </a:xfrm>
          <a:prstGeom prst="rect">
            <a:avLst/>
          </a:prstGeom>
        </p:spPr>
      </p:pic>
    </p:spTree>
    <p:extLst>
      <p:ext uri="{BB962C8B-B14F-4D97-AF65-F5344CB8AC3E}">
        <p14:creationId xmlns:p14="http://schemas.microsoft.com/office/powerpoint/2010/main" val="425767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456DF-A550-7686-F941-C9510E4BF549}"/>
              </a:ext>
            </a:extLst>
          </p:cNvPr>
          <p:cNvSpPr>
            <a:spLocks noGrp="1"/>
          </p:cNvSpPr>
          <p:nvPr>
            <p:ph type="title"/>
          </p:nvPr>
        </p:nvSpPr>
        <p:spPr>
          <a:xfrm>
            <a:off x="838200" y="288006"/>
            <a:ext cx="10515600" cy="1325563"/>
          </a:xfrm>
        </p:spPr>
        <p:txBody>
          <a:bodyPr/>
          <a:lstStyle/>
          <a:p>
            <a:r>
              <a:rPr lang="en-US"/>
              <a:t>The four CBD criteria for identifying an OECM</a:t>
            </a:r>
          </a:p>
        </p:txBody>
      </p:sp>
      <p:sp>
        <p:nvSpPr>
          <p:cNvPr id="3" name="Content Placeholder 2">
            <a:extLst>
              <a:ext uri="{FF2B5EF4-FFF2-40B4-BE49-F238E27FC236}">
                <a16:creationId xmlns:a16="http://schemas.microsoft.com/office/drawing/2014/main" id="{BF9CBE21-3C51-C26D-86D0-6A9595F399E8}"/>
              </a:ext>
            </a:extLst>
          </p:cNvPr>
          <p:cNvSpPr>
            <a:spLocks noGrp="1"/>
          </p:cNvSpPr>
          <p:nvPr>
            <p:ph idx="1"/>
          </p:nvPr>
        </p:nvSpPr>
        <p:spPr>
          <a:xfrm>
            <a:off x="838200" y="2522863"/>
            <a:ext cx="4323735" cy="3654100"/>
          </a:xfrm>
        </p:spPr>
        <p:txBody>
          <a:bodyPr vert="horz" lIns="91440" tIns="45720" rIns="91440" bIns="45720" rtlCol="0" anchor="t">
            <a:normAutofit/>
          </a:bodyPr>
          <a:lstStyle/>
          <a:p>
            <a:r>
              <a:rPr lang="en-US"/>
              <a:t>Set out in Decision 14/8, Annex III of the CBD</a:t>
            </a:r>
          </a:p>
          <a:p>
            <a:r>
              <a:rPr lang="en-US"/>
              <a:t>Also includes 26 sub-criteria in 10 categories</a:t>
            </a:r>
          </a:p>
          <a:p>
            <a:endParaRPr lang="en-US"/>
          </a:p>
        </p:txBody>
      </p:sp>
      <p:pic>
        <p:nvPicPr>
          <p:cNvPr id="6" name="Picture 5">
            <a:extLst>
              <a:ext uri="{FF2B5EF4-FFF2-40B4-BE49-F238E27FC236}">
                <a16:creationId xmlns:a16="http://schemas.microsoft.com/office/drawing/2014/main" id="{EC885DDF-80CB-BE26-8C3C-91CA7FD6B3E3}"/>
              </a:ext>
            </a:extLst>
          </p:cNvPr>
          <p:cNvPicPr>
            <a:picLocks noChangeAspect="1"/>
          </p:cNvPicPr>
          <p:nvPr/>
        </p:nvPicPr>
        <p:blipFill>
          <a:blip r:embed="rId2"/>
          <a:stretch>
            <a:fillRect/>
          </a:stretch>
        </p:blipFill>
        <p:spPr>
          <a:xfrm>
            <a:off x="6364978" y="1335865"/>
            <a:ext cx="5620544" cy="5232083"/>
          </a:xfrm>
          <a:prstGeom prst="rect">
            <a:avLst/>
          </a:prstGeom>
        </p:spPr>
      </p:pic>
      <p:sp>
        <p:nvSpPr>
          <p:cNvPr id="7" name="TextBox 6">
            <a:extLst>
              <a:ext uri="{FF2B5EF4-FFF2-40B4-BE49-F238E27FC236}">
                <a16:creationId xmlns:a16="http://schemas.microsoft.com/office/drawing/2014/main" id="{22ECEF58-0821-D3AD-21A5-1735EA732227}"/>
              </a:ext>
            </a:extLst>
          </p:cNvPr>
          <p:cNvSpPr txBox="1"/>
          <p:nvPr/>
        </p:nvSpPr>
        <p:spPr>
          <a:xfrm>
            <a:off x="688258" y="5644618"/>
            <a:ext cx="5486400" cy="923330"/>
          </a:xfrm>
          <a:prstGeom prst="rect">
            <a:avLst/>
          </a:prstGeom>
          <a:noFill/>
        </p:spPr>
        <p:txBody>
          <a:bodyPr wrap="square" rtlCol="0">
            <a:spAutoFit/>
          </a:bodyPr>
          <a:lstStyle/>
          <a:p>
            <a:r>
              <a:rPr lang="en-US">
                <a:solidFill>
                  <a:schemeClr val="bg2">
                    <a:lumMod val="50000"/>
                  </a:schemeClr>
                </a:solidFill>
              </a:rPr>
              <a:t>For detailed explanations of each CBD criterion and its associated sub-criteria, see Table 2 of the Good Practice Guidelines.</a:t>
            </a:r>
          </a:p>
        </p:txBody>
      </p:sp>
      <p:sp>
        <p:nvSpPr>
          <p:cNvPr id="5" name="Rectangle 4">
            <a:extLst>
              <a:ext uri="{FF2B5EF4-FFF2-40B4-BE49-F238E27FC236}">
                <a16:creationId xmlns:a16="http://schemas.microsoft.com/office/drawing/2014/main" id="{D139110F-65A7-E9A6-4D39-2CAC8DAB4621}"/>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93DBBA06-9B81-53F7-2815-49F51623C099}"/>
              </a:ext>
            </a:extLst>
          </p:cNvPr>
          <p:cNvSpPr>
            <a:spLocks noGrp="1"/>
          </p:cNvSpPr>
          <p:nvPr>
            <p:ph type="sldNum" sz="quarter" idx="12"/>
          </p:nvPr>
        </p:nvSpPr>
        <p:spPr>
          <a:xfrm>
            <a:off x="9242322" y="6385385"/>
            <a:ext cx="2743200" cy="365125"/>
          </a:xfrm>
        </p:spPr>
        <p:txBody>
          <a:bodyPr/>
          <a:lstStyle/>
          <a:p>
            <a:fld id="{A3CF45AB-9DB8-49EB-9CC7-D9E63ACA2F08}" type="slidenum">
              <a:rPr lang="en-US" smtClean="0"/>
              <a:t>10</a:t>
            </a:fld>
            <a:endParaRPr lang="en-US"/>
          </a:p>
        </p:txBody>
      </p:sp>
    </p:spTree>
    <p:extLst>
      <p:ext uri="{BB962C8B-B14F-4D97-AF65-F5344CB8AC3E}">
        <p14:creationId xmlns:p14="http://schemas.microsoft.com/office/powerpoint/2010/main" val="3051085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E55F4-8038-1770-5291-B681C90104D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EB80A7-30BD-4805-6CB1-FFFE9B1A0571}"/>
              </a:ext>
            </a:extLst>
          </p:cNvPr>
          <p:cNvSpPr>
            <a:spLocks noGrp="1"/>
          </p:cNvSpPr>
          <p:nvPr>
            <p:ph type="sldNum" sz="quarter" idx="12"/>
          </p:nvPr>
        </p:nvSpPr>
        <p:spPr/>
        <p:txBody>
          <a:bodyPr/>
          <a:lstStyle/>
          <a:p>
            <a:fld id="{A3CF45AB-9DB8-49EB-9CC7-D9E63ACA2F08}" type="slidenum">
              <a:rPr lang="en-US" smtClean="0"/>
              <a:t>11</a:t>
            </a:fld>
            <a:endParaRPr lang="en-US"/>
          </a:p>
        </p:txBody>
      </p:sp>
      <p:sp>
        <p:nvSpPr>
          <p:cNvPr id="7" name="Rectangle 6">
            <a:extLst>
              <a:ext uri="{FF2B5EF4-FFF2-40B4-BE49-F238E27FC236}">
                <a16:creationId xmlns:a16="http://schemas.microsoft.com/office/drawing/2014/main" id="{196D89A0-FEED-6626-4F17-C89C9FB4B3F0}"/>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25DE964C-F95A-055C-C4B2-8E739FA5E9EC}"/>
              </a:ext>
            </a:extLst>
          </p:cNvPr>
          <p:cNvGrpSpPr/>
          <p:nvPr/>
        </p:nvGrpSpPr>
        <p:grpSpPr>
          <a:xfrm>
            <a:off x="1749136" y="457200"/>
            <a:ext cx="8860877" cy="6081712"/>
            <a:chOff x="1749136" y="457200"/>
            <a:chExt cx="8860877" cy="6081712"/>
          </a:xfrm>
        </p:grpSpPr>
        <p:graphicFrame>
          <p:nvGraphicFramePr>
            <p:cNvPr id="8" name="Diagram 7">
              <a:extLst>
                <a:ext uri="{FF2B5EF4-FFF2-40B4-BE49-F238E27FC236}">
                  <a16:creationId xmlns:a16="http://schemas.microsoft.com/office/drawing/2014/main" id="{FB0B040C-B500-8CA6-CE5D-44E8F99996F3}"/>
                </a:ext>
              </a:extLst>
            </p:cNvPr>
            <p:cNvGraphicFramePr/>
            <p:nvPr>
              <p:extLst>
                <p:ext uri="{D42A27DB-BD31-4B8C-83A1-F6EECF244321}">
                  <p14:modId xmlns:p14="http://schemas.microsoft.com/office/powerpoint/2010/main" val="1317955419"/>
                </p:ext>
              </p:extLst>
            </p:nvPr>
          </p:nvGraphicFramePr>
          <p:xfrm>
            <a:off x="1749136" y="1817734"/>
            <a:ext cx="4346864" cy="47211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a:extLst>
                <a:ext uri="{FF2B5EF4-FFF2-40B4-BE49-F238E27FC236}">
                  <a16:creationId xmlns:a16="http://schemas.microsoft.com/office/drawing/2014/main" id="{7CD9EDCB-327F-BC55-90A2-3AB820D48C58}"/>
                </a:ext>
              </a:extLst>
            </p:cNvPr>
            <p:cNvGraphicFramePr/>
            <p:nvPr>
              <p:extLst>
                <p:ext uri="{D42A27DB-BD31-4B8C-83A1-F6EECF244321}">
                  <p14:modId xmlns:p14="http://schemas.microsoft.com/office/powerpoint/2010/main" val="1195793826"/>
                </p:ext>
              </p:extLst>
            </p:nvPr>
          </p:nvGraphicFramePr>
          <p:xfrm>
            <a:off x="6263149" y="1817734"/>
            <a:ext cx="4346864" cy="47211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TextBox 9">
              <a:extLst>
                <a:ext uri="{FF2B5EF4-FFF2-40B4-BE49-F238E27FC236}">
                  <a16:creationId xmlns:a16="http://schemas.microsoft.com/office/drawing/2014/main" id="{A03A6CB8-97DD-6A19-C53E-65F59F91671D}"/>
                </a:ext>
              </a:extLst>
            </p:cNvPr>
            <p:cNvSpPr txBox="1"/>
            <p:nvPr/>
          </p:nvSpPr>
          <p:spPr>
            <a:xfrm>
              <a:off x="2604758" y="457200"/>
              <a:ext cx="2743200" cy="1200329"/>
            </a:xfrm>
            <a:prstGeom prst="rect">
              <a:avLst/>
            </a:prstGeom>
            <a:noFill/>
          </p:spPr>
          <p:txBody>
            <a:bodyPr wrap="square" rtlCol="0">
              <a:spAutoFit/>
            </a:bodyPr>
            <a:lstStyle/>
            <a:p>
              <a:pPr algn="ctr"/>
              <a:r>
                <a:rPr lang="en-US" sz="3600" b="1">
                  <a:solidFill>
                    <a:schemeClr val="accent6">
                      <a:lumMod val="75000"/>
                    </a:schemeClr>
                  </a:solidFill>
                </a:rPr>
                <a:t>Protected area</a:t>
              </a:r>
            </a:p>
          </p:txBody>
        </p:sp>
        <p:sp>
          <p:nvSpPr>
            <p:cNvPr id="11" name="TextBox 10">
              <a:extLst>
                <a:ext uri="{FF2B5EF4-FFF2-40B4-BE49-F238E27FC236}">
                  <a16:creationId xmlns:a16="http://schemas.microsoft.com/office/drawing/2014/main" id="{239C588B-DA1C-6E73-243D-2A8F791102B9}"/>
                </a:ext>
              </a:extLst>
            </p:cNvPr>
            <p:cNvSpPr txBox="1"/>
            <p:nvPr/>
          </p:nvSpPr>
          <p:spPr>
            <a:xfrm>
              <a:off x="6711690" y="675409"/>
              <a:ext cx="3388274" cy="830997"/>
            </a:xfrm>
            <a:prstGeom prst="rect">
              <a:avLst/>
            </a:prstGeom>
            <a:noFill/>
          </p:spPr>
          <p:txBody>
            <a:bodyPr wrap="square" rtlCol="0">
              <a:spAutoFit/>
            </a:bodyPr>
            <a:lstStyle/>
            <a:p>
              <a:pPr algn="ctr"/>
              <a:r>
                <a:rPr lang="en-US" sz="4800" b="1">
                  <a:solidFill>
                    <a:srgbClr val="F8971D"/>
                  </a:solidFill>
                </a:rPr>
                <a:t>OECM</a:t>
              </a:r>
            </a:p>
          </p:txBody>
        </p:sp>
      </p:grpSp>
    </p:spTree>
    <p:extLst>
      <p:ext uri="{BB962C8B-B14F-4D97-AF65-F5344CB8AC3E}">
        <p14:creationId xmlns:p14="http://schemas.microsoft.com/office/powerpoint/2010/main" val="3855570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BC1BA-4FE8-B832-75F4-5858D0B2923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B11DE70-C9C2-E5E5-B122-202065F40514}"/>
              </a:ext>
            </a:extLst>
          </p:cNvPr>
          <p:cNvSpPr>
            <a:spLocks noGrp="1"/>
          </p:cNvSpPr>
          <p:nvPr>
            <p:ph type="sldNum" sz="quarter" idx="12"/>
          </p:nvPr>
        </p:nvSpPr>
        <p:spPr/>
        <p:txBody>
          <a:bodyPr/>
          <a:lstStyle/>
          <a:p>
            <a:fld id="{A3CF45AB-9DB8-49EB-9CC7-D9E63ACA2F08}" type="slidenum">
              <a:rPr lang="en-US" smtClean="0"/>
              <a:t>12</a:t>
            </a:fld>
            <a:endParaRPr lang="en-US"/>
          </a:p>
        </p:txBody>
      </p:sp>
      <p:sp>
        <p:nvSpPr>
          <p:cNvPr id="7" name="Rectangle 6">
            <a:extLst>
              <a:ext uri="{FF2B5EF4-FFF2-40B4-BE49-F238E27FC236}">
                <a16:creationId xmlns:a16="http://schemas.microsoft.com/office/drawing/2014/main" id="{4CB92E8E-E236-0E72-7799-B40F37B8E5DD}"/>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F9D02CE9-2276-2882-05F4-AD0DDA988298}"/>
              </a:ext>
            </a:extLst>
          </p:cNvPr>
          <p:cNvGrpSpPr/>
          <p:nvPr/>
        </p:nvGrpSpPr>
        <p:grpSpPr>
          <a:xfrm>
            <a:off x="1749136" y="457200"/>
            <a:ext cx="8860877" cy="6081712"/>
            <a:chOff x="1749136" y="457200"/>
            <a:chExt cx="8860877" cy="6081712"/>
          </a:xfrm>
        </p:grpSpPr>
        <p:graphicFrame>
          <p:nvGraphicFramePr>
            <p:cNvPr id="8" name="Diagram 7">
              <a:extLst>
                <a:ext uri="{FF2B5EF4-FFF2-40B4-BE49-F238E27FC236}">
                  <a16:creationId xmlns:a16="http://schemas.microsoft.com/office/drawing/2014/main" id="{A73A87C0-0023-FF0E-C3BE-8D30BBB59ADE}"/>
                </a:ext>
              </a:extLst>
            </p:cNvPr>
            <p:cNvGraphicFramePr/>
            <p:nvPr/>
          </p:nvGraphicFramePr>
          <p:xfrm>
            <a:off x="1749136" y="1817734"/>
            <a:ext cx="4346864" cy="47211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a:extLst>
                <a:ext uri="{FF2B5EF4-FFF2-40B4-BE49-F238E27FC236}">
                  <a16:creationId xmlns:a16="http://schemas.microsoft.com/office/drawing/2014/main" id="{9B332630-80AC-1609-365C-5A94D67F23B7}"/>
                </a:ext>
              </a:extLst>
            </p:cNvPr>
            <p:cNvGraphicFramePr/>
            <p:nvPr/>
          </p:nvGraphicFramePr>
          <p:xfrm>
            <a:off x="6263149" y="1817734"/>
            <a:ext cx="4346864" cy="47211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TextBox 9">
              <a:extLst>
                <a:ext uri="{FF2B5EF4-FFF2-40B4-BE49-F238E27FC236}">
                  <a16:creationId xmlns:a16="http://schemas.microsoft.com/office/drawing/2014/main" id="{D2AFC4CD-238B-697F-1073-0B9A3AAB4367}"/>
                </a:ext>
              </a:extLst>
            </p:cNvPr>
            <p:cNvSpPr txBox="1"/>
            <p:nvPr/>
          </p:nvSpPr>
          <p:spPr>
            <a:xfrm>
              <a:off x="2594000" y="457200"/>
              <a:ext cx="2743200" cy="1200329"/>
            </a:xfrm>
            <a:prstGeom prst="rect">
              <a:avLst/>
            </a:prstGeom>
            <a:noFill/>
          </p:spPr>
          <p:txBody>
            <a:bodyPr wrap="square" rtlCol="0">
              <a:spAutoFit/>
            </a:bodyPr>
            <a:lstStyle/>
            <a:p>
              <a:pPr algn="ctr"/>
              <a:r>
                <a:rPr lang="en-US" sz="3600" b="1">
                  <a:solidFill>
                    <a:schemeClr val="accent6">
                      <a:lumMod val="75000"/>
                    </a:schemeClr>
                  </a:solidFill>
                </a:rPr>
                <a:t>Protected area</a:t>
              </a:r>
            </a:p>
          </p:txBody>
        </p:sp>
        <p:sp>
          <p:nvSpPr>
            <p:cNvPr id="11" name="TextBox 10">
              <a:extLst>
                <a:ext uri="{FF2B5EF4-FFF2-40B4-BE49-F238E27FC236}">
                  <a16:creationId xmlns:a16="http://schemas.microsoft.com/office/drawing/2014/main" id="{54011FEE-D331-AB46-F1EC-FFE16F3626B6}"/>
                </a:ext>
              </a:extLst>
            </p:cNvPr>
            <p:cNvSpPr txBox="1"/>
            <p:nvPr/>
          </p:nvSpPr>
          <p:spPr>
            <a:xfrm>
              <a:off x="6711690" y="675409"/>
              <a:ext cx="3388274" cy="830997"/>
            </a:xfrm>
            <a:prstGeom prst="rect">
              <a:avLst/>
            </a:prstGeom>
            <a:noFill/>
          </p:spPr>
          <p:txBody>
            <a:bodyPr wrap="square" rtlCol="0">
              <a:spAutoFit/>
            </a:bodyPr>
            <a:lstStyle/>
            <a:p>
              <a:pPr algn="ctr"/>
              <a:r>
                <a:rPr lang="en-US" sz="4800" b="1">
                  <a:solidFill>
                    <a:srgbClr val="F8971D"/>
                  </a:solidFill>
                </a:rPr>
                <a:t>OECM</a:t>
              </a:r>
            </a:p>
          </p:txBody>
        </p:sp>
      </p:grpSp>
      <p:sp>
        <p:nvSpPr>
          <p:cNvPr id="3" name="Rectangle 2">
            <a:extLst>
              <a:ext uri="{FF2B5EF4-FFF2-40B4-BE49-F238E27FC236}">
                <a16:creationId xmlns:a16="http://schemas.microsoft.com/office/drawing/2014/main" id="{B736DAA3-5764-9F8F-3F48-89D3E5522BFB}"/>
              </a:ext>
            </a:extLst>
          </p:cNvPr>
          <p:cNvSpPr/>
          <p:nvPr/>
        </p:nvSpPr>
        <p:spPr>
          <a:xfrm>
            <a:off x="1492624" y="376518"/>
            <a:ext cx="9204755" cy="6344957"/>
          </a:xfrm>
          <a:prstGeom prst="rect">
            <a:avLst/>
          </a:prstGeom>
          <a:solidFill>
            <a:srgbClr val="FFFFFF">
              <a:alpha val="8705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4FC5461-FF06-90F8-1123-0FDEF10E1E97}"/>
              </a:ext>
            </a:extLst>
          </p:cNvPr>
          <p:cNvSpPr/>
          <p:nvPr/>
        </p:nvSpPr>
        <p:spPr>
          <a:xfrm>
            <a:off x="947450" y="2357610"/>
            <a:ext cx="10884665" cy="2489812"/>
          </a:xfrm>
          <a:prstGeom prst="rect">
            <a:avLst/>
          </a:prstGeom>
          <a:solidFill>
            <a:srgbClr val="74ACD4"/>
          </a:solidFill>
          <a:ln>
            <a:solidFill>
              <a:srgbClr val="3B86BF"/>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6F67FE67-274F-5A31-55CC-3CD6FF30F640}"/>
              </a:ext>
            </a:extLst>
          </p:cNvPr>
          <p:cNvSpPr txBox="1"/>
          <p:nvPr/>
        </p:nvSpPr>
        <p:spPr>
          <a:xfrm>
            <a:off x="2089593" y="2503705"/>
            <a:ext cx="8607786" cy="2246769"/>
          </a:xfrm>
          <a:prstGeom prst="rect">
            <a:avLst/>
          </a:prstGeom>
          <a:noFill/>
        </p:spPr>
        <p:txBody>
          <a:bodyPr wrap="square" rtlCol="0">
            <a:spAutoFit/>
          </a:bodyPr>
          <a:lstStyle/>
          <a:p>
            <a:r>
              <a:rPr lang="en-US" sz="2800">
                <a:solidFill>
                  <a:schemeClr val="bg1"/>
                </a:solidFill>
                <a:effectLst>
                  <a:outerShdw blurRad="38100" dist="38100" dir="2700000" algn="tl">
                    <a:srgbClr val="000000">
                      <a:alpha val="43137"/>
                    </a:srgbClr>
                  </a:outerShdw>
                </a:effectLst>
              </a:rPr>
              <a:t>Some sites that are managed </a:t>
            </a:r>
            <a:r>
              <a:rPr lang="en-US" sz="2800" b="1">
                <a:solidFill>
                  <a:schemeClr val="bg1"/>
                </a:solidFill>
                <a:effectLst>
                  <a:outerShdw blurRad="38100" dist="38100" dir="2700000" algn="tl">
                    <a:srgbClr val="000000">
                      <a:alpha val="43137"/>
                    </a:srgbClr>
                  </a:outerShdw>
                </a:effectLst>
              </a:rPr>
              <a:t>for conservation</a:t>
            </a:r>
            <a:r>
              <a:rPr lang="en-US" sz="2800">
                <a:solidFill>
                  <a:schemeClr val="bg1"/>
                </a:solidFill>
                <a:effectLst>
                  <a:outerShdw blurRad="38100" dist="38100" dir="2700000" algn="tl">
                    <a:srgbClr val="000000">
                      <a:alpha val="43137"/>
                    </a:srgbClr>
                  </a:outerShdw>
                </a:effectLst>
              </a:rPr>
              <a:t> and </a:t>
            </a:r>
            <a:r>
              <a:rPr lang="en-US" sz="2800" b="1">
                <a:solidFill>
                  <a:schemeClr val="bg1"/>
                </a:solidFill>
                <a:effectLst>
                  <a:outerShdw blurRad="38100" dist="38100" dir="2700000" algn="tl">
                    <a:srgbClr val="000000">
                      <a:alpha val="43137"/>
                    </a:srgbClr>
                  </a:outerShdw>
                </a:effectLst>
              </a:rPr>
              <a:t>already deliver</a:t>
            </a:r>
            <a:r>
              <a:rPr lang="en-US" sz="2800">
                <a:solidFill>
                  <a:schemeClr val="bg1"/>
                </a:solidFill>
                <a:effectLst>
                  <a:outerShdw blurRad="38100" dist="38100" dir="2700000" algn="tl">
                    <a:srgbClr val="000000">
                      <a:alpha val="43137"/>
                    </a:srgbClr>
                  </a:outerShdw>
                </a:effectLst>
              </a:rPr>
              <a:t> the in situ conservation of biodiversity technically meet the criteria for a protected area. But there may be many reasons why a site like that is not reported as a protected area.</a:t>
            </a:r>
          </a:p>
        </p:txBody>
      </p:sp>
    </p:spTree>
    <p:extLst>
      <p:ext uri="{BB962C8B-B14F-4D97-AF65-F5344CB8AC3E}">
        <p14:creationId xmlns:p14="http://schemas.microsoft.com/office/powerpoint/2010/main" val="2273610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AF9847-6A1C-13AC-7990-ACBB2960CF23}"/>
              </a:ext>
            </a:extLst>
          </p:cNvPr>
          <p:cNvSpPr>
            <a:spLocks noGrp="1"/>
          </p:cNvSpPr>
          <p:nvPr>
            <p:ph type="sldNum" sz="quarter" idx="12"/>
          </p:nvPr>
        </p:nvSpPr>
        <p:spPr/>
        <p:txBody>
          <a:bodyPr/>
          <a:lstStyle/>
          <a:p>
            <a:fld id="{A3CF45AB-9DB8-49EB-9CC7-D9E63ACA2F08}" type="slidenum">
              <a:rPr lang="en-US" smtClean="0"/>
              <a:t>13</a:t>
            </a:fld>
            <a:endParaRPr lang="en-US"/>
          </a:p>
        </p:txBody>
      </p:sp>
      <p:pic>
        <p:nvPicPr>
          <p:cNvPr id="6" name="Picture 5" descr="A cross section of a land with water and mountains&#10;&#10;Description automatically generated">
            <a:extLst>
              <a:ext uri="{FF2B5EF4-FFF2-40B4-BE49-F238E27FC236}">
                <a16:creationId xmlns:a16="http://schemas.microsoft.com/office/drawing/2014/main" id="{CCD2539D-18C4-9118-B78A-A9BCEBD6A7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9168" y="237890"/>
            <a:ext cx="9115901" cy="6482418"/>
          </a:xfrm>
          <a:prstGeom prst="rect">
            <a:avLst/>
          </a:prstGeom>
        </p:spPr>
      </p:pic>
      <p:sp>
        <p:nvSpPr>
          <p:cNvPr id="2" name="Title 1">
            <a:extLst>
              <a:ext uri="{FF2B5EF4-FFF2-40B4-BE49-F238E27FC236}">
                <a16:creationId xmlns:a16="http://schemas.microsoft.com/office/drawing/2014/main" id="{D744163A-5637-0247-112A-6F4582FBA923}"/>
              </a:ext>
            </a:extLst>
          </p:cNvPr>
          <p:cNvSpPr>
            <a:spLocks noGrp="1"/>
          </p:cNvSpPr>
          <p:nvPr>
            <p:ph type="title"/>
          </p:nvPr>
        </p:nvSpPr>
        <p:spPr>
          <a:xfrm>
            <a:off x="640080" y="0"/>
            <a:ext cx="10515600" cy="1325563"/>
          </a:xfrm>
        </p:spPr>
        <p:txBody>
          <a:bodyPr/>
          <a:lstStyle/>
          <a:p>
            <a:r>
              <a:rPr lang="en-US"/>
              <a:t>OECMs can strengthen connectivity</a:t>
            </a:r>
          </a:p>
        </p:txBody>
      </p:sp>
      <p:sp>
        <p:nvSpPr>
          <p:cNvPr id="3" name="Rectangle 2">
            <a:extLst>
              <a:ext uri="{FF2B5EF4-FFF2-40B4-BE49-F238E27FC236}">
                <a16:creationId xmlns:a16="http://schemas.microsoft.com/office/drawing/2014/main" id="{F4631E80-DC18-86A2-19EC-61331CB5848E}"/>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4317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A08B9-842F-3B30-7BB0-01E66A7439C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B84487-E8EC-7BE9-8E93-D7A370E2E03D}"/>
              </a:ext>
            </a:extLst>
          </p:cNvPr>
          <p:cNvSpPr>
            <a:spLocks noGrp="1"/>
          </p:cNvSpPr>
          <p:nvPr>
            <p:ph type="sldNum" sz="quarter" idx="12"/>
          </p:nvPr>
        </p:nvSpPr>
        <p:spPr/>
        <p:txBody>
          <a:bodyPr/>
          <a:lstStyle/>
          <a:p>
            <a:fld id="{A3CF45AB-9DB8-49EB-9CC7-D9E63ACA2F08}" type="slidenum">
              <a:rPr lang="en-US" smtClean="0"/>
              <a:t>14</a:t>
            </a:fld>
            <a:endParaRPr lang="en-US"/>
          </a:p>
        </p:txBody>
      </p:sp>
      <p:sp>
        <p:nvSpPr>
          <p:cNvPr id="2" name="Title 1">
            <a:extLst>
              <a:ext uri="{FF2B5EF4-FFF2-40B4-BE49-F238E27FC236}">
                <a16:creationId xmlns:a16="http://schemas.microsoft.com/office/drawing/2014/main" id="{6E627ED5-388F-E683-3D3B-EA10E890B7A2}"/>
              </a:ext>
            </a:extLst>
          </p:cNvPr>
          <p:cNvSpPr>
            <a:spLocks noGrp="1"/>
          </p:cNvSpPr>
          <p:nvPr>
            <p:ph type="title"/>
          </p:nvPr>
        </p:nvSpPr>
        <p:spPr>
          <a:xfrm>
            <a:off x="721880" y="0"/>
            <a:ext cx="10515600" cy="1325563"/>
          </a:xfrm>
        </p:spPr>
        <p:txBody>
          <a:bodyPr/>
          <a:lstStyle/>
          <a:p>
            <a:r>
              <a:rPr lang="en-US"/>
              <a:t>Opportunities</a:t>
            </a:r>
          </a:p>
        </p:txBody>
      </p:sp>
      <p:sp>
        <p:nvSpPr>
          <p:cNvPr id="3" name="Rectangle 2">
            <a:extLst>
              <a:ext uri="{FF2B5EF4-FFF2-40B4-BE49-F238E27FC236}">
                <a16:creationId xmlns:a16="http://schemas.microsoft.com/office/drawing/2014/main" id="{34488F6D-AF8E-605D-C2F3-B290F927BC16}"/>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map of land with water and a river&#10;&#10;AI-generated content may be incorrect.">
            <a:extLst>
              <a:ext uri="{FF2B5EF4-FFF2-40B4-BE49-F238E27FC236}">
                <a16:creationId xmlns:a16="http://schemas.microsoft.com/office/drawing/2014/main" id="{5A05B806-906D-2D80-1C12-DFC15748C428}"/>
              </a:ext>
            </a:extLst>
          </p:cNvPr>
          <p:cNvPicPr>
            <a:picLocks noChangeAspect="1"/>
          </p:cNvPicPr>
          <p:nvPr/>
        </p:nvPicPr>
        <p:blipFill>
          <a:blip r:embed="rId2">
            <a:extLst>
              <a:ext uri="{28A0092B-C50C-407E-A947-70E740481C1C}">
                <a14:useLocalDpi xmlns:a14="http://schemas.microsoft.com/office/drawing/2010/main" val="0"/>
              </a:ext>
            </a:extLst>
          </a:blip>
          <a:srcRect l="7451" t="14458" r="8858" b="20000"/>
          <a:stretch/>
        </p:blipFill>
        <p:spPr>
          <a:xfrm>
            <a:off x="5305540" y="880265"/>
            <a:ext cx="6808425" cy="5446740"/>
          </a:xfrm>
          <a:prstGeom prst="rect">
            <a:avLst/>
          </a:prstGeom>
        </p:spPr>
      </p:pic>
      <p:sp>
        <p:nvSpPr>
          <p:cNvPr id="9" name="TextBox 8">
            <a:extLst>
              <a:ext uri="{FF2B5EF4-FFF2-40B4-BE49-F238E27FC236}">
                <a16:creationId xmlns:a16="http://schemas.microsoft.com/office/drawing/2014/main" id="{CEFF125A-5161-E3D1-FB11-704BC015D1CF}"/>
              </a:ext>
            </a:extLst>
          </p:cNvPr>
          <p:cNvSpPr txBox="1"/>
          <p:nvPr/>
        </p:nvSpPr>
        <p:spPr>
          <a:xfrm>
            <a:off x="721880" y="1325563"/>
            <a:ext cx="5028925" cy="5262979"/>
          </a:xfrm>
          <a:prstGeom prst="rect">
            <a:avLst/>
          </a:prstGeom>
          <a:noFill/>
        </p:spPr>
        <p:txBody>
          <a:bodyPr wrap="square" rtlCol="0">
            <a:spAutoFit/>
          </a:bodyPr>
          <a:lstStyle/>
          <a:p>
            <a:pPr marL="285750" indent="-285750">
              <a:buFont typeface="Arial" panose="020B0604020202020204" pitchFamily="34" charset="0"/>
              <a:buChar char="•"/>
            </a:pPr>
            <a:r>
              <a:rPr lang="en-US" sz="2400"/>
              <a:t>Recognition of existing efforts that conserve biodiversity</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Enhancing ecosystem services and other associated values</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Providing benefits to people at a range of scales</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Help ensure effective, representative, and well-connected conservation networks within landscapes, seascapes and inland waters</a:t>
            </a:r>
          </a:p>
        </p:txBody>
      </p:sp>
    </p:spTree>
    <p:extLst>
      <p:ext uri="{BB962C8B-B14F-4D97-AF65-F5344CB8AC3E}">
        <p14:creationId xmlns:p14="http://schemas.microsoft.com/office/powerpoint/2010/main" val="1832895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B6C02-C528-D4F3-4A45-A9933118A65E}"/>
              </a:ext>
            </a:extLst>
          </p:cNvPr>
          <p:cNvSpPr>
            <a:spLocks noGrp="1"/>
          </p:cNvSpPr>
          <p:nvPr>
            <p:ph type="title"/>
          </p:nvPr>
        </p:nvSpPr>
        <p:spPr>
          <a:xfrm>
            <a:off x="661930" y="0"/>
            <a:ext cx="10515600" cy="1325563"/>
          </a:xfrm>
        </p:spPr>
        <p:txBody>
          <a:bodyPr/>
          <a:lstStyle/>
          <a:p>
            <a:r>
              <a:rPr lang="en-US"/>
              <a:t>Challenges</a:t>
            </a:r>
          </a:p>
        </p:txBody>
      </p:sp>
      <p:sp>
        <p:nvSpPr>
          <p:cNvPr id="4" name="Slide Number Placeholder 3">
            <a:extLst>
              <a:ext uri="{FF2B5EF4-FFF2-40B4-BE49-F238E27FC236}">
                <a16:creationId xmlns:a16="http://schemas.microsoft.com/office/drawing/2014/main" id="{31075356-04E6-0831-46FC-8C7E26320564}"/>
              </a:ext>
            </a:extLst>
          </p:cNvPr>
          <p:cNvSpPr>
            <a:spLocks noGrp="1"/>
          </p:cNvSpPr>
          <p:nvPr>
            <p:ph type="sldNum" sz="quarter" idx="12"/>
          </p:nvPr>
        </p:nvSpPr>
        <p:spPr/>
        <p:txBody>
          <a:bodyPr/>
          <a:lstStyle/>
          <a:p>
            <a:fld id="{A3CF45AB-9DB8-49EB-9CC7-D9E63ACA2F08}" type="slidenum">
              <a:rPr lang="en-US" smtClean="0"/>
              <a:t>15</a:t>
            </a:fld>
            <a:endParaRPr lang="en-US"/>
          </a:p>
        </p:txBody>
      </p:sp>
      <p:sp>
        <p:nvSpPr>
          <p:cNvPr id="5" name="Rectangle 4">
            <a:extLst>
              <a:ext uri="{FF2B5EF4-FFF2-40B4-BE49-F238E27FC236}">
                <a16:creationId xmlns:a16="http://schemas.microsoft.com/office/drawing/2014/main" id="{93A7755B-4546-75D2-4AAC-41D476D7235C}"/>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map of land with water and a river&#10;&#10;AI-generated content may be incorrect.">
            <a:extLst>
              <a:ext uri="{FF2B5EF4-FFF2-40B4-BE49-F238E27FC236}">
                <a16:creationId xmlns:a16="http://schemas.microsoft.com/office/drawing/2014/main" id="{0D38BA19-1024-F66A-2782-41C4106E4D28}"/>
              </a:ext>
            </a:extLst>
          </p:cNvPr>
          <p:cNvPicPr>
            <a:picLocks noChangeAspect="1"/>
          </p:cNvPicPr>
          <p:nvPr/>
        </p:nvPicPr>
        <p:blipFill>
          <a:blip r:embed="rId2">
            <a:extLst>
              <a:ext uri="{28A0092B-C50C-407E-A947-70E740481C1C}">
                <a14:useLocalDpi xmlns:a14="http://schemas.microsoft.com/office/drawing/2010/main" val="0"/>
              </a:ext>
            </a:extLst>
          </a:blip>
          <a:srcRect l="7451" t="14458" r="8858" b="20000"/>
          <a:stretch/>
        </p:blipFill>
        <p:spPr>
          <a:xfrm>
            <a:off x="429658" y="1117587"/>
            <a:ext cx="6808425" cy="5446740"/>
          </a:xfrm>
          <a:prstGeom prst="rect">
            <a:avLst/>
          </a:prstGeom>
        </p:spPr>
      </p:pic>
      <p:sp>
        <p:nvSpPr>
          <p:cNvPr id="9" name="TextBox 8">
            <a:extLst>
              <a:ext uri="{FF2B5EF4-FFF2-40B4-BE49-F238E27FC236}">
                <a16:creationId xmlns:a16="http://schemas.microsoft.com/office/drawing/2014/main" id="{A9ABC2E0-9697-72D0-B991-582B24A52E1F}"/>
              </a:ext>
            </a:extLst>
          </p:cNvPr>
          <p:cNvSpPr txBox="1"/>
          <p:nvPr/>
        </p:nvSpPr>
        <p:spPr>
          <a:xfrm>
            <a:off x="7470355" y="1299912"/>
            <a:ext cx="4362679" cy="4524315"/>
          </a:xfrm>
          <a:prstGeom prst="rect">
            <a:avLst/>
          </a:prstGeom>
          <a:noFill/>
        </p:spPr>
        <p:txBody>
          <a:bodyPr wrap="square" rtlCol="0">
            <a:spAutoFit/>
          </a:bodyPr>
          <a:lstStyle/>
          <a:p>
            <a:pPr marL="285750" indent="-285750">
              <a:buFont typeface="Arial" panose="020B0604020202020204" pitchFamily="34" charset="0"/>
              <a:buChar char="•"/>
            </a:pPr>
            <a:r>
              <a:rPr lang="en-US" sz="2400"/>
              <a:t>Worldwide gap in knowledge and expertise</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Risk that the OECM framework may be misapplied to ecologically degraded areas or in ways that infringe on rights</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Need to enhance and strengthen incentives and benefits for reporting OECMs</a:t>
            </a:r>
          </a:p>
        </p:txBody>
      </p:sp>
    </p:spTree>
    <p:extLst>
      <p:ext uri="{BB962C8B-B14F-4D97-AF65-F5344CB8AC3E}">
        <p14:creationId xmlns:p14="http://schemas.microsoft.com/office/powerpoint/2010/main" val="3198464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0E2B8E-04A0-B405-FE1E-EE4997BAD108}"/>
              </a:ext>
            </a:extLst>
          </p:cNvPr>
          <p:cNvSpPr/>
          <p:nvPr/>
        </p:nvSpPr>
        <p:spPr>
          <a:xfrm>
            <a:off x="838201" y="371348"/>
            <a:ext cx="2577028" cy="742939"/>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F6F359-1DC0-81DD-29C3-CE3B1ECE6C7A}"/>
              </a:ext>
            </a:extLst>
          </p:cNvPr>
          <p:cNvSpPr>
            <a:spLocks noGrp="1"/>
          </p:cNvSpPr>
          <p:nvPr>
            <p:ph type="title"/>
          </p:nvPr>
        </p:nvSpPr>
        <p:spPr>
          <a:xfrm>
            <a:off x="816933" y="101880"/>
            <a:ext cx="10882980" cy="1325563"/>
          </a:xfrm>
        </p:spPr>
        <p:txBody>
          <a:bodyPr>
            <a:normAutofit/>
          </a:bodyPr>
          <a:lstStyle/>
          <a:p>
            <a:r>
              <a:rPr lang="en-US" sz="4000" b="1">
                <a:solidFill>
                  <a:schemeClr val="bg1"/>
                </a:solidFill>
              </a:rPr>
              <a:t>Case study  </a:t>
            </a:r>
            <a:r>
              <a:rPr lang="en-US" sz="4000"/>
              <a:t>Los Amigos Conservation Concession</a:t>
            </a:r>
          </a:p>
        </p:txBody>
      </p:sp>
      <p:sp>
        <p:nvSpPr>
          <p:cNvPr id="3" name="Content Placeholder 2">
            <a:extLst>
              <a:ext uri="{FF2B5EF4-FFF2-40B4-BE49-F238E27FC236}">
                <a16:creationId xmlns:a16="http://schemas.microsoft.com/office/drawing/2014/main" id="{B4504E09-B230-01DC-85F2-A70FAD089AEC}"/>
              </a:ext>
            </a:extLst>
          </p:cNvPr>
          <p:cNvSpPr>
            <a:spLocks noGrp="1"/>
          </p:cNvSpPr>
          <p:nvPr>
            <p:ph idx="1"/>
          </p:nvPr>
        </p:nvSpPr>
        <p:spPr>
          <a:xfrm>
            <a:off x="838200" y="1314169"/>
            <a:ext cx="10515600" cy="681601"/>
          </a:xfrm>
        </p:spPr>
        <p:txBody>
          <a:bodyPr/>
          <a:lstStyle/>
          <a:p>
            <a:pPr marL="0" indent="0">
              <a:buNone/>
            </a:pPr>
            <a:r>
              <a:rPr lang="en-US" sz="1800" b="1" i="0" u="none" strike="noStrike" baseline="0">
                <a:solidFill>
                  <a:srgbClr val="74ACD4"/>
                </a:solidFill>
              </a:rPr>
              <a:t>Location: </a:t>
            </a:r>
            <a:r>
              <a:rPr lang="en-US" sz="1800" b="0" i="0" u="none" strike="noStrike" baseline="0"/>
              <a:t>Madre de Dios, Peru | </a:t>
            </a:r>
            <a:r>
              <a:rPr lang="en-US" sz="1800" b="1" i="0" u="none" strike="noStrike" baseline="0">
                <a:solidFill>
                  <a:srgbClr val="74ACD4"/>
                </a:solidFill>
              </a:rPr>
              <a:t>Example of: </a:t>
            </a:r>
            <a:r>
              <a:rPr lang="en-US" sz="1800" b="0" i="0" u="none" strike="noStrike" baseline="0"/>
              <a:t>A reported privately managed OECM | 145,700 ha</a:t>
            </a:r>
            <a:endParaRPr lang="en-US"/>
          </a:p>
        </p:txBody>
      </p:sp>
      <p:sp>
        <p:nvSpPr>
          <p:cNvPr id="4" name="Slide Number Placeholder 3">
            <a:extLst>
              <a:ext uri="{FF2B5EF4-FFF2-40B4-BE49-F238E27FC236}">
                <a16:creationId xmlns:a16="http://schemas.microsoft.com/office/drawing/2014/main" id="{F973B669-7393-B981-6A0A-542FEB8BBAFB}"/>
              </a:ext>
            </a:extLst>
          </p:cNvPr>
          <p:cNvSpPr>
            <a:spLocks noGrp="1"/>
          </p:cNvSpPr>
          <p:nvPr>
            <p:ph type="sldNum" sz="quarter" idx="12"/>
          </p:nvPr>
        </p:nvSpPr>
        <p:spPr/>
        <p:txBody>
          <a:bodyPr/>
          <a:lstStyle/>
          <a:p>
            <a:fld id="{A3CF45AB-9DB8-49EB-9CC7-D9E63ACA2F08}" type="slidenum">
              <a:rPr lang="en-US" smtClean="0"/>
              <a:t>16</a:t>
            </a:fld>
            <a:endParaRPr lang="en-US"/>
          </a:p>
        </p:txBody>
      </p:sp>
      <p:sp>
        <p:nvSpPr>
          <p:cNvPr id="7" name="Rectangle 6">
            <a:extLst>
              <a:ext uri="{FF2B5EF4-FFF2-40B4-BE49-F238E27FC236}">
                <a16:creationId xmlns:a16="http://schemas.microsoft.com/office/drawing/2014/main" id="{FCEFEFC7-73E6-074D-AC4E-C9CB39908BB8}"/>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19608D9-E14C-DBA4-B89A-0C0DDE1FE607}"/>
              </a:ext>
            </a:extLst>
          </p:cNvPr>
          <p:cNvSpPr txBox="1"/>
          <p:nvPr/>
        </p:nvSpPr>
        <p:spPr>
          <a:xfrm>
            <a:off x="752385" y="1836810"/>
            <a:ext cx="5875176" cy="4401205"/>
          </a:xfrm>
          <a:prstGeom prst="rect">
            <a:avLst/>
          </a:prstGeom>
          <a:noFill/>
        </p:spPr>
        <p:txBody>
          <a:bodyPr wrap="square" rtlCol="0">
            <a:spAutoFit/>
          </a:bodyPr>
          <a:lstStyle/>
          <a:p>
            <a:pPr marL="285750" indent="-285750">
              <a:buFont typeface="Arial" panose="020B0604020202020204" pitchFamily="34" charset="0"/>
              <a:buChar char="•"/>
            </a:pPr>
            <a:r>
              <a:rPr lang="en-US" sz="2000" b="1"/>
              <a:t>Managed</a:t>
            </a:r>
            <a:r>
              <a:rPr lang="en-US" sz="2000"/>
              <a:t> for research and education</a:t>
            </a:r>
          </a:p>
          <a:p>
            <a:pPr marL="285750" indent="-285750" algn="l">
              <a:buFont typeface="Arial" panose="020B0604020202020204" pitchFamily="34" charset="0"/>
              <a:buChar char="•"/>
            </a:pPr>
            <a:r>
              <a:rPr lang="en-US" sz="2000" b="1"/>
              <a:t>Governed</a:t>
            </a:r>
            <a:r>
              <a:rPr lang="en-US" sz="2000"/>
              <a:t> by </a:t>
            </a:r>
            <a:r>
              <a:rPr lang="es-ES" sz="2000" b="0" i="0" u="none" strike="noStrike" baseline="0"/>
              <a:t>Asociación para la Conservación de la Cuenca </a:t>
            </a:r>
            <a:r>
              <a:rPr lang="en-US" sz="2000" b="0" i="0" u="none" strike="noStrike" baseline="0" err="1"/>
              <a:t>Amazónica</a:t>
            </a:r>
            <a:r>
              <a:rPr lang="en-US" sz="2000" b="0" i="0" u="none" strike="noStrike" baseline="0"/>
              <a:t> (ACCA) Peru under a 40-year lease from the Peruvian government</a:t>
            </a:r>
          </a:p>
          <a:p>
            <a:pPr marL="285750" indent="-285750" algn="l">
              <a:buFont typeface="Arial" panose="020B0604020202020204" pitchFamily="34" charset="0"/>
              <a:buChar char="•"/>
            </a:pPr>
            <a:r>
              <a:rPr lang="en-US" sz="2000"/>
              <a:t>Terra </a:t>
            </a:r>
            <a:r>
              <a:rPr lang="en-US" sz="2000" err="1"/>
              <a:t>firme</a:t>
            </a:r>
            <a:r>
              <a:rPr lang="en-US" sz="2000"/>
              <a:t> forests, oxbow lakes, </a:t>
            </a:r>
            <a:r>
              <a:rPr lang="en-US" sz="2000" b="0" i="0" u="none" strike="noStrike" baseline="0" err="1"/>
              <a:t>aguaje</a:t>
            </a:r>
            <a:r>
              <a:rPr lang="en-US" sz="2000" b="0" i="0" u="none" strike="noStrike" baseline="0"/>
              <a:t> palm swamps</a:t>
            </a:r>
          </a:p>
          <a:p>
            <a:pPr marL="285750" indent="-285750" algn="l">
              <a:buFont typeface="Arial" panose="020B0604020202020204" pitchFamily="34" charset="0"/>
              <a:buChar char="•"/>
            </a:pPr>
            <a:r>
              <a:rPr lang="en-US" sz="2000"/>
              <a:t>S</a:t>
            </a:r>
            <a:r>
              <a:rPr lang="en-US" sz="2000" b="0" i="0" u="none" strike="noStrike" baseline="0"/>
              <a:t>upporting 12 globally threatened species, 12 primate species, and over 550 bird species</a:t>
            </a:r>
          </a:p>
          <a:p>
            <a:pPr marL="285750" indent="-285750" algn="l">
              <a:buFont typeface="Arial" panose="020B0604020202020204" pitchFamily="34" charset="0"/>
              <a:buChar char="•"/>
            </a:pPr>
            <a:r>
              <a:rPr lang="en-US" sz="2000"/>
              <a:t>Strategically bordering a national park, Indigenous communities, and a reserve</a:t>
            </a:r>
          </a:p>
          <a:p>
            <a:pPr marL="285750" indent="-285750" algn="l">
              <a:buFont typeface="Arial" panose="020B0604020202020204" pitchFamily="34" charset="0"/>
              <a:buChar char="•"/>
            </a:pPr>
            <a:r>
              <a:rPr lang="en-US" sz="2000"/>
              <a:t>Home to an uncontacted Indigenous community</a:t>
            </a:r>
          </a:p>
          <a:p>
            <a:pPr marL="285750" indent="-285750" algn="l">
              <a:buFont typeface="Arial" panose="020B0604020202020204" pitchFamily="34" charset="0"/>
              <a:buChar char="•"/>
            </a:pPr>
            <a:r>
              <a:rPr lang="en-US" sz="2000"/>
              <a:t>Has an </a:t>
            </a:r>
            <a:r>
              <a:rPr lang="en-US" sz="2000" b="1"/>
              <a:t>integrated strategy </a:t>
            </a:r>
            <a:r>
              <a:rPr lang="en-US" sz="2000"/>
              <a:t>for protection, including early detection of illegal activities and a rapid and effective response</a:t>
            </a:r>
          </a:p>
        </p:txBody>
      </p:sp>
      <p:pic>
        <p:nvPicPr>
          <p:cNvPr id="6" name="Picture 5" descr="A group of houses in a forest&#10;&#10;AI-generated content may be incorrect.">
            <a:extLst>
              <a:ext uri="{FF2B5EF4-FFF2-40B4-BE49-F238E27FC236}">
                <a16:creationId xmlns:a16="http://schemas.microsoft.com/office/drawing/2014/main" id="{AE3D0E87-7A37-F0A4-3882-1CD86740A8AD}"/>
              </a:ext>
            </a:extLst>
          </p:cNvPr>
          <p:cNvPicPr>
            <a:picLocks noChangeAspect="1"/>
          </p:cNvPicPr>
          <p:nvPr/>
        </p:nvPicPr>
        <p:blipFill>
          <a:blip r:embed="rId2">
            <a:extLst>
              <a:ext uri="{28A0092B-C50C-407E-A947-70E740481C1C}">
                <a14:useLocalDpi xmlns:a14="http://schemas.microsoft.com/office/drawing/2010/main" val="0"/>
              </a:ext>
            </a:extLst>
          </a:blip>
          <a:srcRect r="9195"/>
          <a:stretch/>
        </p:blipFill>
        <p:spPr>
          <a:xfrm>
            <a:off x="6713376" y="1724632"/>
            <a:ext cx="5209229" cy="4334528"/>
          </a:xfrm>
          <a:prstGeom prst="rect">
            <a:avLst/>
          </a:prstGeom>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51C852B0-4D77-304C-7E2E-BD8C339E6C29}"/>
              </a:ext>
            </a:extLst>
          </p:cNvPr>
          <p:cNvSpPr txBox="1"/>
          <p:nvPr/>
        </p:nvSpPr>
        <p:spPr>
          <a:xfrm>
            <a:off x="9982200" y="5797550"/>
            <a:ext cx="3222812" cy="261610"/>
          </a:xfrm>
          <a:prstGeom prst="rect">
            <a:avLst/>
          </a:prstGeom>
          <a:noFill/>
        </p:spPr>
        <p:txBody>
          <a:bodyPr wrap="square" rtlCol="0">
            <a:spAutoFit/>
          </a:bodyPr>
          <a:lstStyle/>
          <a:p>
            <a:r>
              <a:rPr lang="en-US" sz="1100">
                <a:solidFill>
                  <a:schemeClr val="bg1"/>
                </a:solidFill>
              </a:rPr>
              <a:t>© Carlos Castañeda - ACCA</a:t>
            </a:r>
          </a:p>
        </p:txBody>
      </p:sp>
    </p:spTree>
    <p:extLst>
      <p:ext uri="{BB962C8B-B14F-4D97-AF65-F5344CB8AC3E}">
        <p14:creationId xmlns:p14="http://schemas.microsoft.com/office/powerpoint/2010/main" val="2271794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0F862-9B34-AE33-997E-7EE76708A34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C2A820-C65D-E5FC-F5BF-E45DE096DF67}"/>
              </a:ext>
            </a:extLst>
          </p:cNvPr>
          <p:cNvSpPr>
            <a:spLocks noGrp="1"/>
          </p:cNvSpPr>
          <p:nvPr>
            <p:ph type="sldNum" sz="quarter" idx="12"/>
          </p:nvPr>
        </p:nvSpPr>
        <p:spPr/>
        <p:txBody>
          <a:bodyPr/>
          <a:lstStyle/>
          <a:p>
            <a:fld id="{A3CF45AB-9DB8-49EB-9CC7-D9E63ACA2F08}" type="slidenum">
              <a:rPr lang="en-US" smtClean="0"/>
              <a:t>17</a:t>
            </a:fld>
            <a:endParaRPr lang="en-US"/>
          </a:p>
        </p:txBody>
      </p:sp>
      <p:sp>
        <p:nvSpPr>
          <p:cNvPr id="3" name="Rectangle 2">
            <a:extLst>
              <a:ext uri="{FF2B5EF4-FFF2-40B4-BE49-F238E27FC236}">
                <a16:creationId xmlns:a16="http://schemas.microsoft.com/office/drawing/2014/main" id="{F2B26EAB-0597-A8E0-082B-747F026C2BA2}"/>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6A9A43-EDFD-EA6A-E319-BAF2D637CFC8}"/>
              </a:ext>
            </a:extLst>
          </p:cNvPr>
          <p:cNvSpPr>
            <a:spLocks noGrp="1"/>
          </p:cNvSpPr>
          <p:nvPr>
            <p:ph type="title"/>
          </p:nvPr>
        </p:nvSpPr>
        <p:spPr>
          <a:xfrm>
            <a:off x="838199" y="0"/>
            <a:ext cx="10515600" cy="1325563"/>
          </a:xfrm>
        </p:spPr>
        <p:txBody>
          <a:bodyPr/>
          <a:lstStyle/>
          <a:p>
            <a:r>
              <a:rPr lang="en-US"/>
              <a:t>Management objectives for OECMs</a:t>
            </a:r>
          </a:p>
        </p:txBody>
      </p:sp>
      <p:sp>
        <p:nvSpPr>
          <p:cNvPr id="7" name="Content Placeholder 6">
            <a:extLst>
              <a:ext uri="{FF2B5EF4-FFF2-40B4-BE49-F238E27FC236}">
                <a16:creationId xmlns:a16="http://schemas.microsoft.com/office/drawing/2014/main" id="{6684D52C-3F34-308C-C3EC-F1FC126920F6}"/>
              </a:ext>
            </a:extLst>
          </p:cNvPr>
          <p:cNvSpPr>
            <a:spLocks noGrp="1"/>
          </p:cNvSpPr>
          <p:nvPr>
            <p:ph idx="1"/>
          </p:nvPr>
        </p:nvSpPr>
        <p:spPr>
          <a:xfrm>
            <a:off x="6096000" y="1825625"/>
            <a:ext cx="5257799" cy="4351338"/>
          </a:xfrm>
        </p:spPr>
        <p:txBody>
          <a:bodyPr>
            <a:normAutofit/>
          </a:bodyPr>
          <a:lstStyle/>
          <a:p>
            <a:pPr marL="0" indent="0">
              <a:buNone/>
            </a:pPr>
            <a:r>
              <a:rPr lang="en-US" sz="2800" b="1" i="0" u="none" strike="noStrike" baseline="0"/>
              <a:t>Primary Conservation</a:t>
            </a:r>
          </a:p>
          <a:p>
            <a:pPr marL="0" indent="0">
              <a:buNone/>
            </a:pPr>
            <a:endParaRPr lang="en-US" sz="2800" b="1" i="0" u="none" strike="noStrike" baseline="0"/>
          </a:p>
          <a:p>
            <a:pPr marL="0" indent="0">
              <a:buNone/>
            </a:pPr>
            <a:r>
              <a:rPr lang="en-US" sz="2800" b="0" i="0" u="none" strike="noStrike" baseline="0"/>
              <a:t>A site where the conservation of biodiversity is the primary management objective. Example: privately governed area where the rightsholders do not want the site classified as a protected area.</a:t>
            </a:r>
          </a:p>
          <a:p>
            <a:pPr marL="0" indent="0">
              <a:buNone/>
            </a:pPr>
            <a:endParaRPr lang="en-US"/>
          </a:p>
        </p:txBody>
      </p:sp>
      <p:pic>
        <p:nvPicPr>
          <p:cNvPr id="8" name="Content Placeholder 5" descr="A group of images of land and water&#10;&#10;Description automatically generated">
            <a:extLst>
              <a:ext uri="{FF2B5EF4-FFF2-40B4-BE49-F238E27FC236}">
                <a16:creationId xmlns:a16="http://schemas.microsoft.com/office/drawing/2014/main" id="{F40DF734-5D1C-A14B-B507-33A5136C8F0C}"/>
              </a:ext>
            </a:extLst>
          </p:cNvPr>
          <p:cNvPicPr>
            <a:picLocks noChangeAspect="1"/>
          </p:cNvPicPr>
          <p:nvPr/>
        </p:nvPicPr>
        <p:blipFill>
          <a:blip r:embed="rId3">
            <a:extLst>
              <a:ext uri="{28A0092B-C50C-407E-A947-70E740481C1C}">
                <a14:useLocalDpi xmlns:a14="http://schemas.microsoft.com/office/drawing/2010/main" val="0"/>
              </a:ext>
            </a:extLst>
          </a:blip>
          <a:srcRect l="6965" t="18430" r="63817" b="35356"/>
          <a:stretch/>
        </p:blipFill>
        <p:spPr>
          <a:xfrm>
            <a:off x="1138646" y="1043935"/>
            <a:ext cx="4885510" cy="5494977"/>
          </a:xfrm>
          <a:prstGeom prst="rect">
            <a:avLst/>
          </a:prstGeom>
        </p:spPr>
      </p:pic>
    </p:spTree>
    <p:extLst>
      <p:ext uri="{BB962C8B-B14F-4D97-AF65-F5344CB8AC3E}">
        <p14:creationId xmlns:p14="http://schemas.microsoft.com/office/powerpoint/2010/main" val="2670143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F7CD0F-2695-ECDB-DDBB-2786B5EA1392}"/>
              </a:ext>
            </a:extLst>
          </p:cNvPr>
          <p:cNvSpPr>
            <a:spLocks noGrp="1"/>
          </p:cNvSpPr>
          <p:nvPr>
            <p:ph type="sldNum" sz="quarter" idx="12"/>
          </p:nvPr>
        </p:nvSpPr>
        <p:spPr/>
        <p:txBody>
          <a:bodyPr/>
          <a:lstStyle/>
          <a:p>
            <a:fld id="{A3CF45AB-9DB8-49EB-9CC7-D9E63ACA2F08}" type="slidenum">
              <a:rPr lang="en-US" smtClean="0"/>
              <a:t>18</a:t>
            </a:fld>
            <a:endParaRPr lang="en-US"/>
          </a:p>
        </p:txBody>
      </p:sp>
      <p:sp>
        <p:nvSpPr>
          <p:cNvPr id="7" name="Rectangle 6">
            <a:extLst>
              <a:ext uri="{FF2B5EF4-FFF2-40B4-BE49-F238E27FC236}">
                <a16:creationId xmlns:a16="http://schemas.microsoft.com/office/drawing/2014/main" id="{7CF41EA5-D2E6-A1DF-2B24-C3A55B1541F0}"/>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ED232CC-5C09-34BC-28D4-873D2E55728D}"/>
              </a:ext>
            </a:extLst>
          </p:cNvPr>
          <p:cNvGrpSpPr/>
          <p:nvPr/>
        </p:nvGrpSpPr>
        <p:grpSpPr>
          <a:xfrm>
            <a:off x="775452" y="208826"/>
            <a:ext cx="11001580" cy="1325563"/>
            <a:chOff x="775452" y="208826"/>
            <a:chExt cx="11001580" cy="1325563"/>
          </a:xfrm>
        </p:grpSpPr>
        <p:sp>
          <p:nvSpPr>
            <p:cNvPr id="11" name="Rectangle 10">
              <a:extLst>
                <a:ext uri="{FF2B5EF4-FFF2-40B4-BE49-F238E27FC236}">
                  <a16:creationId xmlns:a16="http://schemas.microsoft.com/office/drawing/2014/main" id="{C715CCCE-CA4D-A47E-8203-E1DA03B49431}"/>
                </a:ext>
              </a:extLst>
            </p:cNvPr>
            <p:cNvSpPr/>
            <p:nvPr/>
          </p:nvSpPr>
          <p:spPr>
            <a:xfrm>
              <a:off x="841553" y="311478"/>
              <a:ext cx="2364355" cy="583352"/>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4810147E-329A-F256-5472-0A5720C8105E}"/>
                </a:ext>
              </a:extLst>
            </p:cNvPr>
            <p:cNvSpPr txBox="1">
              <a:spLocks/>
            </p:cNvSpPr>
            <p:nvPr/>
          </p:nvSpPr>
          <p:spPr>
            <a:xfrm>
              <a:off x="775452" y="208826"/>
              <a:ext cx="110015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en-US" sz="3600" b="1">
                  <a:solidFill>
                    <a:schemeClr val="bg1"/>
                  </a:solidFill>
                </a:rPr>
                <a:t>Case study: </a:t>
              </a:r>
              <a:r>
                <a:rPr lang="en-US" sz="3600" b="0" i="0" u="none" strike="noStrike" baseline="0"/>
                <a:t>The Community Reserve for the Conservation of Grey Parrots</a:t>
              </a:r>
              <a:endParaRPr lang="en-US" sz="1400"/>
            </a:p>
          </p:txBody>
        </p:sp>
      </p:grpSp>
      <p:sp>
        <p:nvSpPr>
          <p:cNvPr id="13" name="Content Placeholder 2">
            <a:extLst>
              <a:ext uri="{FF2B5EF4-FFF2-40B4-BE49-F238E27FC236}">
                <a16:creationId xmlns:a16="http://schemas.microsoft.com/office/drawing/2014/main" id="{5E5FE857-9E82-3E3C-A508-A3C93FDBF0C2}"/>
              </a:ext>
            </a:extLst>
          </p:cNvPr>
          <p:cNvSpPr txBox="1">
            <a:spLocks/>
          </p:cNvSpPr>
          <p:nvPr/>
        </p:nvSpPr>
        <p:spPr>
          <a:xfrm>
            <a:off x="838199" y="1429724"/>
            <a:ext cx="10762561" cy="68160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a:solidFill>
                  <a:srgbClr val="74ACD4"/>
                </a:solidFill>
                <a:latin typeface="Aptos Display"/>
              </a:rPr>
              <a:t>Location: </a:t>
            </a:r>
            <a:r>
              <a:rPr lang="en-US" sz="1800">
                <a:latin typeface="Aptos Display"/>
              </a:rPr>
              <a:t>Kasongo, DRC | </a:t>
            </a:r>
            <a:r>
              <a:rPr lang="en-US" sz="1800" b="1">
                <a:solidFill>
                  <a:srgbClr val="74ACD4"/>
                </a:solidFill>
                <a:latin typeface="Aptos Display"/>
              </a:rPr>
              <a:t>Example of: </a:t>
            </a:r>
            <a:r>
              <a:rPr lang="en-US" sz="1800">
                <a:latin typeface="Aptos Display"/>
              </a:rPr>
              <a:t>Conservation as a primary management objective | 32,800 ha</a:t>
            </a:r>
            <a:endParaRPr lang="en-US">
              <a:latin typeface="Aptos Display"/>
            </a:endParaRPr>
          </a:p>
        </p:txBody>
      </p:sp>
      <p:sp>
        <p:nvSpPr>
          <p:cNvPr id="14" name="TextBox 13">
            <a:extLst>
              <a:ext uri="{FF2B5EF4-FFF2-40B4-BE49-F238E27FC236}">
                <a16:creationId xmlns:a16="http://schemas.microsoft.com/office/drawing/2014/main" id="{5FE1E094-CC35-0F49-2692-6D283E30FA12}"/>
              </a:ext>
            </a:extLst>
          </p:cNvPr>
          <p:cNvSpPr txBox="1"/>
          <p:nvPr/>
        </p:nvSpPr>
        <p:spPr>
          <a:xfrm>
            <a:off x="775453" y="1998889"/>
            <a:ext cx="5526196" cy="4616648"/>
          </a:xfrm>
          <a:prstGeom prst="rect">
            <a:avLst/>
          </a:prstGeom>
          <a:noFill/>
        </p:spPr>
        <p:txBody>
          <a:bodyPr wrap="square" rtlCol="0">
            <a:spAutoFit/>
          </a:bodyPr>
          <a:lstStyle/>
          <a:p>
            <a:pPr marL="285750" indent="-285750">
              <a:buFont typeface="Arial" panose="020B0604020202020204" pitchFamily="34" charset="0"/>
              <a:buChar char="•"/>
            </a:pPr>
            <a:r>
              <a:rPr lang="en-US" sz="2100"/>
              <a:t>One of the DRC’s first reported OECMs</a:t>
            </a:r>
          </a:p>
          <a:p>
            <a:pPr marL="285750" indent="-285750">
              <a:buFont typeface="Arial" panose="020B0604020202020204" pitchFamily="34" charset="0"/>
              <a:buChar char="•"/>
            </a:pPr>
            <a:r>
              <a:rPr lang="en-US" sz="2100" b="1"/>
              <a:t>Initiated by local communities </a:t>
            </a:r>
            <a:r>
              <a:rPr lang="en-US" sz="2100"/>
              <a:t>who wanted to see the site recognized quicky and decided against the lengthy protected area process</a:t>
            </a:r>
          </a:p>
          <a:p>
            <a:pPr marL="285750" indent="-285750">
              <a:buFont typeface="Arial" panose="020B0604020202020204" pitchFamily="34" charset="0"/>
              <a:buChar char="•"/>
            </a:pPr>
            <a:r>
              <a:rPr lang="en-US" sz="2100"/>
              <a:t>Home to grey parrots, primates, antelopes, and more</a:t>
            </a:r>
          </a:p>
          <a:p>
            <a:pPr marL="285750" indent="-285750">
              <a:buFont typeface="Arial" panose="020B0604020202020204" pitchFamily="34" charset="0"/>
              <a:buChar char="•"/>
            </a:pPr>
            <a:r>
              <a:rPr lang="en-US" sz="2100"/>
              <a:t>Area contains sacred sites and medicinal and food plants</a:t>
            </a:r>
          </a:p>
          <a:p>
            <a:pPr marL="285750" indent="-285750">
              <a:buFont typeface="Arial" panose="020B0604020202020204" pitchFamily="34" charset="0"/>
              <a:buChar char="•"/>
            </a:pPr>
            <a:r>
              <a:rPr lang="en-US" sz="2100" b="1"/>
              <a:t>Governed and managed </a:t>
            </a:r>
            <a:r>
              <a:rPr lang="en-US" sz="2100"/>
              <a:t>by local community groups from the </a:t>
            </a:r>
            <a:r>
              <a:rPr lang="en-US" sz="2100" err="1"/>
              <a:t>Wazimba</a:t>
            </a:r>
            <a:r>
              <a:rPr lang="en-US" sz="2100"/>
              <a:t> </a:t>
            </a:r>
            <a:r>
              <a:rPr lang="en-US" sz="2100" err="1"/>
              <a:t>Wa</a:t>
            </a:r>
            <a:r>
              <a:rPr lang="en-US" sz="2100"/>
              <a:t> Mulu tribe</a:t>
            </a:r>
          </a:p>
          <a:p>
            <a:pPr marL="285750" indent="-285750">
              <a:buFont typeface="Arial" panose="020B0604020202020204" pitchFamily="34" charset="0"/>
              <a:buChar char="•"/>
            </a:pPr>
            <a:r>
              <a:rPr lang="en-US" sz="2100"/>
              <a:t>Technical and financial support from a REDD+ </a:t>
            </a:r>
            <a:r>
              <a:rPr lang="en-US" sz="2100" err="1"/>
              <a:t>programme</a:t>
            </a:r>
            <a:endParaRPr lang="en-US" sz="2100"/>
          </a:p>
        </p:txBody>
      </p:sp>
      <p:pic>
        <p:nvPicPr>
          <p:cNvPr id="3" name="Picture 2" descr="A group of men standing in a grassy field&#10;&#10;AI-generated content may be incorrect.">
            <a:extLst>
              <a:ext uri="{FF2B5EF4-FFF2-40B4-BE49-F238E27FC236}">
                <a16:creationId xmlns:a16="http://schemas.microsoft.com/office/drawing/2014/main" id="{8DE6E87A-FE67-8AAE-E73B-E22F34F4815B}"/>
              </a:ext>
            </a:extLst>
          </p:cNvPr>
          <p:cNvPicPr>
            <a:picLocks noChangeAspect="1"/>
          </p:cNvPicPr>
          <p:nvPr/>
        </p:nvPicPr>
        <p:blipFill>
          <a:blip r:embed="rId3">
            <a:extLst>
              <a:ext uri="{28A0092B-C50C-407E-A947-70E740481C1C}">
                <a14:useLocalDpi xmlns:a14="http://schemas.microsoft.com/office/drawing/2010/main" val="0"/>
              </a:ext>
            </a:extLst>
          </a:blip>
          <a:srcRect l="5216" r="6313"/>
          <a:stretch/>
        </p:blipFill>
        <p:spPr>
          <a:xfrm>
            <a:off x="6839272" y="1955857"/>
            <a:ext cx="4937760" cy="4185933"/>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9A187E33-D087-30D5-9B60-F131AA98B141}"/>
              </a:ext>
            </a:extLst>
          </p:cNvPr>
          <p:cNvSpPr txBox="1"/>
          <p:nvPr/>
        </p:nvSpPr>
        <p:spPr>
          <a:xfrm>
            <a:off x="9835173" y="5856655"/>
            <a:ext cx="3162748" cy="261610"/>
          </a:xfrm>
          <a:prstGeom prst="rect">
            <a:avLst/>
          </a:prstGeom>
          <a:noFill/>
        </p:spPr>
        <p:txBody>
          <a:bodyPr wrap="square" rtlCol="0">
            <a:spAutoFit/>
          </a:bodyPr>
          <a:lstStyle/>
          <a:p>
            <a:r>
              <a:rPr lang="en-US" sz="1100">
                <a:solidFill>
                  <a:schemeClr val="bg1"/>
                </a:solidFill>
              </a:rPr>
              <a:t>© </a:t>
            </a:r>
            <a:r>
              <a:rPr lang="en-US" sz="1100" err="1">
                <a:solidFill>
                  <a:schemeClr val="bg1"/>
                </a:solidFill>
              </a:rPr>
              <a:t>Héritier</a:t>
            </a:r>
            <a:r>
              <a:rPr lang="en-US" sz="1100">
                <a:solidFill>
                  <a:schemeClr val="bg1"/>
                </a:solidFill>
              </a:rPr>
              <a:t> </a:t>
            </a:r>
            <a:r>
              <a:rPr lang="en-US" sz="1100" err="1">
                <a:solidFill>
                  <a:schemeClr val="bg1"/>
                </a:solidFill>
              </a:rPr>
              <a:t>Milenge</a:t>
            </a:r>
            <a:r>
              <a:rPr lang="en-US" sz="1100">
                <a:solidFill>
                  <a:schemeClr val="bg1"/>
                </a:solidFill>
              </a:rPr>
              <a:t> </a:t>
            </a:r>
            <a:r>
              <a:rPr lang="en-US" sz="1100" err="1">
                <a:solidFill>
                  <a:schemeClr val="bg1"/>
                </a:solidFill>
              </a:rPr>
              <a:t>Kamalebo</a:t>
            </a:r>
            <a:endParaRPr lang="en-US" sz="1100">
              <a:solidFill>
                <a:schemeClr val="bg1"/>
              </a:solidFill>
            </a:endParaRPr>
          </a:p>
        </p:txBody>
      </p:sp>
    </p:spTree>
    <p:extLst>
      <p:ext uri="{BB962C8B-B14F-4D97-AF65-F5344CB8AC3E}">
        <p14:creationId xmlns:p14="http://schemas.microsoft.com/office/powerpoint/2010/main" val="1384142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0008B-7597-4DDA-C189-26BBADC260F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1B11DBE-25C6-9689-4BAC-905DA2243E03}"/>
              </a:ext>
            </a:extLst>
          </p:cNvPr>
          <p:cNvSpPr>
            <a:spLocks noGrp="1"/>
          </p:cNvSpPr>
          <p:nvPr>
            <p:ph type="sldNum" sz="quarter" idx="12"/>
          </p:nvPr>
        </p:nvSpPr>
        <p:spPr/>
        <p:txBody>
          <a:bodyPr/>
          <a:lstStyle/>
          <a:p>
            <a:fld id="{A3CF45AB-9DB8-49EB-9CC7-D9E63ACA2F08}" type="slidenum">
              <a:rPr lang="en-US" smtClean="0"/>
              <a:t>19</a:t>
            </a:fld>
            <a:endParaRPr lang="en-US"/>
          </a:p>
        </p:txBody>
      </p:sp>
      <p:sp>
        <p:nvSpPr>
          <p:cNvPr id="3" name="Rectangle 2">
            <a:extLst>
              <a:ext uri="{FF2B5EF4-FFF2-40B4-BE49-F238E27FC236}">
                <a16:creationId xmlns:a16="http://schemas.microsoft.com/office/drawing/2014/main" id="{D4505E0F-2CF3-707A-329B-B3077F39F94F}"/>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D545B6-AC37-7EB2-13BC-0C02375910F2}"/>
              </a:ext>
            </a:extLst>
          </p:cNvPr>
          <p:cNvSpPr>
            <a:spLocks noGrp="1"/>
          </p:cNvSpPr>
          <p:nvPr>
            <p:ph type="title"/>
          </p:nvPr>
        </p:nvSpPr>
        <p:spPr>
          <a:xfrm>
            <a:off x="838199" y="0"/>
            <a:ext cx="10515600" cy="1325563"/>
          </a:xfrm>
        </p:spPr>
        <p:txBody>
          <a:bodyPr/>
          <a:lstStyle/>
          <a:p>
            <a:r>
              <a:rPr lang="en-US"/>
              <a:t>Management objectives for OECMs</a:t>
            </a:r>
          </a:p>
        </p:txBody>
      </p:sp>
      <p:sp>
        <p:nvSpPr>
          <p:cNvPr id="7" name="Content Placeholder 6">
            <a:extLst>
              <a:ext uri="{FF2B5EF4-FFF2-40B4-BE49-F238E27FC236}">
                <a16:creationId xmlns:a16="http://schemas.microsoft.com/office/drawing/2014/main" id="{AE086D7A-75FF-A44B-F8EB-92922507B927}"/>
              </a:ext>
            </a:extLst>
          </p:cNvPr>
          <p:cNvSpPr>
            <a:spLocks noGrp="1"/>
          </p:cNvSpPr>
          <p:nvPr>
            <p:ph idx="1"/>
          </p:nvPr>
        </p:nvSpPr>
        <p:spPr>
          <a:xfrm>
            <a:off x="1158240" y="1812562"/>
            <a:ext cx="5257799" cy="4351338"/>
          </a:xfrm>
        </p:spPr>
        <p:txBody>
          <a:bodyPr>
            <a:normAutofit/>
          </a:bodyPr>
          <a:lstStyle/>
          <a:p>
            <a:pPr marL="0" indent="0" algn="l">
              <a:buNone/>
            </a:pPr>
            <a:r>
              <a:rPr lang="en-US" sz="3200" b="1" i="0" u="none" strike="noStrike" baseline="0"/>
              <a:t>Secondary Conservation</a:t>
            </a:r>
          </a:p>
          <a:p>
            <a:pPr marL="0" indent="0" algn="l">
              <a:buNone/>
            </a:pPr>
            <a:endParaRPr lang="en-US" sz="3200" b="1"/>
          </a:p>
          <a:p>
            <a:pPr marL="0" indent="0" algn="l">
              <a:buNone/>
            </a:pPr>
            <a:r>
              <a:rPr lang="en-US" sz="3200" b="0" i="0" u="none" strike="noStrike" baseline="0"/>
              <a:t>A site where the conservation of biodiversity is the secondary management objective. Example: watershed protection area.</a:t>
            </a:r>
          </a:p>
        </p:txBody>
      </p:sp>
      <p:pic>
        <p:nvPicPr>
          <p:cNvPr id="5" name="Content Placeholder 5" descr="A group of images of land and water&#10;&#10;Description automatically generated">
            <a:extLst>
              <a:ext uri="{FF2B5EF4-FFF2-40B4-BE49-F238E27FC236}">
                <a16:creationId xmlns:a16="http://schemas.microsoft.com/office/drawing/2014/main" id="{48D25D21-2D4B-6CEA-2E83-679B6D50F6A3}"/>
              </a:ext>
            </a:extLst>
          </p:cNvPr>
          <p:cNvPicPr>
            <a:picLocks noChangeAspect="1"/>
          </p:cNvPicPr>
          <p:nvPr/>
        </p:nvPicPr>
        <p:blipFill>
          <a:blip r:embed="rId3">
            <a:extLst>
              <a:ext uri="{28A0092B-C50C-407E-A947-70E740481C1C}">
                <a14:useLocalDpi xmlns:a14="http://schemas.microsoft.com/office/drawing/2010/main" val="0"/>
              </a:ext>
            </a:extLst>
          </a:blip>
          <a:srcRect l="36898" t="18431" r="36745" b="36505"/>
          <a:stretch/>
        </p:blipFill>
        <p:spPr>
          <a:xfrm>
            <a:off x="6723017" y="1012184"/>
            <a:ext cx="4497978" cy="5468682"/>
          </a:xfrm>
          <a:prstGeom prst="rect">
            <a:avLst/>
          </a:prstGeom>
        </p:spPr>
      </p:pic>
    </p:spTree>
    <p:extLst>
      <p:ext uri="{BB962C8B-B14F-4D97-AF65-F5344CB8AC3E}">
        <p14:creationId xmlns:p14="http://schemas.microsoft.com/office/powerpoint/2010/main" val="239540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36B9A-5868-75DF-28D0-C51A33057750}"/>
              </a:ext>
            </a:extLst>
          </p:cNvPr>
          <p:cNvSpPr>
            <a:spLocks noGrp="1"/>
          </p:cNvSpPr>
          <p:nvPr>
            <p:ph type="title"/>
          </p:nvPr>
        </p:nvSpPr>
        <p:spPr>
          <a:xfrm>
            <a:off x="6399332" y="119413"/>
            <a:ext cx="5601511" cy="1325563"/>
          </a:xfrm>
        </p:spPr>
        <p:txBody>
          <a:bodyPr>
            <a:normAutofit/>
          </a:bodyPr>
          <a:lstStyle/>
          <a:p>
            <a:r>
              <a:rPr lang="en-US" sz="3600" b="1">
                <a:solidFill>
                  <a:srgbClr val="E2AF22"/>
                </a:solidFill>
              </a:rPr>
              <a:t>How to use this slide deck</a:t>
            </a:r>
          </a:p>
        </p:txBody>
      </p:sp>
      <p:sp>
        <p:nvSpPr>
          <p:cNvPr id="3" name="Content Placeholder 2">
            <a:extLst>
              <a:ext uri="{FF2B5EF4-FFF2-40B4-BE49-F238E27FC236}">
                <a16:creationId xmlns:a16="http://schemas.microsoft.com/office/drawing/2014/main" id="{3F999ED6-2824-4C34-A1D8-8E49BA37D1DB}"/>
              </a:ext>
            </a:extLst>
          </p:cNvPr>
          <p:cNvSpPr>
            <a:spLocks noGrp="1"/>
          </p:cNvSpPr>
          <p:nvPr>
            <p:ph idx="1"/>
          </p:nvPr>
        </p:nvSpPr>
        <p:spPr>
          <a:xfrm>
            <a:off x="6585625" y="1269710"/>
            <a:ext cx="4969213" cy="5194523"/>
          </a:xfrm>
        </p:spPr>
        <p:txBody>
          <a:bodyPr vert="horz" lIns="91440" tIns="45720" rIns="91440" bIns="45720" rtlCol="0" anchor="t">
            <a:normAutofit lnSpcReduction="10000"/>
          </a:bodyPr>
          <a:lstStyle/>
          <a:p>
            <a:r>
              <a:rPr lang="en-US" sz="2400"/>
              <a:t>Use select modules that serve your purposes.</a:t>
            </a:r>
          </a:p>
          <a:p>
            <a:r>
              <a:rPr lang="en-US" sz="2400"/>
              <a:t>Use the notes section for additional talking points during your presentation.</a:t>
            </a:r>
          </a:p>
          <a:p>
            <a:r>
              <a:rPr lang="en-US" sz="2400"/>
              <a:t>Review the appendices: they contain optional slides which are linked throughout the presentation. Be sure to preserve these.</a:t>
            </a:r>
          </a:p>
          <a:p>
            <a:r>
              <a:rPr lang="en-US" sz="2400"/>
              <a:t>This presentation will work best when opened in Microsoft PowerPoint. It may be too large for Google Slides, and </a:t>
            </a:r>
            <a:r>
              <a:rPr lang="en-US" sz="2400" err="1"/>
              <a:t>clickability</a:t>
            </a:r>
            <a:r>
              <a:rPr lang="en-US" sz="2400"/>
              <a:t> may be lost if opened via other software.</a:t>
            </a:r>
          </a:p>
        </p:txBody>
      </p:sp>
      <p:sp>
        <p:nvSpPr>
          <p:cNvPr id="4" name="Slide Number Placeholder 3">
            <a:extLst>
              <a:ext uri="{FF2B5EF4-FFF2-40B4-BE49-F238E27FC236}">
                <a16:creationId xmlns:a16="http://schemas.microsoft.com/office/drawing/2014/main" id="{388E98B9-A797-82B5-0447-48EB16D50142}"/>
              </a:ext>
            </a:extLst>
          </p:cNvPr>
          <p:cNvSpPr>
            <a:spLocks noGrp="1"/>
          </p:cNvSpPr>
          <p:nvPr>
            <p:ph type="sldNum" sz="quarter" idx="12"/>
          </p:nvPr>
        </p:nvSpPr>
        <p:spPr/>
        <p:txBody>
          <a:bodyPr/>
          <a:lstStyle/>
          <a:p>
            <a:fld id="{A3CF45AB-9DB8-49EB-9CC7-D9E63ACA2F08}" type="slidenum">
              <a:rPr lang="en-US" smtClean="0"/>
              <a:t>2</a:t>
            </a:fld>
            <a:endParaRPr lang="en-US"/>
          </a:p>
        </p:txBody>
      </p:sp>
      <p:pic>
        <p:nvPicPr>
          <p:cNvPr id="6" name="Picture 5" descr="A group of penguins walking in the snow&#10;&#10;AI-generated content may be incorrect.">
            <a:extLst>
              <a:ext uri="{FF2B5EF4-FFF2-40B4-BE49-F238E27FC236}">
                <a16:creationId xmlns:a16="http://schemas.microsoft.com/office/drawing/2014/main" id="{7079D502-7717-371E-329C-018D49F2915F}"/>
              </a:ext>
            </a:extLst>
          </p:cNvPr>
          <p:cNvPicPr>
            <a:picLocks noChangeAspect="1"/>
          </p:cNvPicPr>
          <p:nvPr/>
        </p:nvPicPr>
        <p:blipFill>
          <a:blip r:embed="rId2">
            <a:extLst>
              <a:ext uri="{28A0092B-C50C-407E-A947-70E740481C1C}">
                <a14:useLocalDpi xmlns:a14="http://schemas.microsoft.com/office/drawing/2010/main" val="0"/>
              </a:ext>
            </a:extLst>
          </a:blip>
          <a:srcRect l="34468" r="23165"/>
          <a:stretch/>
        </p:blipFill>
        <p:spPr>
          <a:xfrm>
            <a:off x="-1" y="0"/>
            <a:ext cx="6076927" cy="6858000"/>
          </a:xfrm>
          <a:prstGeom prst="rect">
            <a:avLst/>
          </a:prstGeom>
        </p:spPr>
      </p:pic>
      <p:sp>
        <p:nvSpPr>
          <p:cNvPr id="7" name="TextBox 6">
            <a:extLst>
              <a:ext uri="{FF2B5EF4-FFF2-40B4-BE49-F238E27FC236}">
                <a16:creationId xmlns:a16="http://schemas.microsoft.com/office/drawing/2014/main" id="{1623A978-4073-E270-4D77-140896750092}"/>
              </a:ext>
            </a:extLst>
          </p:cNvPr>
          <p:cNvSpPr txBox="1"/>
          <p:nvPr/>
        </p:nvSpPr>
        <p:spPr>
          <a:xfrm>
            <a:off x="3871608" y="51758"/>
            <a:ext cx="2714017" cy="261610"/>
          </a:xfrm>
          <a:prstGeom prst="rect">
            <a:avLst/>
          </a:prstGeom>
          <a:noFill/>
        </p:spPr>
        <p:txBody>
          <a:bodyPr wrap="square" rtlCol="0">
            <a:spAutoFit/>
          </a:bodyPr>
          <a:lstStyle/>
          <a:p>
            <a:r>
              <a:rPr lang="en-US" sz="1100">
                <a:solidFill>
                  <a:schemeClr val="bg1"/>
                </a:solidFill>
              </a:rPr>
              <a:t>Naturepl.com/Ole Jorgen </a:t>
            </a:r>
            <a:r>
              <a:rPr lang="en-US" sz="1100" err="1">
                <a:solidFill>
                  <a:schemeClr val="bg1"/>
                </a:solidFill>
              </a:rPr>
              <a:t>Liodden</a:t>
            </a:r>
            <a:endParaRPr lang="en-US" sz="1100">
              <a:solidFill>
                <a:schemeClr val="bg1"/>
              </a:solidFill>
            </a:endParaRPr>
          </a:p>
        </p:txBody>
      </p:sp>
    </p:spTree>
    <p:extLst>
      <p:ext uri="{BB962C8B-B14F-4D97-AF65-F5344CB8AC3E}">
        <p14:creationId xmlns:p14="http://schemas.microsoft.com/office/powerpoint/2010/main" val="2420839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0C19D-34DE-074C-83C7-D1DD3BB4387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8CF9A66-2706-97C5-1C71-AA1420AF4D4A}"/>
              </a:ext>
            </a:extLst>
          </p:cNvPr>
          <p:cNvSpPr>
            <a:spLocks noGrp="1"/>
          </p:cNvSpPr>
          <p:nvPr>
            <p:ph type="sldNum" sz="quarter" idx="12"/>
          </p:nvPr>
        </p:nvSpPr>
        <p:spPr/>
        <p:txBody>
          <a:bodyPr/>
          <a:lstStyle/>
          <a:p>
            <a:fld id="{A3CF45AB-9DB8-49EB-9CC7-D9E63ACA2F08}" type="slidenum">
              <a:rPr lang="en-US" smtClean="0"/>
              <a:t>20</a:t>
            </a:fld>
            <a:endParaRPr lang="en-US"/>
          </a:p>
        </p:txBody>
      </p:sp>
      <p:sp>
        <p:nvSpPr>
          <p:cNvPr id="7" name="Rectangle 6">
            <a:extLst>
              <a:ext uri="{FF2B5EF4-FFF2-40B4-BE49-F238E27FC236}">
                <a16:creationId xmlns:a16="http://schemas.microsoft.com/office/drawing/2014/main" id="{3A746994-3016-7A59-F3A3-02090401E8A6}"/>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C80CD6F-D577-F04D-95BF-AF7AB5A17681}"/>
              </a:ext>
            </a:extLst>
          </p:cNvPr>
          <p:cNvGrpSpPr/>
          <p:nvPr/>
        </p:nvGrpSpPr>
        <p:grpSpPr>
          <a:xfrm>
            <a:off x="775452" y="423414"/>
            <a:ext cx="11001580" cy="846251"/>
            <a:chOff x="775452" y="208826"/>
            <a:chExt cx="11001580" cy="846251"/>
          </a:xfrm>
        </p:grpSpPr>
        <p:sp>
          <p:nvSpPr>
            <p:cNvPr id="11" name="Rectangle 10">
              <a:extLst>
                <a:ext uri="{FF2B5EF4-FFF2-40B4-BE49-F238E27FC236}">
                  <a16:creationId xmlns:a16="http://schemas.microsoft.com/office/drawing/2014/main" id="{59286A73-A082-613C-971C-D490D460CABF}"/>
                </a:ext>
              </a:extLst>
            </p:cNvPr>
            <p:cNvSpPr/>
            <p:nvPr/>
          </p:nvSpPr>
          <p:spPr>
            <a:xfrm>
              <a:off x="841553" y="311478"/>
              <a:ext cx="2364355" cy="583352"/>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74B8DD90-B526-0FDC-F553-E795E6C38CD0}"/>
                </a:ext>
              </a:extLst>
            </p:cNvPr>
            <p:cNvSpPr txBox="1">
              <a:spLocks/>
            </p:cNvSpPr>
            <p:nvPr/>
          </p:nvSpPr>
          <p:spPr>
            <a:xfrm>
              <a:off x="775452" y="208826"/>
              <a:ext cx="11001580" cy="846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en-US" sz="3600" b="1">
                  <a:solidFill>
                    <a:schemeClr val="bg1"/>
                  </a:solidFill>
                </a:rPr>
                <a:t>Case study:  </a:t>
              </a:r>
              <a:r>
                <a:rPr lang="en-US" sz="3600" b="0" i="0" u="none" strike="noStrike" baseline="0"/>
                <a:t>Wits Rural Facility</a:t>
              </a:r>
              <a:endParaRPr lang="en-US" sz="1400"/>
            </a:p>
          </p:txBody>
        </p:sp>
      </p:grpSp>
      <p:sp>
        <p:nvSpPr>
          <p:cNvPr id="13" name="Content Placeholder 2">
            <a:extLst>
              <a:ext uri="{FF2B5EF4-FFF2-40B4-BE49-F238E27FC236}">
                <a16:creationId xmlns:a16="http://schemas.microsoft.com/office/drawing/2014/main" id="{5FEB046D-BBE6-8078-484A-731CF2C24D41}"/>
              </a:ext>
            </a:extLst>
          </p:cNvPr>
          <p:cNvSpPr txBox="1">
            <a:spLocks/>
          </p:cNvSpPr>
          <p:nvPr/>
        </p:nvSpPr>
        <p:spPr>
          <a:xfrm>
            <a:off x="841553" y="1210008"/>
            <a:ext cx="10762561" cy="68160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a:solidFill>
                  <a:srgbClr val="74ACD4"/>
                </a:solidFill>
                <a:latin typeface="Aptos Display"/>
              </a:rPr>
              <a:t>Location: </a:t>
            </a:r>
            <a:r>
              <a:rPr lang="en-US" sz="1800">
                <a:latin typeface="Aptos Display"/>
              </a:rPr>
              <a:t>South Africa | </a:t>
            </a:r>
            <a:r>
              <a:rPr lang="en-US" sz="1800" b="1">
                <a:solidFill>
                  <a:srgbClr val="74ACD4"/>
                </a:solidFill>
                <a:latin typeface="Aptos Display"/>
              </a:rPr>
              <a:t>Example of: </a:t>
            </a:r>
            <a:r>
              <a:rPr lang="en-US" sz="1800">
                <a:latin typeface="Aptos Display"/>
              </a:rPr>
              <a:t>Conservation as a secondary management objective at a candidate OECM | 350 ha</a:t>
            </a:r>
            <a:endParaRPr lang="en-US">
              <a:latin typeface="Aptos Display"/>
            </a:endParaRPr>
          </a:p>
        </p:txBody>
      </p:sp>
      <p:sp>
        <p:nvSpPr>
          <p:cNvPr id="14" name="TextBox 13">
            <a:extLst>
              <a:ext uri="{FF2B5EF4-FFF2-40B4-BE49-F238E27FC236}">
                <a16:creationId xmlns:a16="http://schemas.microsoft.com/office/drawing/2014/main" id="{A46A0728-2AD0-0E1F-2C8A-89F96D3D85F0}"/>
              </a:ext>
            </a:extLst>
          </p:cNvPr>
          <p:cNvSpPr txBox="1"/>
          <p:nvPr/>
        </p:nvSpPr>
        <p:spPr>
          <a:xfrm>
            <a:off x="5970451" y="1868258"/>
            <a:ext cx="5526196" cy="4293483"/>
          </a:xfrm>
          <a:prstGeom prst="rect">
            <a:avLst/>
          </a:prstGeom>
          <a:noFill/>
        </p:spPr>
        <p:txBody>
          <a:bodyPr wrap="square" rtlCol="0">
            <a:spAutoFit/>
          </a:bodyPr>
          <a:lstStyle/>
          <a:p>
            <a:pPr marL="285750" indent="-285750">
              <a:buFont typeface="Arial" panose="020B0604020202020204" pitchFamily="34" charset="0"/>
              <a:buChar char="•"/>
            </a:pPr>
            <a:r>
              <a:rPr lang="en-US" sz="2100"/>
              <a:t>A rural campus of the University of Witwatersrand, used for health, social and environmental research and education</a:t>
            </a:r>
          </a:p>
          <a:p>
            <a:pPr marL="285750" indent="-285750">
              <a:buFont typeface="Arial" panose="020B0604020202020204" pitchFamily="34" charset="0"/>
              <a:buChar char="•"/>
            </a:pPr>
            <a:r>
              <a:rPr lang="en-US" sz="2100"/>
              <a:t>Located within a Biosphere reserve, a Key Biodiversity Area (KBA), and a national park buffer zone</a:t>
            </a:r>
          </a:p>
          <a:p>
            <a:pPr marL="285750" indent="-285750">
              <a:buFont typeface="Arial" panose="020B0604020202020204" pitchFamily="34" charset="0"/>
              <a:buChar char="•"/>
            </a:pPr>
            <a:r>
              <a:rPr lang="en-US" sz="2100"/>
              <a:t>Except for facility buildings and roads, the site is managed to maintain savannah and river habitat</a:t>
            </a:r>
          </a:p>
          <a:p>
            <a:pPr marL="285750" indent="-285750">
              <a:buFont typeface="Arial" panose="020B0604020202020204" pitchFamily="34" charset="0"/>
              <a:buChar char="•"/>
            </a:pPr>
            <a:r>
              <a:rPr lang="en-US" sz="2100"/>
              <a:t>Also includes ancestral grave sites</a:t>
            </a:r>
          </a:p>
          <a:p>
            <a:pPr marL="285750" indent="-285750">
              <a:buFont typeface="Arial" panose="020B0604020202020204" pitchFamily="34" charset="0"/>
              <a:buChar char="•"/>
            </a:pPr>
            <a:r>
              <a:rPr lang="en-US" sz="2100"/>
              <a:t>An </a:t>
            </a:r>
            <a:r>
              <a:rPr lang="en-US" sz="2100" b="1"/>
              <a:t>overarching management plan </a:t>
            </a:r>
            <a:r>
              <a:rPr lang="en-US" sz="2100"/>
              <a:t>developed by the University and implemented by a site manager</a:t>
            </a:r>
          </a:p>
        </p:txBody>
      </p:sp>
      <p:pic>
        <p:nvPicPr>
          <p:cNvPr id="9" name="Picture 8" descr="A giraffe walking in front of a building&#10;&#10;AI-generated content may be incorrect.">
            <a:extLst>
              <a:ext uri="{FF2B5EF4-FFF2-40B4-BE49-F238E27FC236}">
                <a16:creationId xmlns:a16="http://schemas.microsoft.com/office/drawing/2014/main" id="{8F530F98-3BFD-7B18-464B-3DE81E221683}"/>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8584" r="18392"/>
          <a:stretch/>
        </p:blipFill>
        <p:spPr>
          <a:xfrm>
            <a:off x="815618" y="1793943"/>
            <a:ext cx="4780579" cy="4367798"/>
          </a:xfrm>
          <a:prstGeom prst="rect">
            <a:avLst/>
          </a:prstGeom>
          <a:effectLst>
            <a:outerShdw blurRad="50800" dist="38100" dir="8100000" algn="tr" rotWithShape="0">
              <a:prstClr val="black">
                <a:alpha val="40000"/>
              </a:prstClr>
            </a:outerShdw>
          </a:effectLst>
        </p:spPr>
      </p:pic>
      <p:sp>
        <p:nvSpPr>
          <p:cNvPr id="10" name="TextBox 9">
            <a:extLst>
              <a:ext uri="{FF2B5EF4-FFF2-40B4-BE49-F238E27FC236}">
                <a16:creationId xmlns:a16="http://schemas.microsoft.com/office/drawing/2014/main" id="{A51CE2CA-33F7-0CF1-41C5-730A52140BDD}"/>
              </a:ext>
            </a:extLst>
          </p:cNvPr>
          <p:cNvSpPr txBox="1"/>
          <p:nvPr/>
        </p:nvSpPr>
        <p:spPr>
          <a:xfrm>
            <a:off x="841553" y="5864088"/>
            <a:ext cx="2009670" cy="261610"/>
          </a:xfrm>
          <a:prstGeom prst="rect">
            <a:avLst/>
          </a:prstGeom>
          <a:noFill/>
        </p:spPr>
        <p:txBody>
          <a:bodyPr wrap="square" rtlCol="0">
            <a:spAutoFit/>
          </a:bodyPr>
          <a:lstStyle/>
          <a:p>
            <a:r>
              <a:rPr lang="en-US" sz="1100" err="1">
                <a:solidFill>
                  <a:schemeClr val="bg1"/>
                </a:solidFill>
              </a:rPr>
              <a:t>ReWild</a:t>
            </a:r>
            <a:r>
              <a:rPr lang="en-US" sz="1100">
                <a:solidFill>
                  <a:schemeClr val="bg1"/>
                </a:solidFill>
              </a:rPr>
              <a:t> Africa</a:t>
            </a:r>
          </a:p>
        </p:txBody>
      </p:sp>
    </p:spTree>
    <p:extLst>
      <p:ext uri="{BB962C8B-B14F-4D97-AF65-F5344CB8AC3E}">
        <p14:creationId xmlns:p14="http://schemas.microsoft.com/office/powerpoint/2010/main" val="1153231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375A8-C2F1-F3CB-1EF6-07F53DA6687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A831832-F168-69B7-5112-77B2E07C3088}"/>
              </a:ext>
            </a:extLst>
          </p:cNvPr>
          <p:cNvSpPr>
            <a:spLocks noGrp="1"/>
          </p:cNvSpPr>
          <p:nvPr>
            <p:ph type="sldNum" sz="quarter" idx="12"/>
          </p:nvPr>
        </p:nvSpPr>
        <p:spPr/>
        <p:txBody>
          <a:bodyPr/>
          <a:lstStyle/>
          <a:p>
            <a:fld id="{A3CF45AB-9DB8-49EB-9CC7-D9E63ACA2F08}" type="slidenum">
              <a:rPr lang="en-US" smtClean="0"/>
              <a:t>21</a:t>
            </a:fld>
            <a:endParaRPr lang="en-US"/>
          </a:p>
        </p:txBody>
      </p:sp>
      <p:sp>
        <p:nvSpPr>
          <p:cNvPr id="3" name="Rectangle 2">
            <a:extLst>
              <a:ext uri="{FF2B5EF4-FFF2-40B4-BE49-F238E27FC236}">
                <a16:creationId xmlns:a16="http://schemas.microsoft.com/office/drawing/2014/main" id="{1C7D213D-4CAF-490B-B1D1-9FFD89A49F37}"/>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5482FD-E6B2-6736-7A1B-B6F65820DECF}"/>
              </a:ext>
            </a:extLst>
          </p:cNvPr>
          <p:cNvSpPr>
            <a:spLocks noGrp="1"/>
          </p:cNvSpPr>
          <p:nvPr>
            <p:ph type="title"/>
          </p:nvPr>
        </p:nvSpPr>
        <p:spPr>
          <a:xfrm>
            <a:off x="838199" y="0"/>
            <a:ext cx="10515600" cy="1325563"/>
          </a:xfrm>
        </p:spPr>
        <p:txBody>
          <a:bodyPr/>
          <a:lstStyle/>
          <a:p>
            <a:r>
              <a:rPr lang="en-US"/>
              <a:t>Management objectives for OECMs</a:t>
            </a:r>
          </a:p>
        </p:txBody>
      </p:sp>
      <p:sp>
        <p:nvSpPr>
          <p:cNvPr id="7" name="Content Placeholder 6">
            <a:extLst>
              <a:ext uri="{FF2B5EF4-FFF2-40B4-BE49-F238E27FC236}">
                <a16:creationId xmlns:a16="http://schemas.microsoft.com/office/drawing/2014/main" id="{0A196781-CA30-BEC6-DA9C-529855D7CE66}"/>
              </a:ext>
            </a:extLst>
          </p:cNvPr>
          <p:cNvSpPr>
            <a:spLocks noGrp="1"/>
          </p:cNvSpPr>
          <p:nvPr>
            <p:ph idx="1"/>
          </p:nvPr>
        </p:nvSpPr>
        <p:spPr>
          <a:xfrm>
            <a:off x="6347459" y="1890939"/>
            <a:ext cx="5257799" cy="4351338"/>
          </a:xfrm>
        </p:spPr>
        <p:txBody>
          <a:bodyPr>
            <a:normAutofit/>
          </a:bodyPr>
          <a:lstStyle/>
          <a:p>
            <a:pPr marL="0" indent="0" algn="l">
              <a:buNone/>
            </a:pPr>
            <a:r>
              <a:rPr lang="en-US" sz="2800" b="1" i="0" u="none" strike="noStrike" baseline="0"/>
              <a:t>Ancillary Conservation </a:t>
            </a:r>
          </a:p>
          <a:p>
            <a:pPr marL="0" indent="0" algn="l">
              <a:buNone/>
            </a:pPr>
            <a:endParaRPr lang="en-US" b="1"/>
          </a:p>
          <a:p>
            <a:pPr marL="0" indent="0" algn="l">
              <a:buNone/>
            </a:pPr>
            <a:r>
              <a:rPr lang="en-US" sz="2800" b="0" i="0" u="none" strike="noStrike" baseline="0"/>
              <a:t>A site that delivers in situ biodiversity conservation as a by-product of management activities, even though this is not a management objective. Example: archeological site.</a:t>
            </a:r>
            <a:endParaRPr lang="en-US"/>
          </a:p>
        </p:txBody>
      </p:sp>
      <p:pic>
        <p:nvPicPr>
          <p:cNvPr id="5" name="Content Placeholder 5" descr="A group of images of land and water&#10;&#10;Description automatically generated">
            <a:extLst>
              <a:ext uri="{FF2B5EF4-FFF2-40B4-BE49-F238E27FC236}">
                <a16:creationId xmlns:a16="http://schemas.microsoft.com/office/drawing/2014/main" id="{11A266A7-78D9-740C-724D-A44C44F00602}"/>
              </a:ext>
            </a:extLst>
          </p:cNvPr>
          <p:cNvPicPr>
            <a:picLocks noChangeAspect="1"/>
          </p:cNvPicPr>
          <p:nvPr/>
        </p:nvPicPr>
        <p:blipFill>
          <a:blip r:embed="rId3">
            <a:extLst>
              <a:ext uri="{28A0092B-C50C-407E-A947-70E740481C1C}">
                <a14:useLocalDpi xmlns:a14="http://schemas.microsoft.com/office/drawing/2010/main" val="0"/>
              </a:ext>
            </a:extLst>
          </a:blip>
          <a:srcRect l="65298" t="18431" r="8345" b="37224"/>
          <a:stretch/>
        </p:blipFill>
        <p:spPr>
          <a:xfrm>
            <a:off x="1476102" y="910433"/>
            <a:ext cx="4741817" cy="5673247"/>
          </a:xfrm>
          <a:prstGeom prst="rect">
            <a:avLst/>
          </a:prstGeom>
        </p:spPr>
      </p:pic>
    </p:spTree>
    <p:extLst>
      <p:ext uri="{BB962C8B-B14F-4D97-AF65-F5344CB8AC3E}">
        <p14:creationId xmlns:p14="http://schemas.microsoft.com/office/powerpoint/2010/main" val="84642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5BE4C-51E6-9F91-9604-6120EC07F30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6BE6F32-EEB5-B209-2C13-14517C0A7090}"/>
              </a:ext>
            </a:extLst>
          </p:cNvPr>
          <p:cNvSpPr>
            <a:spLocks noGrp="1"/>
          </p:cNvSpPr>
          <p:nvPr>
            <p:ph type="sldNum" sz="quarter" idx="12"/>
          </p:nvPr>
        </p:nvSpPr>
        <p:spPr/>
        <p:txBody>
          <a:bodyPr/>
          <a:lstStyle/>
          <a:p>
            <a:fld id="{A3CF45AB-9DB8-49EB-9CC7-D9E63ACA2F08}" type="slidenum">
              <a:rPr lang="en-US" smtClean="0"/>
              <a:t>22</a:t>
            </a:fld>
            <a:endParaRPr lang="en-US"/>
          </a:p>
        </p:txBody>
      </p:sp>
      <p:sp>
        <p:nvSpPr>
          <p:cNvPr id="3" name="Rectangle 2">
            <a:extLst>
              <a:ext uri="{FF2B5EF4-FFF2-40B4-BE49-F238E27FC236}">
                <a16:creationId xmlns:a16="http://schemas.microsoft.com/office/drawing/2014/main" id="{B62AB36A-B8FF-639A-26A0-2D20104295AB}"/>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17EBE7A3-17A0-D454-FA60-4BA94A1833D5}"/>
              </a:ext>
            </a:extLst>
          </p:cNvPr>
          <p:cNvGrpSpPr/>
          <p:nvPr/>
        </p:nvGrpSpPr>
        <p:grpSpPr>
          <a:xfrm>
            <a:off x="775452" y="208826"/>
            <a:ext cx="11001580" cy="1325563"/>
            <a:chOff x="775452" y="208826"/>
            <a:chExt cx="11001580" cy="1325563"/>
          </a:xfrm>
        </p:grpSpPr>
        <p:sp>
          <p:nvSpPr>
            <p:cNvPr id="7" name="Rectangle 6">
              <a:extLst>
                <a:ext uri="{FF2B5EF4-FFF2-40B4-BE49-F238E27FC236}">
                  <a16:creationId xmlns:a16="http://schemas.microsoft.com/office/drawing/2014/main" id="{3CE93EFC-AF42-BD74-33B9-B15536127402}"/>
                </a:ext>
              </a:extLst>
            </p:cNvPr>
            <p:cNvSpPr/>
            <p:nvPr/>
          </p:nvSpPr>
          <p:spPr>
            <a:xfrm>
              <a:off x="841553" y="568914"/>
              <a:ext cx="2364355" cy="583352"/>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F4400844-F8B8-D8F4-B148-EB7DD89E5413}"/>
                </a:ext>
              </a:extLst>
            </p:cNvPr>
            <p:cNvSpPr txBox="1">
              <a:spLocks/>
            </p:cNvSpPr>
            <p:nvPr/>
          </p:nvSpPr>
          <p:spPr>
            <a:xfrm>
              <a:off x="775452" y="208826"/>
              <a:ext cx="110015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solidFill>
                    <a:schemeClr val="bg1"/>
                  </a:solidFill>
                </a:rPr>
                <a:t>Case study:  </a:t>
              </a:r>
              <a:r>
                <a:rPr lang="en-US" sz="3600"/>
                <a:t>Navy Island National Historic Site</a:t>
              </a:r>
              <a:endParaRPr lang="en-US" sz="3600" i="0" u="none" strike="noStrike" baseline="0">
                <a:latin typeface="HelveticaNeueLTPro-Bd"/>
              </a:endParaRPr>
            </a:p>
          </p:txBody>
        </p:sp>
      </p:grpSp>
      <p:sp>
        <p:nvSpPr>
          <p:cNvPr id="11" name="Content Placeholder 2">
            <a:extLst>
              <a:ext uri="{FF2B5EF4-FFF2-40B4-BE49-F238E27FC236}">
                <a16:creationId xmlns:a16="http://schemas.microsoft.com/office/drawing/2014/main" id="{85C04746-AC93-2CAE-8828-83606D53C4A1}"/>
              </a:ext>
            </a:extLst>
          </p:cNvPr>
          <p:cNvSpPr txBox="1">
            <a:spLocks/>
          </p:cNvSpPr>
          <p:nvPr/>
        </p:nvSpPr>
        <p:spPr>
          <a:xfrm>
            <a:off x="841553" y="1349817"/>
            <a:ext cx="10762561" cy="58335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a:solidFill>
                  <a:srgbClr val="74ACD4"/>
                </a:solidFill>
                <a:latin typeface="HelveticaNeueLTPro-Bd"/>
              </a:rPr>
              <a:t>Location</a:t>
            </a:r>
            <a:r>
              <a:rPr lang="en-US" sz="1800" b="1">
                <a:solidFill>
                  <a:srgbClr val="74ACD4"/>
                </a:solidFill>
                <a:latin typeface="HelveticaNeueLTPro-Roman"/>
              </a:rPr>
              <a:t>: </a:t>
            </a:r>
            <a:r>
              <a:rPr lang="en-US" sz="1800" b="0" i="0" u="none" strike="noStrike" baseline="0">
                <a:latin typeface="HelveticaNeueLTPro-Roman"/>
              </a:rPr>
              <a:t>Ontario, Canada </a:t>
            </a:r>
            <a:r>
              <a:rPr lang="en-US" sz="1800">
                <a:latin typeface="HelveticaNeueLTPro-Roman"/>
              </a:rPr>
              <a:t>| </a:t>
            </a:r>
            <a:r>
              <a:rPr lang="en-US" sz="1800" b="1">
                <a:solidFill>
                  <a:srgbClr val="74ACD4"/>
                </a:solidFill>
                <a:latin typeface="HelveticaNeueLTPro-Bd"/>
              </a:rPr>
              <a:t>Example of: </a:t>
            </a:r>
            <a:r>
              <a:rPr lang="en-US" sz="1800">
                <a:latin typeface="HelveticaNeueLTPro-Roman"/>
              </a:rPr>
              <a:t>Conservation as an ancillary management objective at a reported OECM | 129 ha</a:t>
            </a:r>
            <a:endParaRPr lang="en-US"/>
          </a:p>
        </p:txBody>
      </p:sp>
      <p:sp>
        <p:nvSpPr>
          <p:cNvPr id="12" name="TextBox 11">
            <a:extLst>
              <a:ext uri="{FF2B5EF4-FFF2-40B4-BE49-F238E27FC236}">
                <a16:creationId xmlns:a16="http://schemas.microsoft.com/office/drawing/2014/main" id="{A1937624-C984-1CA1-04F7-E31911DBF777}"/>
              </a:ext>
            </a:extLst>
          </p:cNvPr>
          <p:cNvSpPr txBox="1"/>
          <p:nvPr/>
        </p:nvSpPr>
        <p:spPr>
          <a:xfrm>
            <a:off x="954592" y="2009670"/>
            <a:ext cx="5436159" cy="3785652"/>
          </a:xfrm>
          <a:prstGeom prst="rect">
            <a:avLst/>
          </a:prstGeom>
          <a:noFill/>
        </p:spPr>
        <p:txBody>
          <a:bodyPr wrap="square" rtlCol="0">
            <a:spAutoFit/>
          </a:bodyPr>
          <a:lstStyle/>
          <a:p>
            <a:pPr marL="285750" indent="-285750">
              <a:buFont typeface="Arial" panose="020B0604020202020204" pitchFamily="34" charset="0"/>
              <a:buChar char="•"/>
            </a:pPr>
            <a:r>
              <a:rPr lang="en-US" sz="2400"/>
              <a:t>Island located in the Niagara River</a:t>
            </a:r>
          </a:p>
          <a:p>
            <a:pPr marL="285750" indent="-285750">
              <a:buFont typeface="Arial" panose="020B0604020202020204" pitchFamily="34" charset="0"/>
              <a:buChar char="•"/>
            </a:pPr>
            <a:r>
              <a:rPr lang="en-US" sz="2400"/>
              <a:t>Home to species at risk and the threatened Carolinian forest ecosystem</a:t>
            </a:r>
          </a:p>
          <a:p>
            <a:pPr marL="285750" indent="-285750">
              <a:buFont typeface="Arial" panose="020B0604020202020204" pitchFamily="34" charset="0"/>
              <a:buChar char="•"/>
            </a:pPr>
            <a:r>
              <a:rPr lang="en-US" sz="2400"/>
              <a:t>Used as a shipyard in the past and for other military purposes</a:t>
            </a:r>
          </a:p>
          <a:p>
            <a:pPr marL="285750" indent="-285750">
              <a:buFont typeface="Arial" panose="020B0604020202020204" pitchFamily="34" charset="0"/>
              <a:buChar char="•"/>
            </a:pPr>
            <a:r>
              <a:rPr lang="en-US" sz="2400"/>
              <a:t>Now a historic site with archaeological features</a:t>
            </a:r>
          </a:p>
          <a:p>
            <a:pPr marL="285750" indent="-285750">
              <a:buFont typeface="Arial" panose="020B0604020202020204" pitchFamily="34" charset="0"/>
              <a:buChar char="•"/>
            </a:pPr>
            <a:r>
              <a:rPr lang="en-US" sz="2400"/>
              <a:t>Not open to public visitation</a:t>
            </a:r>
          </a:p>
          <a:p>
            <a:pPr marL="285750" indent="-285750">
              <a:buFont typeface="Arial" panose="020B0604020202020204" pitchFamily="34" charset="0"/>
              <a:buChar char="•"/>
            </a:pPr>
            <a:r>
              <a:rPr lang="en-US" sz="2400"/>
              <a:t>Managed by Parks Canada</a:t>
            </a:r>
          </a:p>
        </p:txBody>
      </p:sp>
      <p:pic>
        <p:nvPicPr>
          <p:cNvPr id="1026" name="Picture 2">
            <a:extLst>
              <a:ext uri="{FF2B5EF4-FFF2-40B4-BE49-F238E27FC236}">
                <a16:creationId xmlns:a16="http://schemas.microsoft.com/office/drawing/2014/main" id="{8370F8A0-488B-AD15-247B-AD7F923DC6C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68" r="6539"/>
          <a:stretch/>
        </p:blipFill>
        <p:spPr bwMode="auto">
          <a:xfrm>
            <a:off x="6276242" y="1795549"/>
            <a:ext cx="5131179" cy="44442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17D2A210-F54B-A68F-18E0-3B9011A0AA5D}"/>
              </a:ext>
            </a:extLst>
          </p:cNvPr>
          <p:cNvSpPr txBox="1"/>
          <p:nvPr/>
        </p:nvSpPr>
        <p:spPr>
          <a:xfrm>
            <a:off x="6276242" y="5925677"/>
            <a:ext cx="1647930" cy="261610"/>
          </a:xfrm>
          <a:prstGeom prst="rect">
            <a:avLst/>
          </a:prstGeom>
          <a:noFill/>
        </p:spPr>
        <p:txBody>
          <a:bodyPr wrap="square" rtlCol="0">
            <a:spAutoFit/>
          </a:bodyPr>
          <a:lstStyle/>
          <a:p>
            <a:r>
              <a:rPr lang="en-US" sz="1100"/>
              <a:t>Ken Lund</a:t>
            </a:r>
          </a:p>
        </p:txBody>
      </p:sp>
    </p:spTree>
    <p:extLst>
      <p:ext uri="{BB962C8B-B14F-4D97-AF65-F5344CB8AC3E}">
        <p14:creationId xmlns:p14="http://schemas.microsoft.com/office/powerpoint/2010/main" val="268428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57C4A-E9F8-BF26-6933-0927C02412E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501FBE-046F-B4B8-8F11-1669BB9AFD1C}"/>
              </a:ext>
            </a:extLst>
          </p:cNvPr>
          <p:cNvSpPr>
            <a:spLocks noGrp="1"/>
          </p:cNvSpPr>
          <p:nvPr>
            <p:ph type="sldNum" sz="quarter" idx="12"/>
          </p:nvPr>
        </p:nvSpPr>
        <p:spPr/>
        <p:txBody>
          <a:bodyPr/>
          <a:lstStyle/>
          <a:p>
            <a:fld id="{A3CF45AB-9DB8-49EB-9CC7-D9E63ACA2F08}" type="slidenum">
              <a:rPr lang="en-US" smtClean="0"/>
              <a:t>23</a:t>
            </a:fld>
            <a:endParaRPr lang="en-US"/>
          </a:p>
        </p:txBody>
      </p:sp>
      <p:sp>
        <p:nvSpPr>
          <p:cNvPr id="5" name="Title 1">
            <a:extLst>
              <a:ext uri="{FF2B5EF4-FFF2-40B4-BE49-F238E27FC236}">
                <a16:creationId xmlns:a16="http://schemas.microsoft.com/office/drawing/2014/main" id="{76C9E1B1-8B24-C0CB-060F-243DDC598CB4}"/>
              </a:ext>
            </a:extLst>
          </p:cNvPr>
          <p:cNvSpPr txBox="1">
            <a:spLocks/>
          </p:cNvSpPr>
          <p:nvPr/>
        </p:nvSpPr>
        <p:spPr>
          <a:xfrm>
            <a:off x="583932" y="-1209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Management objectives: examples</a:t>
            </a:r>
          </a:p>
        </p:txBody>
      </p:sp>
      <p:sp>
        <p:nvSpPr>
          <p:cNvPr id="6" name="Arrow: Left-Right 5">
            <a:extLst>
              <a:ext uri="{FF2B5EF4-FFF2-40B4-BE49-F238E27FC236}">
                <a16:creationId xmlns:a16="http://schemas.microsoft.com/office/drawing/2014/main" id="{A5347A1A-DAFD-12F3-6CF4-1FE33BD84C6E}"/>
              </a:ext>
            </a:extLst>
          </p:cNvPr>
          <p:cNvSpPr/>
          <p:nvPr/>
        </p:nvSpPr>
        <p:spPr>
          <a:xfrm>
            <a:off x="1048663" y="1261906"/>
            <a:ext cx="10478729" cy="365125"/>
          </a:xfrm>
          <a:prstGeom prst="leftRightArrow">
            <a:avLst/>
          </a:prstGeom>
          <a:solidFill>
            <a:srgbClr val="74ACD4"/>
          </a:solidFill>
          <a:ln>
            <a:solidFill>
              <a:srgbClr val="74ACD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E34A356-329C-D116-2349-6AA7BF96237D}"/>
              </a:ext>
            </a:extLst>
          </p:cNvPr>
          <p:cNvSpPr txBox="1"/>
          <p:nvPr/>
        </p:nvSpPr>
        <p:spPr>
          <a:xfrm>
            <a:off x="4435568" y="1625330"/>
            <a:ext cx="4365523" cy="369332"/>
          </a:xfrm>
          <a:prstGeom prst="rect">
            <a:avLst/>
          </a:prstGeom>
          <a:noFill/>
        </p:spPr>
        <p:txBody>
          <a:bodyPr wrap="square" rtlCol="0">
            <a:spAutoFit/>
          </a:bodyPr>
          <a:lstStyle/>
          <a:p>
            <a:r>
              <a:rPr lang="en-US" b="1"/>
              <a:t>Intention to conserve biodiversity</a:t>
            </a:r>
          </a:p>
        </p:txBody>
      </p:sp>
      <p:sp>
        <p:nvSpPr>
          <p:cNvPr id="8" name="TextBox 7">
            <a:extLst>
              <a:ext uri="{FF2B5EF4-FFF2-40B4-BE49-F238E27FC236}">
                <a16:creationId xmlns:a16="http://schemas.microsoft.com/office/drawing/2014/main" id="{BB1FFDE4-16E0-D7B9-C478-0C759E73BD0F}"/>
              </a:ext>
            </a:extLst>
          </p:cNvPr>
          <p:cNvSpPr txBox="1"/>
          <p:nvPr/>
        </p:nvSpPr>
        <p:spPr>
          <a:xfrm>
            <a:off x="931653" y="1578212"/>
            <a:ext cx="1091381" cy="369332"/>
          </a:xfrm>
          <a:prstGeom prst="rect">
            <a:avLst/>
          </a:prstGeom>
          <a:noFill/>
        </p:spPr>
        <p:txBody>
          <a:bodyPr wrap="square" rtlCol="0">
            <a:spAutoFit/>
          </a:bodyPr>
          <a:lstStyle/>
          <a:p>
            <a:r>
              <a:rPr lang="en-US" b="1"/>
              <a:t>More</a:t>
            </a:r>
          </a:p>
        </p:txBody>
      </p:sp>
      <p:sp>
        <p:nvSpPr>
          <p:cNvPr id="9" name="TextBox 8">
            <a:extLst>
              <a:ext uri="{FF2B5EF4-FFF2-40B4-BE49-F238E27FC236}">
                <a16:creationId xmlns:a16="http://schemas.microsoft.com/office/drawing/2014/main" id="{48CA0500-60EB-1E3F-A7FB-9B129D4D80C6}"/>
              </a:ext>
            </a:extLst>
          </p:cNvPr>
          <p:cNvSpPr txBox="1"/>
          <p:nvPr/>
        </p:nvSpPr>
        <p:spPr>
          <a:xfrm>
            <a:off x="10981701" y="1661696"/>
            <a:ext cx="1091381" cy="369332"/>
          </a:xfrm>
          <a:prstGeom prst="rect">
            <a:avLst/>
          </a:prstGeom>
          <a:noFill/>
        </p:spPr>
        <p:txBody>
          <a:bodyPr wrap="square" rtlCol="0">
            <a:spAutoFit/>
          </a:bodyPr>
          <a:lstStyle/>
          <a:p>
            <a:r>
              <a:rPr lang="en-US" b="1"/>
              <a:t>Less</a:t>
            </a:r>
          </a:p>
        </p:txBody>
      </p:sp>
      <p:sp>
        <p:nvSpPr>
          <p:cNvPr id="12" name="Rectangle: Rounded Corners 11">
            <a:extLst>
              <a:ext uri="{FF2B5EF4-FFF2-40B4-BE49-F238E27FC236}">
                <a16:creationId xmlns:a16="http://schemas.microsoft.com/office/drawing/2014/main" id="{17F9FC74-6A26-DBBD-B0FC-C859E315C494}"/>
              </a:ext>
            </a:extLst>
          </p:cNvPr>
          <p:cNvSpPr/>
          <p:nvPr/>
        </p:nvSpPr>
        <p:spPr>
          <a:xfrm>
            <a:off x="1311378" y="2170464"/>
            <a:ext cx="3323303" cy="3761965"/>
          </a:xfrm>
          <a:prstGeom prst="round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79A555F0-0E5A-FAC4-8433-B84D955BB523}"/>
              </a:ext>
            </a:extLst>
          </p:cNvPr>
          <p:cNvSpPr/>
          <p:nvPr/>
        </p:nvSpPr>
        <p:spPr>
          <a:xfrm>
            <a:off x="4725322" y="2152461"/>
            <a:ext cx="3323303" cy="3761965"/>
          </a:xfrm>
          <a:prstGeom prst="round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EBC05489-53CC-BA8D-E4D2-17ED798ECF71}"/>
              </a:ext>
            </a:extLst>
          </p:cNvPr>
          <p:cNvSpPr/>
          <p:nvPr/>
        </p:nvSpPr>
        <p:spPr>
          <a:xfrm>
            <a:off x="8139266" y="2152462"/>
            <a:ext cx="3323303" cy="3761965"/>
          </a:xfrm>
          <a:prstGeom prst="round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Brace 14">
            <a:extLst>
              <a:ext uri="{FF2B5EF4-FFF2-40B4-BE49-F238E27FC236}">
                <a16:creationId xmlns:a16="http://schemas.microsoft.com/office/drawing/2014/main" id="{D463480F-293B-3B26-DC1A-EC4BD062D4E1}"/>
              </a:ext>
            </a:extLst>
          </p:cNvPr>
          <p:cNvSpPr/>
          <p:nvPr/>
        </p:nvSpPr>
        <p:spPr>
          <a:xfrm rot="5400000">
            <a:off x="6073313" y="809460"/>
            <a:ext cx="514788" cy="10818017"/>
          </a:xfrm>
          <a:prstGeom prst="rightBrace">
            <a:avLst/>
          </a:prstGeom>
          <a:noFill/>
          <a:ln>
            <a:solidFill>
              <a:srgbClr val="74ACD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TextBox 15">
            <a:extLst>
              <a:ext uri="{FF2B5EF4-FFF2-40B4-BE49-F238E27FC236}">
                <a16:creationId xmlns:a16="http://schemas.microsoft.com/office/drawing/2014/main" id="{5E1DE1C6-3D8D-84CD-204E-DB683207A70D}"/>
              </a:ext>
            </a:extLst>
          </p:cNvPr>
          <p:cNvSpPr txBox="1"/>
          <p:nvPr/>
        </p:nvSpPr>
        <p:spPr>
          <a:xfrm>
            <a:off x="4119716" y="6445528"/>
            <a:ext cx="4739149" cy="369332"/>
          </a:xfrm>
          <a:prstGeom prst="rect">
            <a:avLst/>
          </a:prstGeom>
          <a:noFill/>
        </p:spPr>
        <p:txBody>
          <a:bodyPr wrap="square" rtlCol="0">
            <a:spAutoFit/>
          </a:bodyPr>
          <a:lstStyle/>
          <a:p>
            <a:r>
              <a:rPr lang="en-US"/>
              <a:t>Effective in-situ conservation of biodiversity</a:t>
            </a:r>
          </a:p>
        </p:txBody>
      </p:sp>
      <p:sp>
        <p:nvSpPr>
          <p:cNvPr id="21" name="TextBox 20">
            <a:extLst>
              <a:ext uri="{FF2B5EF4-FFF2-40B4-BE49-F238E27FC236}">
                <a16:creationId xmlns:a16="http://schemas.microsoft.com/office/drawing/2014/main" id="{4F6E49FD-9971-7017-D5DD-328707501A58}"/>
              </a:ext>
            </a:extLst>
          </p:cNvPr>
          <p:cNvSpPr txBox="1"/>
          <p:nvPr/>
        </p:nvSpPr>
        <p:spPr>
          <a:xfrm>
            <a:off x="4948984" y="3112645"/>
            <a:ext cx="3014509" cy="2462213"/>
          </a:xfrm>
          <a:prstGeom prst="rect">
            <a:avLst/>
          </a:prstGeom>
          <a:noFill/>
        </p:spPr>
        <p:txBody>
          <a:bodyPr wrap="square" rtlCol="0">
            <a:spAutoFit/>
          </a:bodyPr>
          <a:lstStyle/>
          <a:p>
            <a:pPr marL="285750" indent="-285750">
              <a:buFont typeface="Arial" panose="020B0604020202020204" pitchFamily="34" charset="0"/>
              <a:buChar char="•"/>
            </a:pPr>
            <a:r>
              <a:rPr lang="en-US" sz="2200"/>
              <a:t>Eco-tourism site</a:t>
            </a:r>
          </a:p>
          <a:p>
            <a:pPr marL="285750" indent="-285750">
              <a:buFont typeface="Arial" panose="020B0604020202020204" pitchFamily="34" charset="0"/>
              <a:buChar char="•"/>
            </a:pPr>
            <a:r>
              <a:rPr lang="en-US" sz="2200"/>
              <a:t>Traditional pastoral lands</a:t>
            </a:r>
          </a:p>
          <a:p>
            <a:pPr marL="285750" indent="-285750">
              <a:buFont typeface="Arial" panose="020B0604020202020204" pitchFamily="34" charset="0"/>
              <a:buChar char="•"/>
            </a:pPr>
            <a:r>
              <a:rPr lang="en-US" sz="2200"/>
              <a:t>Locally managed marine area</a:t>
            </a:r>
          </a:p>
          <a:p>
            <a:pPr marL="285750" indent="-285750">
              <a:buFont typeface="Arial" panose="020B0604020202020204" pitchFamily="34" charset="0"/>
              <a:buChar char="•"/>
            </a:pPr>
            <a:r>
              <a:rPr lang="en-US" sz="2200"/>
              <a:t>Wetland restored for flood protection</a:t>
            </a:r>
          </a:p>
        </p:txBody>
      </p:sp>
      <p:sp>
        <p:nvSpPr>
          <p:cNvPr id="23" name="TextBox 22">
            <a:extLst>
              <a:ext uri="{FF2B5EF4-FFF2-40B4-BE49-F238E27FC236}">
                <a16:creationId xmlns:a16="http://schemas.microsoft.com/office/drawing/2014/main" id="{A030B571-57BE-FF1A-9EED-B9C319600409}"/>
              </a:ext>
            </a:extLst>
          </p:cNvPr>
          <p:cNvSpPr txBox="1"/>
          <p:nvPr/>
        </p:nvSpPr>
        <p:spPr>
          <a:xfrm>
            <a:off x="8427066" y="3189589"/>
            <a:ext cx="2812026" cy="2308324"/>
          </a:xfrm>
          <a:prstGeom prst="rect">
            <a:avLst/>
          </a:prstGeom>
          <a:noFill/>
        </p:spPr>
        <p:txBody>
          <a:bodyPr wrap="square" rtlCol="0">
            <a:spAutoFit/>
          </a:bodyPr>
          <a:lstStyle/>
          <a:p>
            <a:pPr marL="285750" indent="-285750">
              <a:buFont typeface="Arial" panose="020B0604020202020204" pitchFamily="34" charset="0"/>
              <a:buChar char="•"/>
            </a:pPr>
            <a:r>
              <a:rPr lang="en-US" sz="2400"/>
              <a:t>Sacred site</a:t>
            </a:r>
          </a:p>
          <a:p>
            <a:pPr marL="285750" indent="-285750">
              <a:buFont typeface="Arial" panose="020B0604020202020204" pitchFamily="34" charset="0"/>
              <a:buChar char="•"/>
            </a:pPr>
            <a:r>
              <a:rPr lang="en-US" sz="2400"/>
              <a:t>Permanent exclusion zone around a defense or industrial site</a:t>
            </a:r>
          </a:p>
          <a:p>
            <a:pPr marL="285750" indent="-285750">
              <a:buFont typeface="Arial" panose="020B0604020202020204" pitchFamily="34" charset="0"/>
              <a:buChar char="•"/>
            </a:pPr>
            <a:r>
              <a:rPr lang="en-US" sz="2400"/>
              <a:t>Archeological site</a:t>
            </a:r>
          </a:p>
        </p:txBody>
      </p:sp>
      <p:sp>
        <p:nvSpPr>
          <p:cNvPr id="24" name="TextBox 23">
            <a:extLst>
              <a:ext uri="{FF2B5EF4-FFF2-40B4-BE49-F238E27FC236}">
                <a16:creationId xmlns:a16="http://schemas.microsoft.com/office/drawing/2014/main" id="{D8712AAD-A97F-2A7E-3806-D685C02CC0EF}"/>
              </a:ext>
            </a:extLst>
          </p:cNvPr>
          <p:cNvSpPr txBox="1"/>
          <p:nvPr/>
        </p:nvSpPr>
        <p:spPr>
          <a:xfrm>
            <a:off x="1423922" y="3143900"/>
            <a:ext cx="3158307" cy="2554545"/>
          </a:xfrm>
          <a:prstGeom prst="rect">
            <a:avLst/>
          </a:prstGeom>
          <a:noFill/>
        </p:spPr>
        <p:txBody>
          <a:bodyPr wrap="square" rtlCol="0">
            <a:spAutoFit/>
          </a:bodyPr>
          <a:lstStyle/>
          <a:p>
            <a:pPr marL="285750" indent="-285750">
              <a:buFont typeface="Arial" panose="020B0604020202020204" pitchFamily="34" charset="0"/>
              <a:buChar char="•"/>
            </a:pPr>
            <a:r>
              <a:rPr lang="en-US" sz="2000"/>
              <a:t>Privately conserved area</a:t>
            </a:r>
          </a:p>
          <a:p>
            <a:pPr marL="285750" indent="-285750">
              <a:buFont typeface="Arial" panose="020B0604020202020204" pitchFamily="34" charset="0"/>
              <a:buChar char="•"/>
            </a:pPr>
            <a:r>
              <a:rPr lang="en-US" sz="2000"/>
              <a:t>Natural area managed for biological research</a:t>
            </a:r>
          </a:p>
          <a:p>
            <a:pPr marL="285750" indent="-285750">
              <a:buFont typeface="Arial" panose="020B0604020202020204" pitchFamily="34" charset="0"/>
              <a:buChar char="•"/>
            </a:pPr>
            <a:r>
              <a:rPr lang="en-US" sz="2000"/>
              <a:t>Indigenous territory managed for conservation where the governing body wants it to be an OECM</a:t>
            </a:r>
          </a:p>
        </p:txBody>
      </p:sp>
      <p:sp>
        <p:nvSpPr>
          <p:cNvPr id="2" name="Rectangle 1">
            <a:extLst>
              <a:ext uri="{FF2B5EF4-FFF2-40B4-BE49-F238E27FC236}">
                <a16:creationId xmlns:a16="http://schemas.microsoft.com/office/drawing/2014/main" id="{A9879881-6D01-0EAA-5E83-0F5F27C9601E}"/>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55B30472-C72D-9683-2DF7-DD7CBE12F79D}"/>
              </a:ext>
            </a:extLst>
          </p:cNvPr>
          <p:cNvSpPr/>
          <p:nvPr/>
        </p:nvSpPr>
        <p:spPr>
          <a:xfrm>
            <a:off x="2005373" y="2422978"/>
            <a:ext cx="1894309" cy="57455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A0DA5B14-D1DF-8059-0982-F5A1D09C6EF3}"/>
              </a:ext>
            </a:extLst>
          </p:cNvPr>
          <p:cNvSpPr txBox="1"/>
          <p:nvPr/>
        </p:nvSpPr>
        <p:spPr>
          <a:xfrm>
            <a:off x="2186448" y="2479421"/>
            <a:ext cx="1573161" cy="461665"/>
          </a:xfrm>
          <a:prstGeom prst="rect">
            <a:avLst/>
          </a:prstGeom>
          <a:noFill/>
        </p:spPr>
        <p:txBody>
          <a:bodyPr wrap="square" rtlCol="0">
            <a:spAutoFit/>
          </a:bodyPr>
          <a:lstStyle/>
          <a:p>
            <a:pPr algn="ctr"/>
            <a:r>
              <a:rPr lang="en-US" sz="2400" b="1">
                <a:solidFill>
                  <a:srgbClr val="74ACD4"/>
                </a:solidFill>
              </a:rPr>
              <a:t>Primary</a:t>
            </a:r>
          </a:p>
        </p:txBody>
      </p:sp>
      <p:sp>
        <p:nvSpPr>
          <p:cNvPr id="19" name="Rectangle: Rounded Corners 18">
            <a:extLst>
              <a:ext uri="{FF2B5EF4-FFF2-40B4-BE49-F238E27FC236}">
                <a16:creationId xmlns:a16="http://schemas.microsoft.com/office/drawing/2014/main" id="{913A4E81-5BDB-BB60-A5F2-AA2B0A4E9542}"/>
              </a:ext>
            </a:extLst>
          </p:cNvPr>
          <p:cNvSpPr/>
          <p:nvPr/>
        </p:nvSpPr>
        <p:spPr>
          <a:xfrm>
            <a:off x="5492973" y="2422978"/>
            <a:ext cx="1894309" cy="57455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188A2FDA-5EE7-F2E1-0756-A45467E21128}"/>
              </a:ext>
            </a:extLst>
          </p:cNvPr>
          <p:cNvSpPr txBox="1"/>
          <p:nvPr/>
        </p:nvSpPr>
        <p:spPr>
          <a:xfrm>
            <a:off x="5565309" y="2482506"/>
            <a:ext cx="1749636" cy="461665"/>
          </a:xfrm>
          <a:prstGeom prst="rect">
            <a:avLst/>
          </a:prstGeom>
          <a:noFill/>
        </p:spPr>
        <p:txBody>
          <a:bodyPr wrap="square" rtlCol="0">
            <a:spAutoFit/>
          </a:bodyPr>
          <a:lstStyle/>
          <a:p>
            <a:pPr algn="ctr"/>
            <a:r>
              <a:rPr lang="en-US" sz="2400" b="1">
                <a:solidFill>
                  <a:srgbClr val="74ACD4"/>
                </a:solidFill>
              </a:rPr>
              <a:t>Secondary</a:t>
            </a:r>
          </a:p>
        </p:txBody>
      </p:sp>
      <p:sp>
        <p:nvSpPr>
          <p:cNvPr id="22" name="Rectangle: Rounded Corners 21">
            <a:extLst>
              <a:ext uri="{FF2B5EF4-FFF2-40B4-BE49-F238E27FC236}">
                <a16:creationId xmlns:a16="http://schemas.microsoft.com/office/drawing/2014/main" id="{C2245D48-EC25-25A0-2DA6-E2C8F58CD9EF}"/>
              </a:ext>
            </a:extLst>
          </p:cNvPr>
          <p:cNvSpPr/>
          <p:nvPr/>
        </p:nvSpPr>
        <p:spPr>
          <a:xfrm>
            <a:off x="8885926" y="2422977"/>
            <a:ext cx="1894309" cy="57455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B570C01B-7C39-A051-1A1F-5C562C8FBE59}"/>
              </a:ext>
            </a:extLst>
          </p:cNvPr>
          <p:cNvSpPr txBox="1"/>
          <p:nvPr/>
        </p:nvSpPr>
        <p:spPr>
          <a:xfrm>
            <a:off x="9046499" y="2468423"/>
            <a:ext cx="1573161" cy="461665"/>
          </a:xfrm>
          <a:prstGeom prst="rect">
            <a:avLst/>
          </a:prstGeom>
          <a:noFill/>
        </p:spPr>
        <p:txBody>
          <a:bodyPr wrap="square" rtlCol="0">
            <a:spAutoFit/>
          </a:bodyPr>
          <a:lstStyle/>
          <a:p>
            <a:pPr algn="ctr"/>
            <a:r>
              <a:rPr lang="en-US" sz="2400" b="1">
                <a:solidFill>
                  <a:srgbClr val="74ACD4"/>
                </a:solidFill>
              </a:rPr>
              <a:t>Ancillary</a:t>
            </a:r>
          </a:p>
        </p:txBody>
      </p:sp>
    </p:spTree>
    <p:extLst>
      <p:ext uri="{BB962C8B-B14F-4D97-AF65-F5344CB8AC3E}">
        <p14:creationId xmlns:p14="http://schemas.microsoft.com/office/powerpoint/2010/main" val="3799836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05B57-66D7-3AD3-DAFA-F2DCF828EFEE}"/>
              </a:ext>
            </a:extLst>
          </p:cNvPr>
          <p:cNvSpPr>
            <a:spLocks noGrp="1"/>
          </p:cNvSpPr>
          <p:nvPr>
            <p:ph type="title"/>
          </p:nvPr>
        </p:nvSpPr>
        <p:spPr>
          <a:xfrm>
            <a:off x="995042" y="441938"/>
            <a:ext cx="10515600" cy="1325563"/>
          </a:xfrm>
        </p:spPr>
        <p:txBody>
          <a:bodyPr/>
          <a:lstStyle/>
          <a:p>
            <a:pPr algn="ctr"/>
            <a:r>
              <a:rPr lang="en-US"/>
              <a:t>OECMs and other values</a:t>
            </a:r>
          </a:p>
        </p:txBody>
      </p:sp>
      <p:sp>
        <p:nvSpPr>
          <p:cNvPr id="4" name="Slide Number Placeholder 3">
            <a:extLst>
              <a:ext uri="{FF2B5EF4-FFF2-40B4-BE49-F238E27FC236}">
                <a16:creationId xmlns:a16="http://schemas.microsoft.com/office/drawing/2014/main" id="{A8FF3B11-2777-4F3E-128F-49D25E13E5F6}"/>
              </a:ext>
            </a:extLst>
          </p:cNvPr>
          <p:cNvSpPr>
            <a:spLocks noGrp="1"/>
          </p:cNvSpPr>
          <p:nvPr>
            <p:ph type="sldNum" sz="quarter" idx="12"/>
          </p:nvPr>
        </p:nvSpPr>
        <p:spPr/>
        <p:txBody>
          <a:bodyPr/>
          <a:lstStyle/>
          <a:p>
            <a:fld id="{A3CF45AB-9DB8-49EB-9CC7-D9E63ACA2F08}" type="slidenum">
              <a:rPr lang="en-US" smtClean="0"/>
              <a:t>24</a:t>
            </a:fld>
            <a:endParaRPr lang="en-US"/>
          </a:p>
        </p:txBody>
      </p:sp>
      <p:sp>
        <p:nvSpPr>
          <p:cNvPr id="3" name="Rectangle 2">
            <a:extLst>
              <a:ext uri="{FF2B5EF4-FFF2-40B4-BE49-F238E27FC236}">
                <a16:creationId xmlns:a16="http://schemas.microsoft.com/office/drawing/2014/main" id="{FD75A4D9-BEA1-20DF-42B2-BFAA0CA371F3}"/>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AF4A02F-9898-D2A5-2E3E-96F3AB125CC3}"/>
              </a:ext>
            </a:extLst>
          </p:cNvPr>
          <p:cNvSpPr/>
          <p:nvPr/>
        </p:nvSpPr>
        <p:spPr>
          <a:xfrm>
            <a:off x="1454227" y="2170323"/>
            <a:ext cx="9597231" cy="4007920"/>
          </a:xfrm>
          <a:prstGeom prst="rect">
            <a:avLst/>
          </a:prstGeom>
          <a:solidFill>
            <a:srgbClr val="74ACD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C754D45-4CA6-031D-8DD0-B5363681BDFA}"/>
              </a:ext>
            </a:extLst>
          </p:cNvPr>
          <p:cNvSpPr txBox="1"/>
          <p:nvPr/>
        </p:nvSpPr>
        <p:spPr>
          <a:xfrm>
            <a:off x="4841618" y="2411120"/>
            <a:ext cx="6209840" cy="3539430"/>
          </a:xfrm>
          <a:prstGeom prst="rect">
            <a:avLst/>
          </a:prstGeom>
          <a:noFill/>
        </p:spPr>
        <p:txBody>
          <a:bodyPr wrap="square" lIns="91440" tIns="45720" rIns="91440" bIns="45720" rtlCol="0" anchor="t">
            <a:spAutoFit/>
          </a:bodyPr>
          <a:lstStyle/>
          <a:p>
            <a:pPr algn="l"/>
            <a:r>
              <a:rPr lang="en-US" sz="2800" b="0" i="0" u="none" strike="noStrike" baseline="0">
                <a:latin typeface="HelveticaNeueLTPro-Roman"/>
              </a:rPr>
              <a:t>Ensure that the site’s importance for ecosystem services and cultural, spiritual, socio-economic and other locally relevant values and practices is understood and, where relevant, management for these values is </a:t>
            </a:r>
            <a:r>
              <a:rPr lang="en-US" sz="2800">
                <a:latin typeface="HelveticaNeueLTPro-Roman"/>
              </a:rPr>
              <a:t>harmonized</a:t>
            </a:r>
            <a:r>
              <a:rPr lang="en-US" sz="2800" b="0" i="0" u="none" strike="noStrike" baseline="0">
                <a:latin typeface="HelveticaNeueLTPro-Roman"/>
              </a:rPr>
              <a:t> with the conservation of biodiversity.</a:t>
            </a:r>
            <a:endParaRPr lang="en-US" sz="2800"/>
          </a:p>
        </p:txBody>
      </p:sp>
      <p:sp>
        <p:nvSpPr>
          <p:cNvPr id="7" name="TextBox 6">
            <a:extLst>
              <a:ext uri="{FF2B5EF4-FFF2-40B4-BE49-F238E27FC236}">
                <a16:creationId xmlns:a16="http://schemas.microsoft.com/office/drawing/2014/main" id="{15F2C1E7-13BC-7C9C-E9B2-6311620D43D5}"/>
              </a:ext>
            </a:extLst>
          </p:cNvPr>
          <p:cNvSpPr txBox="1"/>
          <p:nvPr/>
        </p:nvSpPr>
        <p:spPr>
          <a:xfrm>
            <a:off x="1806766" y="3457560"/>
            <a:ext cx="2853369" cy="1446550"/>
          </a:xfrm>
          <a:prstGeom prst="rect">
            <a:avLst/>
          </a:prstGeom>
          <a:noFill/>
        </p:spPr>
        <p:txBody>
          <a:bodyPr wrap="square" rtlCol="0">
            <a:spAutoFit/>
          </a:bodyPr>
          <a:lstStyle/>
          <a:p>
            <a:r>
              <a:rPr lang="en-US" sz="4400" b="1">
                <a:solidFill>
                  <a:schemeClr val="bg1"/>
                </a:solidFill>
              </a:rPr>
              <a:t>GOOD PRACTICE</a:t>
            </a:r>
          </a:p>
        </p:txBody>
      </p:sp>
    </p:spTree>
    <p:extLst>
      <p:ext uri="{BB962C8B-B14F-4D97-AF65-F5344CB8AC3E}">
        <p14:creationId xmlns:p14="http://schemas.microsoft.com/office/powerpoint/2010/main" val="582444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CF8EDE1-271B-4018-33F1-174D80F8354D}"/>
              </a:ext>
            </a:extLst>
          </p:cNvPr>
          <p:cNvSpPr>
            <a:spLocks noGrp="1"/>
          </p:cNvSpPr>
          <p:nvPr>
            <p:ph type="sldNum" sz="quarter" idx="12"/>
          </p:nvPr>
        </p:nvSpPr>
        <p:spPr/>
        <p:txBody>
          <a:bodyPr/>
          <a:lstStyle/>
          <a:p>
            <a:fld id="{A3CF45AB-9DB8-49EB-9CC7-D9E63ACA2F08}" type="slidenum">
              <a:rPr lang="en-US" smtClean="0"/>
              <a:t>25</a:t>
            </a:fld>
            <a:endParaRPr lang="en-US"/>
          </a:p>
        </p:txBody>
      </p:sp>
      <p:pic>
        <p:nvPicPr>
          <p:cNvPr id="6" name="Picture 5" descr="A waterfall in a forest&#10;&#10;Description automatically generated with medium confidence">
            <a:extLst>
              <a:ext uri="{FF2B5EF4-FFF2-40B4-BE49-F238E27FC236}">
                <a16:creationId xmlns:a16="http://schemas.microsoft.com/office/drawing/2014/main" id="{12D16B05-4E31-9D83-081A-C7D7EE635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86314"/>
            <a:ext cx="12192000" cy="4885371"/>
          </a:xfrm>
          <a:prstGeom prst="rect">
            <a:avLst/>
          </a:prstGeom>
        </p:spPr>
      </p:pic>
      <p:sp>
        <p:nvSpPr>
          <p:cNvPr id="7" name="TextBox 6">
            <a:extLst>
              <a:ext uri="{FF2B5EF4-FFF2-40B4-BE49-F238E27FC236}">
                <a16:creationId xmlns:a16="http://schemas.microsoft.com/office/drawing/2014/main" id="{F4C8EBDA-1D12-9286-2774-EA9458B0ADED}"/>
              </a:ext>
            </a:extLst>
          </p:cNvPr>
          <p:cNvSpPr txBox="1"/>
          <p:nvPr/>
        </p:nvSpPr>
        <p:spPr>
          <a:xfrm>
            <a:off x="1356851" y="6128761"/>
            <a:ext cx="9478297" cy="400110"/>
          </a:xfrm>
          <a:prstGeom prst="rect">
            <a:avLst/>
          </a:prstGeom>
          <a:noFill/>
        </p:spPr>
        <p:txBody>
          <a:bodyPr wrap="square" rtlCol="0">
            <a:spAutoFit/>
          </a:bodyPr>
          <a:lstStyle/>
          <a:p>
            <a:pPr algn="ctr"/>
            <a:r>
              <a:rPr lang="en-US" sz="2000" b="0" i="0" u="none" strike="noStrike" baseline="0">
                <a:latin typeface="HelveticaNeueLTPro-Lt"/>
              </a:rPr>
              <a:t>The potential livelihoods, biodiversity, ecosystem and climate benefits of OECMs.</a:t>
            </a:r>
            <a:endParaRPr lang="en-US" sz="2000"/>
          </a:p>
        </p:txBody>
      </p:sp>
    </p:spTree>
    <p:extLst>
      <p:ext uri="{BB962C8B-B14F-4D97-AF65-F5344CB8AC3E}">
        <p14:creationId xmlns:p14="http://schemas.microsoft.com/office/powerpoint/2010/main" val="3528970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1C4E-C058-805E-B548-30A4CFEFE57F}"/>
              </a:ext>
            </a:extLst>
          </p:cNvPr>
          <p:cNvSpPr>
            <a:spLocks noGrp="1"/>
          </p:cNvSpPr>
          <p:nvPr>
            <p:ph type="title"/>
          </p:nvPr>
        </p:nvSpPr>
        <p:spPr>
          <a:xfrm>
            <a:off x="1270227" y="453724"/>
            <a:ext cx="10515600" cy="1325563"/>
          </a:xfrm>
        </p:spPr>
        <p:txBody>
          <a:bodyPr/>
          <a:lstStyle/>
          <a:p>
            <a:pPr algn="ctr"/>
            <a:r>
              <a:rPr lang="en-US"/>
              <a:t>Target 3        vs.       Target 10</a:t>
            </a:r>
          </a:p>
        </p:txBody>
      </p:sp>
      <p:sp>
        <p:nvSpPr>
          <p:cNvPr id="4" name="Slide Number Placeholder 3">
            <a:extLst>
              <a:ext uri="{FF2B5EF4-FFF2-40B4-BE49-F238E27FC236}">
                <a16:creationId xmlns:a16="http://schemas.microsoft.com/office/drawing/2014/main" id="{0BF8027A-305B-4503-C27A-8802F781404E}"/>
              </a:ext>
            </a:extLst>
          </p:cNvPr>
          <p:cNvSpPr>
            <a:spLocks noGrp="1"/>
          </p:cNvSpPr>
          <p:nvPr>
            <p:ph type="sldNum" sz="quarter" idx="12"/>
          </p:nvPr>
        </p:nvSpPr>
        <p:spPr/>
        <p:txBody>
          <a:bodyPr/>
          <a:lstStyle/>
          <a:p>
            <a:fld id="{A3CF45AB-9DB8-49EB-9CC7-D9E63ACA2F08}" type="slidenum">
              <a:rPr lang="en-US" smtClean="0"/>
              <a:t>26</a:t>
            </a:fld>
            <a:endParaRPr lang="en-US"/>
          </a:p>
        </p:txBody>
      </p:sp>
      <p:graphicFrame>
        <p:nvGraphicFramePr>
          <p:cNvPr id="5" name="Diagram 4">
            <a:extLst>
              <a:ext uri="{FF2B5EF4-FFF2-40B4-BE49-F238E27FC236}">
                <a16:creationId xmlns:a16="http://schemas.microsoft.com/office/drawing/2014/main" id="{2A82E3F8-5E61-16B7-C068-D5B3F066DF6E}"/>
              </a:ext>
            </a:extLst>
          </p:cNvPr>
          <p:cNvGraphicFramePr/>
          <p:nvPr>
            <p:extLst>
              <p:ext uri="{D42A27DB-BD31-4B8C-83A1-F6EECF244321}">
                <p14:modId xmlns:p14="http://schemas.microsoft.com/office/powerpoint/2010/main" val="622005341"/>
              </p:ext>
            </p:extLst>
          </p:nvPr>
        </p:nvGraphicFramePr>
        <p:xfrm>
          <a:off x="2464027" y="1049659"/>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478DEDEA-CC58-C683-E312-02FF7227CBF5}"/>
              </a:ext>
            </a:extLst>
          </p:cNvPr>
          <p:cNvSpPr txBox="1"/>
          <p:nvPr/>
        </p:nvSpPr>
        <p:spPr>
          <a:xfrm>
            <a:off x="462116" y="6145161"/>
            <a:ext cx="7924800" cy="646331"/>
          </a:xfrm>
          <a:prstGeom prst="rect">
            <a:avLst/>
          </a:prstGeom>
          <a:noFill/>
        </p:spPr>
        <p:txBody>
          <a:bodyPr wrap="square" rtlCol="0">
            <a:spAutoFit/>
          </a:bodyPr>
          <a:lstStyle/>
          <a:p>
            <a:r>
              <a:rPr lang="en-US">
                <a:solidFill>
                  <a:schemeClr val="bg2">
                    <a:lumMod val="50000"/>
                  </a:schemeClr>
                </a:solidFill>
              </a:rPr>
              <a:t>For more information about the contributions of OECMs to other GBF targets see Annex 3 of the Good Practice Guidelines.</a:t>
            </a:r>
          </a:p>
        </p:txBody>
      </p:sp>
      <p:sp>
        <p:nvSpPr>
          <p:cNvPr id="3" name="Rectangle 2">
            <a:extLst>
              <a:ext uri="{FF2B5EF4-FFF2-40B4-BE49-F238E27FC236}">
                <a16:creationId xmlns:a16="http://schemas.microsoft.com/office/drawing/2014/main" id="{34792AC7-6457-6C10-3AB8-5F5871850217}"/>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32000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68A75-A894-15AC-AABF-6F951258BF15}"/>
              </a:ext>
            </a:extLst>
          </p:cNvPr>
          <p:cNvSpPr>
            <a:spLocks noGrp="1"/>
          </p:cNvSpPr>
          <p:nvPr>
            <p:ph type="title"/>
          </p:nvPr>
        </p:nvSpPr>
        <p:spPr/>
        <p:txBody>
          <a:bodyPr/>
          <a:lstStyle/>
          <a:p>
            <a:r>
              <a:rPr lang="en-US"/>
              <a:t>More OECM examples</a:t>
            </a:r>
          </a:p>
        </p:txBody>
      </p:sp>
      <p:sp>
        <p:nvSpPr>
          <p:cNvPr id="3" name="Content Placeholder 2">
            <a:extLst>
              <a:ext uri="{FF2B5EF4-FFF2-40B4-BE49-F238E27FC236}">
                <a16:creationId xmlns:a16="http://schemas.microsoft.com/office/drawing/2014/main" id="{09BB897A-86C5-3CF1-1E42-24BA25159D94}"/>
              </a:ext>
            </a:extLst>
          </p:cNvPr>
          <p:cNvSpPr>
            <a:spLocks noGrp="1"/>
          </p:cNvSpPr>
          <p:nvPr>
            <p:ph idx="1"/>
          </p:nvPr>
        </p:nvSpPr>
        <p:spPr/>
        <p:txBody>
          <a:bodyPr>
            <a:normAutofit/>
          </a:bodyPr>
          <a:lstStyle/>
          <a:p>
            <a:r>
              <a:rPr lang="en-US" sz="2000" b="1"/>
              <a:t>Areas protected to ensure the provision of environmental services</a:t>
            </a:r>
            <a:r>
              <a:rPr lang="en-US" sz="2000"/>
              <a:t>, e.g. to protect an important water catchment area, or to mitigate the impact of landslides, fires, volcanic eruptions or floods, which also support high biodiversity values.</a:t>
            </a:r>
          </a:p>
          <a:p>
            <a:pPr algn="l"/>
            <a:r>
              <a:rPr lang="en-US" sz="2000" b="0" i="0" u="none" strike="noStrike" baseline="0"/>
              <a:t>Areas that contribute to conservation because of their role in </a:t>
            </a:r>
            <a:r>
              <a:rPr lang="en-US" sz="2000" b="1" i="0" u="none" strike="noStrike" baseline="0"/>
              <a:t>connecting protected areas and other areas of particular importance for the conservation of biodiversity</a:t>
            </a:r>
            <a:r>
              <a:rPr lang="en-US" sz="2000" b="0" i="0" u="none" strike="noStrike" baseline="0"/>
              <a:t>, thereby contributing to the long-term viability of larger ecosystems</a:t>
            </a:r>
            <a:r>
              <a:rPr lang="en-US" sz="2000"/>
              <a:t>. </a:t>
            </a:r>
            <a:r>
              <a:rPr lang="en-US" sz="2000" b="0" i="1" u="none" strike="noStrike" baseline="0"/>
              <a:t>Such connectivity areas are managed partly to achieve in situ conservation of biodiversity in their own right, as opposed to only movement zones.</a:t>
            </a:r>
          </a:p>
          <a:p>
            <a:pPr algn="l"/>
            <a:r>
              <a:rPr lang="en-US" sz="2000" b="1" i="0" u="none" strike="noStrike" baseline="0"/>
              <a:t>Hunting reserves </a:t>
            </a:r>
            <a:r>
              <a:rPr lang="en-US" sz="2000" b="0" i="0" u="none" strike="noStrike" baseline="0"/>
              <a:t>that are managed to </a:t>
            </a:r>
            <a:r>
              <a:rPr lang="en-US" sz="2000" b="1" i="0" u="none" strike="noStrike" baseline="0"/>
              <a:t>maintain viable populations of hunted and non-hunted native species</a:t>
            </a:r>
            <a:r>
              <a:rPr lang="en-US" sz="2000" b="0" i="0" u="none" strike="noStrike" baseline="0"/>
              <a:t>.</a:t>
            </a:r>
          </a:p>
          <a:p>
            <a:pPr algn="l"/>
            <a:r>
              <a:rPr lang="en-US" sz="2000" b="0" i="0" u="none" strike="noStrike" baseline="0"/>
              <a:t>Natural ecosystems that are </a:t>
            </a:r>
            <a:r>
              <a:rPr lang="en-US" sz="2000" b="1" i="0" u="none" strike="noStrike" baseline="0"/>
              <a:t>permanently set aside within an agricultural or forestry concession</a:t>
            </a:r>
            <a:r>
              <a:rPr lang="en-US" sz="2000" b="0" i="0" u="none" strike="noStrike" baseline="0"/>
              <a:t>, such as old-growth, primary, or other high-biodiversity-value forests, and are effectively protected from threats</a:t>
            </a:r>
            <a:endParaRPr lang="en-US" sz="2000"/>
          </a:p>
          <a:p>
            <a:pPr algn="l"/>
            <a:endParaRPr lang="en-US"/>
          </a:p>
          <a:p>
            <a:endParaRPr lang="en-US"/>
          </a:p>
        </p:txBody>
      </p:sp>
      <p:sp>
        <p:nvSpPr>
          <p:cNvPr id="4" name="Slide Number Placeholder 3">
            <a:extLst>
              <a:ext uri="{FF2B5EF4-FFF2-40B4-BE49-F238E27FC236}">
                <a16:creationId xmlns:a16="http://schemas.microsoft.com/office/drawing/2014/main" id="{35214FAF-D109-343D-635C-BDEDAD7160D5}"/>
              </a:ext>
            </a:extLst>
          </p:cNvPr>
          <p:cNvSpPr>
            <a:spLocks noGrp="1"/>
          </p:cNvSpPr>
          <p:nvPr>
            <p:ph type="sldNum" sz="quarter" idx="12"/>
          </p:nvPr>
        </p:nvSpPr>
        <p:spPr/>
        <p:txBody>
          <a:bodyPr/>
          <a:lstStyle/>
          <a:p>
            <a:fld id="{A3CF45AB-9DB8-49EB-9CC7-D9E63ACA2F08}" type="slidenum">
              <a:rPr lang="en-US" smtClean="0"/>
              <a:t>27</a:t>
            </a:fld>
            <a:endParaRPr lang="en-US"/>
          </a:p>
        </p:txBody>
      </p:sp>
      <p:sp>
        <p:nvSpPr>
          <p:cNvPr id="5" name="Rectangle 4">
            <a:extLst>
              <a:ext uri="{FF2B5EF4-FFF2-40B4-BE49-F238E27FC236}">
                <a16:creationId xmlns:a16="http://schemas.microsoft.com/office/drawing/2014/main" id="{69263623-90ED-A477-BB24-FD1C72AE4A63}"/>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66836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62D95-3C1D-6901-DC15-F2EC26C013B6}"/>
              </a:ext>
            </a:extLst>
          </p:cNvPr>
          <p:cNvSpPr>
            <a:spLocks noGrp="1"/>
          </p:cNvSpPr>
          <p:nvPr>
            <p:ph type="title"/>
          </p:nvPr>
        </p:nvSpPr>
        <p:spPr>
          <a:xfrm>
            <a:off x="838200" y="169556"/>
            <a:ext cx="10515600" cy="1325563"/>
          </a:xfrm>
        </p:spPr>
        <p:txBody>
          <a:bodyPr/>
          <a:lstStyle/>
          <a:p>
            <a:r>
              <a:rPr lang="en-US"/>
              <a:t>Areas unlikely to be OECMs</a:t>
            </a:r>
          </a:p>
        </p:txBody>
      </p:sp>
      <p:sp>
        <p:nvSpPr>
          <p:cNvPr id="3" name="Content Placeholder 2">
            <a:extLst>
              <a:ext uri="{FF2B5EF4-FFF2-40B4-BE49-F238E27FC236}">
                <a16:creationId xmlns:a16="http://schemas.microsoft.com/office/drawing/2014/main" id="{783093C1-3DF6-6285-0CC8-BD6806AD134E}"/>
              </a:ext>
            </a:extLst>
          </p:cNvPr>
          <p:cNvSpPr>
            <a:spLocks noGrp="1"/>
          </p:cNvSpPr>
          <p:nvPr>
            <p:ph idx="1"/>
          </p:nvPr>
        </p:nvSpPr>
        <p:spPr>
          <a:xfrm>
            <a:off x="838200" y="1495119"/>
            <a:ext cx="10515600" cy="4351338"/>
          </a:xfrm>
        </p:spPr>
        <p:txBody>
          <a:bodyPr>
            <a:noAutofit/>
          </a:bodyPr>
          <a:lstStyle/>
          <a:p>
            <a:pPr algn="l"/>
            <a:r>
              <a:rPr lang="en-US" sz="2000" b="1" i="0" u="none" strike="noStrike" baseline="0"/>
              <a:t>Small, semi-natural areas within an intensively managed landscape </a:t>
            </a:r>
            <a:r>
              <a:rPr lang="en-US" sz="2000" b="0" i="0" u="none" strike="noStrike" baseline="0"/>
              <a:t>with limited in situ biodiversity conservation value, such as municipal parks, formal/domestic gardens, arboreta, etc.</a:t>
            </a:r>
          </a:p>
          <a:p>
            <a:pPr algn="l"/>
            <a:r>
              <a:rPr lang="en-US" sz="2000" b="1"/>
              <a:t>Fishery closures, and other spatial fisheries management tools</a:t>
            </a:r>
            <a:r>
              <a:rPr lang="en-US" sz="2000"/>
              <a:t>, including fishing quotas or catch limits, temporary set asides or gear restriction areas with a single species, species group, or habitat focus</a:t>
            </a:r>
            <a:r>
              <a:rPr lang="en-US" sz="2000" b="1"/>
              <a:t>, that do not deliver long-term in situ conservation of the whole ecosystem.</a:t>
            </a:r>
            <a:r>
              <a:rPr lang="en-US" sz="2000"/>
              <a:t> Such areas should be considered as contributing to GBF Target 10.</a:t>
            </a:r>
          </a:p>
          <a:p>
            <a:pPr algn="l"/>
            <a:r>
              <a:rPr lang="en-US" sz="2000" b="1"/>
              <a:t>Intensely grazed pastures or grasslands </a:t>
            </a:r>
            <a:r>
              <a:rPr lang="en-US" sz="2000"/>
              <a:t>replanted with monocultures or non-native species.</a:t>
            </a:r>
          </a:p>
          <a:p>
            <a:pPr algn="l"/>
            <a:r>
              <a:rPr lang="en-US" sz="2000" b="1" i="0" u="none" strike="noStrike" baseline="0"/>
              <a:t>Temporary agricultural set-asides</a:t>
            </a:r>
            <a:r>
              <a:rPr lang="en-US" sz="2000" b="0" i="0" u="none" strike="noStrike" baseline="0"/>
              <a:t>, summer fallow and grant-maintained changes to agricultural practice that may benefit biodiversity but are not permanent.</a:t>
            </a:r>
          </a:p>
          <a:p>
            <a:pPr algn="l"/>
            <a:r>
              <a:rPr lang="en-US" sz="2000" b="0" i="0" u="none" strike="noStrike" baseline="0"/>
              <a:t>Conservation measures </a:t>
            </a:r>
            <a:r>
              <a:rPr lang="en-US" sz="2000" b="1" i="0" u="none" strike="noStrike" baseline="0"/>
              <a:t>that apply to a single species or group of species over a wide geographical range</a:t>
            </a:r>
            <a:r>
              <a:rPr lang="en-US" sz="2000" b="0" i="0" u="none" strike="noStrike" baseline="0"/>
              <a:t> such as hunting regulations or whale-watching rules.</a:t>
            </a:r>
          </a:p>
          <a:p>
            <a:pPr algn="l"/>
            <a:r>
              <a:rPr lang="en-US" sz="2000" b="0" i="0" u="none" strike="noStrike" baseline="0"/>
              <a:t>Areas with </a:t>
            </a:r>
            <a:r>
              <a:rPr lang="en-US" sz="2000" b="1" i="0" u="none" strike="noStrike" baseline="0"/>
              <a:t>temporary conservation agreements and areas that are used for offsets and do not have a clear set of governance arrangements </a:t>
            </a:r>
            <a:r>
              <a:rPr lang="en-US" sz="2000" b="0" i="0" u="none" strike="noStrike" baseline="0"/>
              <a:t>for conservation.</a:t>
            </a:r>
            <a:endParaRPr lang="en-US" sz="2000"/>
          </a:p>
        </p:txBody>
      </p:sp>
      <p:sp>
        <p:nvSpPr>
          <p:cNvPr id="4" name="Slide Number Placeholder 3">
            <a:extLst>
              <a:ext uri="{FF2B5EF4-FFF2-40B4-BE49-F238E27FC236}">
                <a16:creationId xmlns:a16="http://schemas.microsoft.com/office/drawing/2014/main" id="{02A5D35C-A6F6-EE37-4AC8-16BB4280E48C}"/>
              </a:ext>
            </a:extLst>
          </p:cNvPr>
          <p:cNvSpPr>
            <a:spLocks noGrp="1"/>
          </p:cNvSpPr>
          <p:nvPr>
            <p:ph type="sldNum" sz="quarter" idx="12"/>
          </p:nvPr>
        </p:nvSpPr>
        <p:spPr/>
        <p:txBody>
          <a:bodyPr/>
          <a:lstStyle/>
          <a:p>
            <a:fld id="{A3CF45AB-9DB8-49EB-9CC7-D9E63ACA2F08}" type="slidenum">
              <a:rPr lang="en-US" smtClean="0"/>
              <a:t>28</a:t>
            </a:fld>
            <a:endParaRPr lang="en-US"/>
          </a:p>
        </p:txBody>
      </p:sp>
      <p:sp>
        <p:nvSpPr>
          <p:cNvPr id="5" name="Rectangle 4">
            <a:extLst>
              <a:ext uri="{FF2B5EF4-FFF2-40B4-BE49-F238E27FC236}">
                <a16:creationId xmlns:a16="http://schemas.microsoft.com/office/drawing/2014/main" id="{8A257325-8F4B-692E-415E-19884B793D86}"/>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2910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7304A-4B21-0CA5-D04B-FDA79882A7DF}"/>
              </a:ext>
            </a:extLst>
          </p:cNvPr>
          <p:cNvSpPr>
            <a:spLocks noGrp="1"/>
          </p:cNvSpPr>
          <p:nvPr>
            <p:ph type="title"/>
          </p:nvPr>
        </p:nvSpPr>
        <p:spPr>
          <a:xfrm>
            <a:off x="717890" y="374414"/>
            <a:ext cx="10515600" cy="1325563"/>
          </a:xfrm>
        </p:spPr>
        <p:txBody>
          <a:bodyPr/>
          <a:lstStyle/>
          <a:p>
            <a:pPr algn="ctr"/>
            <a:r>
              <a:rPr lang="en-US"/>
              <a:t>Creation of new OECMs</a:t>
            </a:r>
          </a:p>
        </p:txBody>
      </p:sp>
      <p:sp>
        <p:nvSpPr>
          <p:cNvPr id="4" name="Slide Number Placeholder 3">
            <a:extLst>
              <a:ext uri="{FF2B5EF4-FFF2-40B4-BE49-F238E27FC236}">
                <a16:creationId xmlns:a16="http://schemas.microsoft.com/office/drawing/2014/main" id="{4A75AF15-1DDC-179D-10A8-4D35D0237D32}"/>
              </a:ext>
            </a:extLst>
          </p:cNvPr>
          <p:cNvSpPr>
            <a:spLocks noGrp="1"/>
          </p:cNvSpPr>
          <p:nvPr>
            <p:ph type="sldNum" sz="quarter" idx="12"/>
          </p:nvPr>
        </p:nvSpPr>
        <p:spPr/>
        <p:txBody>
          <a:bodyPr/>
          <a:lstStyle/>
          <a:p>
            <a:fld id="{A3CF45AB-9DB8-49EB-9CC7-D9E63ACA2F08}" type="slidenum">
              <a:rPr lang="en-US" smtClean="0"/>
              <a:t>29</a:t>
            </a:fld>
            <a:endParaRPr lang="en-US"/>
          </a:p>
        </p:txBody>
      </p:sp>
      <p:sp>
        <p:nvSpPr>
          <p:cNvPr id="9" name="Rectangle 8">
            <a:extLst>
              <a:ext uri="{FF2B5EF4-FFF2-40B4-BE49-F238E27FC236}">
                <a16:creationId xmlns:a16="http://schemas.microsoft.com/office/drawing/2014/main" id="{358357E1-575B-7DB8-A2DD-22D89ECB85CF}"/>
              </a:ext>
            </a:extLst>
          </p:cNvPr>
          <p:cNvSpPr/>
          <p:nvPr/>
        </p:nvSpPr>
        <p:spPr>
          <a:xfrm>
            <a:off x="1164728" y="2215015"/>
            <a:ext cx="10222820" cy="3230157"/>
          </a:xfrm>
          <a:prstGeom prst="rect">
            <a:avLst/>
          </a:prstGeom>
          <a:solidFill>
            <a:srgbClr val="74ACD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8F6DA8"/>
              </a:solidFill>
            </a:endParaRPr>
          </a:p>
        </p:txBody>
      </p:sp>
      <p:sp>
        <p:nvSpPr>
          <p:cNvPr id="10" name="Content Placeholder 2">
            <a:extLst>
              <a:ext uri="{FF2B5EF4-FFF2-40B4-BE49-F238E27FC236}">
                <a16:creationId xmlns:a16="http://schemas.microsoft.com/office/drawing/2014/main" id="{A9D9558F-B2FC-8746-13F8-6F06FE7CE33C}"/>
              </a:ext>
            </a:extLst>
          </p:cNvPr>
          <p:cNvSpPr txBox="1">
            <a:spLocks/>
          </p:cNvSpPr>
          <p:nvPr/>
        </p:nvSpPr>
        <p:spPr>
          <a:xfrm>
            <a:off x="4810684" y="2575699"/>
            <a:ext cx="6441198" cy="2541429"/>
          </a:xfrm>
          <a:prstGeom prst="rect">
            <a:avLst/>
          </a:prstGeom>
          <a:ln>
            <a:no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Newly established governance and management arrangements are identified and reported as OECMs </a:t>
            </a:r>
            <a:r>
              <a:rPr lang="en-US" b="1"/>
              <a:t>once it is clear they will be sustained and have resulted in biodiversity outcomes </a:t>
            </a:r>
            <a:r>
              <a:rPr lang="en-US"/>
              <a:t>that are expected to endure for the long term.</a:t>
            </a:r>
          </a:p>
        </p:txBody>
      </p:sp>
      <p:sp>
        <p:nvSpPr>
          <p:cNvPr id="11" name="TextBox 10">
            <a:extLst>
              <a:ext uri="{FF2B5EF4-FFF2-40B4-BE49-F238E27FC236}">
                <a16:creationId xmlns:a16="http://schemas.microsoft.com/office/drawing/2014/main" id="{A020B187-248E-6BC2-F784-C0E7CBD7201E}"/>
              </a:ext>
            </a:extLst>
          </p:cNvPr>
          <p:cNvSpPr txBox="1"/>
          <p:nvPr/>
        </p:nvSpPr>
        <p:spPr>
          <a:xfrm>
            <a:off x="1436060" y="3122900"/>
            <a:ext cx="3238959" cy="1446550"/>
          </a:xfrm>
          <a:prstGeom prst="rect">
            <a:avLst/>
          </a:prstGeom>
          <a:noFill/>
        </p:spPr>
        <p:txBody>
          <a:bodyPr wrap="square" rtlCol="0">
            <a:spAutoFit/>
          </a:bodyPr>
          <a:lstStyle/>
          <a:p>
            <a:r>
              <a:rPr lang="en-US" sz="4400" b="1">
                <a:solidFill>
                  <a:schemeClr val="bg1"/>
                </a:solidFill>
              </a:rPr>
              <a:t>GOOD PRACTICE</a:t>
            </a:r>
          </a:p>
        </p:txBody>
      </p:sp>
      <p:sp>
        <p:nvSpPr>
          <p:cNvPr id="3" name="Rectangle 2">
            <a:extLst>
              <a:ext uri="{FF2B5EF4-FFF2-40B4-BE49-F238E27FC236}">
                <a16:creationId xmlns:a16="http://schemas.microsoft.com/office/drawing/2014/main" id="{F6FFA7BB-6735-D362-D52E-5C7D7D7176E5}"/>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166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6A815-A835-FA8C-8B9E-E2D3A975E7F4}"/>
              </a:ext>
            </a:extLst>
          </p:cNvPr>
          <p:cNvSpPr>
            <a:spLocks noGrp="1"/>
          </p:cNvSpPr>
          <p:nvPr>
            <p:ph type="title"/>
          </p:nvPr>
        </p:nvSpPr>
        <p:spPr>
          <a:xfrm>
            <a:off x="747765" y="495753"/>
            <a:ext cx="10515600" cy="1325563"/>
          </a:xfrm>
        </p:spPr>
        <p:txBody>
          <a:bodyPr/>
          <a:lstStyle/>
          <a:p>
            <a:r>
              <a:rPr lang="en-US" b="1">
                <a:solidFill>
                  <a:srgbClr val="E2AF22"/>
                </a:solidFill>
              </a:rPr>
              <a:t>Contents</a:t>
            </a:r>
          </a:p>
        </p:txBody>
      </p:sp>
      <p:sp>
        <p:nvSpPr>
          <p:cNvPr id="3" name="Content Placeholder 2">
            <a:extLst>
              <a:ext uri="{FF2B5EF4-FFF2-40B4-BE49-F238E27FC236}">
                <a16:creationId xmlns:a16="http://schemas.microsoft.com/office/drawing/2014/main" id="{7A738311-0EDA-3BF0-79E9-3158028A17CC}"/>
              </a:ext>
            </a:extLst>
          </p:cNvPr>
          <p:cNvSpPr>
            <a:spLocks noGrp="1"/>
          </p:cNvSpPr>
          <p:nvPr>
            <p:ph idx="1"/>
          </p:nvPr>
        </p:nvSpPr>
        <p:spPr>
          <a:xfrm>
            <a:off x="747764" y="1775380"/>
            <a:ext cx="6406661" cy="4351338"/>
          </a:xfrm>
        </p:spPr>
        <p:txBody>
          <a:bodyPr>
            <a:normAutofit fontScale="92500" lnSpcReduction="10000"/>
          </a:bodyPr>
          <a:lstStyle/>
          <a:p>
            <a:pPr marL="0" indent="0">
              <a:buNone/>
            </a:pPr>
            <a:r>
              <a:rPr lang="en-US" i="1">
                <a:hlinkClick r:id="rId2" action="ppaction://hlinksldjump"/>
              </a:rPr>
              <a:t>Module 1: </a:t>
            </a:r>
            <a:r>
              <a:rPr lang="en-US"/>
              <a:t>Introduction to OECMs</a:t>
            </a:r>
          </a:p>
          <a:p>
            <a:pPr marL="0" indent="0">
              <a:buNone/>
            </a:pPr>
            <a:r>
              <a:rPr lang="en-US" i="1">
                <a:hlinkClick r:id="rId3" action="ppaction://hlinksldjump"/>
              </a:rPr>
              <a:t>Module 2: </a:t>
            </a:r>
            <a:r>
              <a:rPr lang="en-US"/>
              <a:t>Key considerations &amp; Enabling factors</a:t>
            </a:r>
          </a:p>
          <a:p>
            <a:pPr marL="0" indent="0">
              <a:buNone/>
            </a:pPr>
            <a:r>
              <a:rPr lang="en-US" i="1">
                <a:hlinkClick r:id="rId4" action="ppaction://hlinksldjump"/>
              </a:rPr>
              <a:t>Module 3: </a:t>
            </a:r>
            <a:r>
              <a:rPr lang="en-US"/>
              <a:t>Identification &amp; Assessment of sites</a:t>
            </a:r>
          </a:p>
          <a:p>
            <a:pPr marL="0" indent="0">
              <a:buNone/>
            </a:pPr>
            <a:r>
              <a:rPr lang="en-US" i="1">
                <a:hlinkClick r:id="rId5" action="ppaction://hlinksldjump"/>
              </a:rPr>
              <a:t>Module 4: </a:t>
            </a:r>
            <a:r>
              <a:rPr lang="en-US"/>
              <a:t>Reporting OECMs</a:t>
            </a:r>
          </a:p>
          <a:p>
            <a:pPr marL="0" indent="0">
              <a:buNone/>
            </a:pPr>
            <a:r>
              <a:rPr lang="en-US" i="1">
                <a:hlinkClick r:id="rId6" action="ppaction://hlinksldjump"/>
              </a:rPr>
              <a:t>Module 5: </a:t>
            </a:r>
            <a:r>
              <a:rPr lang="en-US"/>
              <a:t>Monitoring OECMs</a:t>
            </a:r>
          </a:p>
          <a:p>
            <a:pPr marL="0" indent="0">
              <a:buNone/>
            </a:pPr>
            <a:r>
              <a:rPr lang="en-US" i="1">
                <a:hlinkClick r:id="rId7" action="ppaction://hlinksldjump"/>
              </a:rPr>
              <a:t>Module 6: </a:t>
            </a:r>
            <a:r>
              <a:rPr lang="en-US"/>
              <a:t>Strengthening OECMs</a:t>
            </a:r>
          </a:p>
          <a:p>
            <a:pPr marL="0" indent="0">
              <a:buNone/>
            </a:pPr>
            <a:r>
              <a:rPr lang="en-US">
                <a:hlinkClick r:id="rId8" action="ppaction://hlinksldjump"/>
              </a:rPr>
              <a:t>Appendices</a:t>
            </a:r>
            <a:endParaRPr lang="en-US"/>
          </a:p>
          <a:p>
            <a:pPr marL="0" indent="0">
              <a:buNone/>
            </a:pPr>
            <a:r>
              <a:rPr lang="en-US">
                <a:hlinkClick r:id="rId9" action="ppaction://hlinksldjump"/>
              </a:rPr>
              <a:t>FAQs</a:t>
            </a:r>
            <a:endParaRPr lang="en-US"/>
          </a:p>
        </p:txBody>
      </p:sp>
      <p:sp>
        <p:nvSpPr>
          <p:cNvPr id="4" name="Slide Number Placeholder 3">
            <a:extLst>
              <a:ext uri="{FF2B5EF4-FFF2-40B4-BE49-F238E27FC236}">
                <a16:creationId xmlns:a16="http://schemas.microsoft.com/office/drawing/2014/main" id="{657B7B97-9F43-4B12-3873-718468DA0294}"/>
              </a:ext>
            </a:extLst>
          </p:cNvPr>
          <p:cNvSpPr>
            <a:spLocks noGrp="1"/>
          </p:cNvSpPr>
          <p:nvPr>
            <p:ph type="sldNum" sz="quarter" idx="12"/>
          </p:nvPr>
        </p:nvSpPr>
        <p:spPr/>
        <p:txBody>
          <a:bodyPr/>
          <a:lstStyle/>
          <a:p>
            <a:fld id="{A3CF45AB-9DB8-49EB-9CC7-D9E63ACA2F08}" type="slidenum">
              <a:rPr lang="en-US" smtClean="0"/>
              <a:t>3</a:t>
            </a:fld>
            <a:endParaRPr lang="en-US"/>
          </a:p>
        </p:txBody>
      </p:sp>
      <p:cxnSp>
        <p:nvCxnSpPr>
          <p:cNvPr id="6" name="Straight Connector 5">
            <a:extLst>
              <a:ext uri="{FF2B5EF4-FFF2-40B4-BE49-F238E27FC236}">
                <a16:creationId xmlns:a16="http://schemas.microsoft.com/office/drawing/2014/main" id="{B6D378FE-FE0D-F204-FFCD-98024BEEF66F}"/>
              </a:ext>
            </a:extLst>
          </p:cNvPr>
          <p:cNvCxnSpPr/>
          <p:nvPr/>
        </p:nvCxnSpPr>
        <p:spPr>
          <a:xfrm>
            <a:off x="7787473" y="1821316"/>
            <a:ext cx="0" cy="3996680"/>
          </a:xfrm>
          <a:prstGeom prst="line">
            <a:avLst/>
          </a:prstGeom>
          <a:ln>
            <a:solidFill>
              <a:srgbClr val="E2AF22"/>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94A6A968-B4BE-6A6C-99AD-D21869DAA100}"/>
              </a:ext>
            </a:extLst>
          </p:cNvPr>
          <p:cNvSpPr txBox="1"/>
          <p:nvPr/>
        </p:nvSpPr>
        <p:spPr>
          <a:xfrm>
            <a:off x="8239229" y="2665494"/>
            <a:ext cx="3485941" cy="2585323"/>
          </a:xfrm>
          <a:prstGeom prst="rect">
            <a:avLst/>
          </a:prstGeom>
          <a:noFill/>
        </p:spPr>
        <p:txBody>
          <a:bodyPr wrap="square" lIns="91440" tIns="45720" rIns="91440" bIns="45720" rtlCol="0" anchor="t">
            <a:spAutoFit/>
          </a:bodyPr>
          <a:lstStyle/>
          <a:p>
            <a:pPr algn="just"/>
            <a:r>
              <a:rPr lang="en-US"/>
              <a:t>This training slide deck was developed primarily using the </a:t>
            </a:r>
            <a:r>
              <a:rPr lang="en-US">
                <a:hlinkClick r:id="rId10"/>
              </a:rPr>
              <a:t>IUCN Good Practice Guidelines on OECMs</a:t>
            </a:r>
            <a:r>
              <a:rPr lang="en-US"/>
              <a:t> authored by Harry Jonas, Stephen Woodley and Pete Wood. It was prepared by Ryan Zlatanova. Its development was sponsored by the World Wildlife Fund.</a:t>
            </a:r>
          </a:p>
        </p:txBody>
      </p:sp>
      <p:sp>
        <p:nvSpPr>
          <p:cNvPr id="8" name="TextBox 7">
            <a:extLst>
              <a:ext uri="{FF2B5EF4-FFF2-40B4-BE49-F238E27FC236}">
                <a16:creationId xmlns:a16="http://schemas.microsoft.com/office/drawing/2014/main" id="{C834F383-50C2-0C66-0A41-2253FC97B450}"/>
              </a:ext>
            </a:extLst>
          </p:cNvPr>
          <p:cNvSpPr txBox="1"/>
          <p:nvPr/>
        </p:nvSpPr>
        <p:spPr>
          <a:xfrm>
            <a:off x="8239229" y="2151662"/>
            <a:ext cx="1738364" cy="523220"/>
          </a:xfrm>
          <a:prstGeom prst="rect">
            <a:avLst/>
          </a:prstGeom>
          <a:noFill/>
        </p:spPr>
        <p:txBody>
          <a:bodyPr wrap="square" rtlCol="0">
            <a:spAutoFit/>
          </a:bodyPr>
          <a:lstStyle/>
          <a:p>
            <a:r>
              <a:rPr lang="en-US" sz="2800" b="1">
                <a:solidFill>
                  <a:srgbClr val="E2AF22"/>
                </a:solidFill>
              </a:rPr>
              <a:t>About</a:t>
            </a:r>
          </a:p>
        </p:txBody>
      </p:sp>
    </p:spTree>
    <p:extLst>
      <p:ext uri="{BB962C8B-B14F-4D97-AF65-F5344CB8AC3E}">
        <p14:creationId xmlns:p14="http://schemas.microsoft.com/office/powerpoint/2010/main" val="21295585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7CA17-3C59-1950-DE76-82AD297A90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564DA3-746D-A3F1-07B6-E8E67B8BF70F}"/>
              </a:ext>
            </a:extLst>
          </p:cNvPr>
          <p:cNvSpPr>
            <a:spLocks noGrp="1"/>
          </p:cNvSpPr>
          <p:nvPr>
            <p:ph type="title"/>
          </p:nvPr>
        </p:nvSpPr>
        <p:spPr>
          <a:xfrm>
            <a:off x="1010324" y="250482"/>
            <a:ext cx="5448760" cy="1325563"/>
          </a:xfrm>
        </p:spPr>
        <p:txBody>
          <a:bodyPr>
            <a:normAutofit/>
          </a:bodyPr>
          <a:lstStyle/>
          <a:p>
            <a:r>
              <a:rPr lang="en-US" sz="4000"/>
              <a:t>Creation of new OECMs</a:t>
            </a:r>
          </a:p>
        </p:txBody>
      </p:sp>
      <p:sp>
        <p:nvSpPr>
          <p:cNvPr id="4" name="Slide Number Placeholder 3">
            <a:extLst>
              <a:ext uri="{FF2B5EF4-FFF2-40B4-BE49-F238E27FC236}">
                <a16:creationId xmlns:a16="http://schemas.microsoft.com/office/drawing/2014/main" id="{582ED042-6AA9-276D-818B-4275A1C47E6E}"/>
              </a:ext>
            </a:extLst>
          </p:cNvPr>
          <p:cNvSpPr>
            <a:spLocks noGrp="1"/>
          </p:cNvSpPr>
          <p:nvPr>
            <p:ph type="sldNum" sz="quarter" idx="12"/>
          </p:nvPr>
        </p:nvSpPr>
        <p:spPr/>
        <p:txBody>
          <a:bodyPr/>
          <a:lstStyle/>
          <a:p>
            <a:fld id="{A3CF45AB-9DB8-49EB-9CC7-D9E63ACA2F08}" type="slidenum">
              <a:rPr lang="en-US" smtClean="0"/>
              <a:t>30</a:t>
            </a:fld>
            <a:endParaRPr lang="en-US"/>
          </a:p>
        </p:txBody>
      </p:sp>
      <p:sp>
        <p:nvSpPr>
          <p:cNvPr id="5" name="TextBox 4">
            <a:extLst>
              <a:ext uri="{FF2B5EF4-FFF2-40B4-BE49-F238E27FC236}">
                <a16:creationId xmlns:a16="http://schemas.microsoft.com/office/drawing/2014/main" id="{CF0BDE31-DB9F-8B50-50A7-9DE4E9BF068C}"/>
              </a:ext>
            </a:extLst>
          </p:cNvPr>
          <p:cNvSpPr txBox="1"/>
          <p:nvPr/>
        </p:nvSpPr>
        <p:spPr>
          <a:xfrm>
            <a:off x="1010324" y="1608835"/>
            <a:ext cx="5448760" cy="4893647"/>
          </a:xfrm>
          <a:prstGeom prst="rect">
            <a:avLst/>
          </a:prstGeom>
          <a:noFill/>
        </p:spPr>
        <p:txBody>
          <a:bodyPr wrap="square" rtlCol="0">
            <a:spAutoFit/>
          </a:bodyPr>
          <a:lstStyle/>
          <a:p>
            <a:r>
              <a:rPr lang="en-US" sz="2400"/>
              <a:t>Creation of an OECM may involve for example:</a:t>
            </a:r>
          </a:p>
          <a:p>
            <a:endParaRPr lang="en-US" sz="2400"/>
          </a:p>
          <a:p>
            <a:pPr marL="342900" indent="-342900">
              <a:buFont typeface="Wingdings" panose="05000000000000000000" pitchFamily="2" charset="2"/>
              <a:buChar char="Ø"/>
            </a:pPr>
            <a:r>
              <a:rPr lang="en-US" sz="2400"/>
              <a:t>Changes to management to ensure conservation of biodiversity values</a:t>
            </a:r>
          </a:p>
          <a:p>
            <a:pPr marL="342900" indent="-342900">
              <a:buFont typeface="Wingdings" panose="05000000000000000000" pitchFamily="2" charset="2"/>
              <a:buChar char="Ø"/>
            </a:pPr>
            <a:endParaRPr lang="en-US" sz="2400"/>
          </a:p>
          <a:p>
            <a:pPr marL="342900" indent="-342900">
              <a:buFont typeface="Wingdings" panose="05000000000000000000" pitchFamily="2" charset="2"/>
              <a:buChar char="Ø"/>
            </a:pPr>
            <a:r>
              <a:rPr lang="en-US" sz="2400"/>
              <a:t>Adoption of policies or regulations to give long-term basis for the management arrangements of a site</a:t>
            </a:r>
          </a:p>
          <a:p>
            <a:pPr marL="342900" indent="-342900">
              <a:buFont typeface="Wingdings" panose="05000000000000000000" pitchFamily="2" charset="2"/>
              <a:buChar char="Ø"/>
            </a:pPr>
            <a:endParaRPr lang="en-US" sz="2400"/>
          </a:p>
          <a:p>
            <a:pPr marL="342900" indent="-342900">
              <a:buFont typeface="Wingdings" panose="05000000000000000000" pitchFamily="2" charset="2"/>
              <a:buChar char="Ø"/>
            </a:pPr>
            <a:r>
              <a:rPr lang="en-US" sz="2400"/>
              <a:t>Restoration in a way that restores or protects important biodiversity values</a:t>
            </a:r>
          </a:p>
        </p:txBody>
      </p:sp>
      <p:pic>
        <p:nvPicPr>
          <p:cNvPr id="7" name="Picture 6" descr="A turtle on a beach&#10;&#10;AI-generated content may be incorrect.">
            <a:extLst>
              <a:ext uri="{FF2B5EF4-FFF2-40B4-BE49-F238E27FC236}">
                <a16:creationId xmlns:a16="http://schemas.microsoft.com/office/drawing/2014/main" id="{2751FD6E-693C-CCEA-7D9D-782926FF59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4934" y="0"/>
            <a:ext cx="5152250" cy="6870317"/>
          </a:xfrm>
          <a:prstGeom prst="rect">
            <a:avLst/>
          </a:prstGeom>
          <a:effectLst>
            <a:outerShdw blurRad="50800" dist="38100" dir="8100000" algn="tr" rotWithShape="0">
              <a:prstClr val="black">
                <a:alpha val="40000"/>
              </a:prstClr>
            </a:outerShdw>
          </a:effectLst>
        </p:spPr>
      </p:pic>
      <p:sp>
        <p:nvSpPr>
          <p:cNvPr id="8" name="TextBox 7">
            <a:extLst>
              <a:ext uri="{FF2B5EF4-FFF2-40B4-BE49-F238E27FC236}">
                <a16:creationId xmlns:a16="http://schemas.microsoft.com/office/drawing/2014/main" id="{D1AB22E7-119B-E066-82CA-EB262A451370}"/>
              </a:ext>
            </a:extLst>
          </p:cNvPr>
          <p:cNvSpPr txBox="1"/>
          <p:nvPr/>
        </p:nvSpPr>
        <p:spPr>
          <a:xfrm>
            <a:off x="7058643" y="6608707"/>
            <a:ext cx="3141233" cy="261610"/>
          </a:xfrm>
          <a:prstGeom prst="rect">
            <a:avLst/>
          </a:prstGeom>
          <a:noFill/>
        </p:spPr>
        <p:txBody>
          <a:bodyPr wrap="square" rtlCol="0">
            <a:spAutoFit/>
          </a:bodyPr>
          <a:lstStyle/>
          <a:p>
            <a:r>
              <a:rPr lang="en-US" sz="1100">
                <a:solidFill>
                  <a:schemeClr val="bg1"/>
                </a:solidFill>
              </a:rPr>
              <a:t>Bastien Preuss/WWF-France</a:t>
            </a:r>
          </a:p>
        </p:txBody>
      </p:sp>
      <p:sp>
        <p:nvSpPr>
          <p:cNvPr id="3" name="Rectangle 2">
            <a:extLst>
              <a:ext uri="{FF2B5EF4-FFF2-40B4-BE49-F238E27FC236}">
                <a16:creationId xmlns:a16="http://schemas.microsoft.com/office/drawing/2014/main" id="{1DDB30B2-6373-CA94-4814-50653D3915FE}"/>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22001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F56F9-B83E-20C4-551C-598FAFDAC2B8}"/>
              </a:ext>
            </a:extLst>
          </p:cNvPr>
          <p:cNvSpPr>
            <a:spLocks noGrp="1"/>
          </p:cNvSpPr>
          <p:nvPr>
            <p:ph type="title"/>
          </p:nvPr>
        </p:nvSpPr>
        <p:spPr>
          <a:xfrm>
            <a:off x="717890" y="374414"/>
            <a:ext cx="10515600" cy="1325563"/>
          </a:xfrm>
        </p:spPr>
        <p:txBody>
          <a:bodyPr/>
          <a:lstStyle/>
          <a:p>
            <a:pPr algn="ctr"/>
            <a:r>
              <a:rPr lang="en-US"/>
              <a:t>Note on ecological restoration and OECMs</a:t>
            </a:r>
          </a:p>
        </p:txBody>
      </p:sp>
      <p:sp>
        <p:nvSpPr>
          <p:cNvPr id="4" name="Slide Number Placeholder 3">
            <a:extLst>
              <a:ext uri="{FF2B5EF4-FFF2-40B4-BE49-F238E27FC236}">
                <a16:creationId xmlns:a16="http://schemas.microsoft.com/office/drawing/2014/main" id="{71EF0E4E-9D01-EC38-1B05-7F09BE888472}"/>
              </a:ext>
            </a:extLst>
          </p:cNvPr>
          <p:cNvSpPr>
            <a:spLocks noGrp="1"/>
          </p:cNvSpPr>
          <p:nvPr>
            <p:ph type="sldNum" sz="quarter" idx="12"/>
          </p:nvPr>
        </p:nvSpPr>
        <p:spPr/>
        <p:txBody>
          <a:bodyPr/>
          <a:lstStyle/>
          <a:p>
            <a:fld id="{A3CF45AB-9DB8-49EB-9CC7-D9E63ACA2F08}" type="slidenum">
              <a:rPr lang="en-US" smtClean="0"/>
              <a:t>31</a:t>
            </a:fld>
            <a:endParaRPr lang="en-US"/>
          </a:p>
        </p:txBody>
      </p:sp>
      <p:sp>
        <p:nvSpPr>
          <p:cNvPr id="6" name="Rectangle 5">
            <a:extLst>
              <a:ext uri="{FF2B5EF4-FFF2-40B4-BE49-F238E27FC236}">
                <a16:creationId xmlns:a16="http://schemas.microsoft.com/office/drawing/2014/main" id="{46C38999-D4DF-4BAD-02D6-C201A96E1E3A}"/>
              </a:ext>
            </a:extLst>
          </p:cNvPr>
          <p:cNvSpPr/>
          <p:nvPr/>
        </p:nvSpPr>
        <p:spPr>
          <a:xfrm>
            <a:off x="1112477" y="2215015"/>
            <a:ext cx="10222820" cy="3230157"/>
          </a:xfrm>
          <a:prstGeom prst="rect">
            <a:avLst/>
          </a:prstGeom>
          <a:solidFill>
            <a:srgbClr val="74ACD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8F6DA8"/>
              </a:solidFill>
            </a:endParaRPr>
          </a:p>
        </p:txBody>
      </p:sp>
      <p:sp>
        <p:nvSpPr>
          <p:cNvPr id="7" name="Content Placeholder 2">
            <a:extLst>
              <a:ext uri="{FF2B5EF4-FFF2-40B4-BE49-F238E27FC236}">
                <a16:creationId xmlns:a16="http://schemas.microsoft.com/office/drawing/2014/main" id="{267CDEE2-8A91-AFD5-62CB-ED9B3553B25B}"/>
              </a:ext>
            </a:extLst>
          </p:cNvPr>
          <p:cNvSpPr txBox="1">
            <a:spLocks/>
          </p:cNvSpPr>
          <p:nvPr/>
        </p:nvSpPr>
        <p:spPr>
          <a:xfrm>
            <a:off x="4758433" y="2575699"/>
            <a:ext cx="6441198" cy="2541429"/>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Restoration areas should not be recognized as OECMs until they are delivering demonstrable and significant outcomes for the in situ conservation of biodiversity that are expected to endure for the long term.</a:t>
            </a:r>
          </a:p>
        </p:txBody>
      </p:sp>
      <p:sp>
        <p:nvSpPr>
          <p:cNvPr id="8" name="TextBox 7">
            <a:extLst>
              <a:ext uri="{FF2B5EF4-FFF2-40B4-BE49-F238E27FC236}">
                <a16:creationId xmlns:a16="http://schemas.microsoft.com/office/drawing/2014/main" id="{3C4C7266-E221-055A-8131-8D2560989D28}"/>
              </a:ext>
            </a:extLst>
          </p:cNvPr>
          <p:cNvSpPr txBox="1"/>
          <p:nvPr/>
        </p:nvSpPr>
        <p:spPr>
          <a:xfrm>
            <a:off x="1383809" y="3122900"/>
            <a:ext cx="3238959" cy="1446550"/>
          </a:xfrm>
          <a:prstGeom prst="rect">
            <a:avLst/>
          </a:prstGeom>
          <a:noFill/>
        </p:spPr>
        <p:txBody>
          <a:bodyPr wrap="square" rtlCol="0">
            <a:spAutoFit/>
          </a:bodyPr>
          <a:lstStyle/>
          <a:p>
            <a:r>
              <a:rPr lang="en-US" sz="4400" b="1">
                <a:solidFill>
                  <a:schemeClr val="bg1"/>
                </a:solidFill>
              </a:rPr>
              <a:t>GOOD PRACTICE</a:t>
            </a:r>
          </a:p>
        </p:txBody>
      </p:sp>
      <p:sp>
        <p:nvSpPr>
          <p:cNvPr id="3" name="Rectangle 2">
            <a:extLst>
              <a:ext uri="{FF2B5EF4-FFF2-40B4-BE49-F238E27FC236}">
                <a16:creationId xmlns:a16="http://schemas.microsoft.com/office/drawing/2014/main" id="{46E727B9-0B2E-3594-80A1-880D4D3AA1EA}"/>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40268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899A1-BBBD-631A-7D56-911F3115E1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576C29-07FE-3183-F784-A9E37767F55C}"/>
              </a:ext>
            </a:extLst>
          </p:cNvPr>
          <p:cNvSpPr>
            <a:spLocks noGrp="1"/>
          </p:cNvSpPr>
          <p:nvPr>
            <p:ph type="ctrTitle"/>
          </p:nvPr>
        </p:nvSpPr>
        <p:spPr>
          <a:xfrm>
            <a:off x="368668" y="1799951"/>
            <a:ext cx="5944582" cy="1991536"/>
          </a:xfrm>
        </p:spPr>
        <p:txBody>
          <a:bodyPr>
            <a:noAutofit/>
          </a:bodyPr>
          <a:lstStyle/>
          <a:p>
            <a:r>
              <a:rPr lang="en-US" sz="4400"/>
              <a:t>KEY CONSIDERATIONS &amp;</a:t>
            </a:r>
            <a:br>
              <a:rPr lang="en-US" sz="4400"/>
            </a:br>
            <a:r>
              <a:rPr lang="en-US" sz="4400"/>
              <a:t>ENABLING CONDITIONS</a:t>
            </a:r>
          </a:p>
        </p:txBody>
      </p:sp>
      <p:sp>
        <p:nvSpPr>
          <p:cNvPr id="3" name="Subtitle 2">
            <a:extLst>
              <a:ext uri="{FF2B5EF4-FFF2-40B4-BE49-F238E27FC236}">
                <a16:creationId xmlns:a16="http://schemas.microsoft.com/office/drawing/2014/main" id="{AADD7200-DC49-B790-FA25-05F2E8498909}"/>
              </a:ext>
            </a:extLst>
          </p:cNvPr>
          <p:cNvSpPr>
            <a:spLocks noGrp="1"/>
          </p:cNvSpPr>
          <p:nvPr>
            <p:ph type="subTitle" idx="1"/>
          </p:nvPr>
        </p:nvSpPr>
        <p:spPr>
          <a:xfrm>
            <a:off x="2362830" y="4279837"/>
            <a:ext cx="1931581" cy="644101"/>
          </a:xfrm>
        </p:spPr>
        <p:txBody>
          <a:bodyPr>
            <a:normAutofit/>
          </a:bodyPr>
          <a:lstStyle/>
          <a:p>
            <a:r>
              <a:rPr lang="en-US" sz="3200" b="1"/>
              <a:t>Module 2</a:t>
            </a:r>
          </a:p>
        </p:txBody>
      </p:sp>
      <p:sp>
        <p:nvSpPr>
          <p:cNvPr id="4" name="Rectangle 3">
            <a:extLst>
              <a:ext uri="{FF2B5EF4-FFF2-40B4-BE49-F238E27FC236}">
                <a16:creationId xmlns:a16="http://schemas.microsoft.com/office/drawing/2014/main" id="{6A1293C0-5916-9160-E222-1FCA2FB552E6}"/>
              </a:ext>
            </a:extLst>
          </p:cNvPr>
          <p:cNvSpPr/>
          <p:nvPr/>
        </p:nvSpPr>
        <p:spPr>
          <a:xfrm>
            <a:off x="10051055" y="-126694"/>
            <a:ext cx="2140945" cy="7111388"/>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92EE39D8-CCBE-92A1-1ABE-4BDAF1E773C8}"/>
              </a:ext>
            </a:extLst>
          </p:cNvPr>
          <p:cNvCxnSpPr>
            <a:cxnSpLocks/>
          </p:cNvCxnSpPr>
          <p:nvPr/>
        </p:nvCxnSpPr>
        <p:spPr>
          <a:xfrm>
            <a:off x="11941857" y="2367097"/>
            <a:ext cx="0" cy="2123807"/>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DD64279D-DF26-D1BC-3A0D-529ABDDAEA2B}"/>
              </a:ext>
            </a:extLst>
          </p:cNvPr>
          <p:cNvSpPr txBox="1"/>
          <p:nvPr/>
        </p:nvSpPr>
        <p:spPr>
          <a:xfrm>
            <a:off x="2612524" y="3356154"/>
            <a:ext cx="1432192" cy="923330"/>
          </a:xfrm>
          <a:prstGeom prst="rect">
            <a:avLst/>
          </a:prstGeom>
          <a:noFill/>
        </p:spPr>
        <p:txBody>
          <a:bodyPr wrap="square" rtlCol="0" anchor="ctr">
            <a:spAutoFit/>
          </a:bodyPr>
          <a:lstStyle/>
          <a:p>
            <a:pPr algn="ctr"/>
            <a:r>
              <a:rPr lang="en-US" sz="5400" b="1">
                <a:solidFill>
                  <a:srgbClr val="8F6DA8"/>
                </a:solidFill>
              </a:rPr>
              <a:t>…</a:t>
            </a:r>
          </a:p>
        </p:txBody>
      </p:sp>
      <p:sp>
        <p:nvSpPr>
          <p:cNvPr id="7" name="Rectangle 6">
            <a:extLst>
              <a:ext uri="{FF2B5EF4-FFF2-40B4-BE49-F238E27FC236}">
                <a16:creationId xmlns:a16="http://schemas.microsoft.com/office/drawing/2014/main" id="{11BF9C6D-D934-80B6-6AAB-6C3E89765E66}"/>
              </a:ext>
            </a:extLst>
          </p:cNvPr>
          <p:cNvSpPr/>
          <p:nvPr/>
        </p:nvSpPr>
        <p:spPr>
          <a:xfrm>
            <a:off x="1" y="690220"/>
            <a:ext cx="547171" cy="539826"/>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9963372-1789-54EB-2ABA-0EF6AB2EF737}"/>
              </a:ext>
            </a:extLst>
          </p:cNvPr>
          <p:cNvSpPr/>
          <p:nvPr/>
        </p:nvSpPr>
        <p:spPr>
          <a:xfrm>
            <a:off x="0" y="5688206"/>
            <a:ext cx="547171" cy="539826"/>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erson in green shirt and two turtles swimming in water&#10;&#10;AI-generated content may be incorrect.">
            <a:extLst>
              <a:ext uri="{FF2B5EF4-FFF2-40B4-BE49-F238E27FC236}">
                <a16:creationId xmlns:a16="http://schemas.microsoft.com/office/drawing/2014/main" id="{51C9D9A1-DBA4-26BB-37CD-3773A3794C84}"/>
              </a:ext>
            </a:extLst>
          </p:cNvPr>
          <p:cNvPicPr>
            <a:picLocks noChangeAspect="1"/>
          </p:cNvPicPr>
          <p:nvPr/>
        </p:nvPicPr>
        <p:blipFill>
          <a:blip r:embed="rId2">
            <a:extLst>
              <a:ext uri="{28A0092B-C50C-407E-A947-70E740481C1C}">
                <a14:useLocalDpi xmlns:a14="http://schemas.microsoft.com/office/drawing/2010/main" val="0"/>
              </a:ext>
            </a:extLst>
          </a:blip>
          <a:srcRect l="14441" r="11553"/>
          <a:stretch/>
        </p:blipFill>
        <p:spPr>
          <a:xfrm>
            <a:off x="6930960" y="1310228"/>
            <a:ext cx="4704107" cy="4237544"/>
          </a:xfrm>
          <a:prstGeom prst="rect">
            <a:avLst/>
          </a:prstGeom>
          <a:ln w="19050">
            <a:solidFill>
              <a:schemeClr val="bg1"/>
            </a:solidFill>
          </a:ln>
        </p:spPr>
      </p:pic>
      <p:sp>
        <p:nvSpPr>
          <p:cNvPr id="11" name="TextBox 10">
            <a:extLst>
              <a:ext uri="{FF2B5EF4-FFF2-40B4-BE49-F238E27FC236}">
                <a16:creationId xmlns:a16="http://schemas.microsoft.com/office/drawing/2014/main" id="{B70857D5-EC5B-B63D-9458-60DB6ADA5AF6}"/>
              </a:ext>
            </a:extLst>
          </p:cNvPr>
          <p:cNvSpPr txBox="1"/>
          <p:nvPr/>
        </p:nvSpPr>
        <p:spPr>
          <a:xfrm>
            <a:off x="9931942" y="5262666"/>
            <a:ext cx="1702340" cy="261610"/>
          </a:xfrm>
          <a:prstGeom prst="rect">
            <a:avLst/>
          </a:prstGeom>
          <a:noFill/>
        </p:spPr>
        <p:txBody>
          <a:bodyPr wrap="square" rtlCol="0">
            <a:spAutoFit/>
          </a:bodyPr>
          <a:lstStyle/>
          <a:p>
            <a:r>
              <a:rPr lang="en-US" sz="1100">
                <a:solidFill>
                  <a:schemeClr val="bg1"/>
                </a:solidFill>
              </a:rPr>
              <a:t>WWF-Pacific/Tom </a:t>
            </a:r>
            <a:r>
              <a:rPr lang="en-US" sz="1100" err="1">
                <a:solidFill>
                  <a:schemeClr val="bg1"/>
                </a:solidFill>
              </a:rPr>
              <a:t>Vierus</a:t>
            </a:r>
            <a:endParaRPr lang="en-US" sz="1100">
              <a:solidFill>
                <a:schemeClr val="bg1"/>
              </a:solidFill>
            </a:endParaRPr>
          </a:p>
        </p:txBody>
      </p:sp>
    </p:spTree>
    <p:extLst>
      <p:ext uri="{BB962C8B-B14F-4D97-AF65-F5344CB8AC3E}">
        <p14:creationId xmlns:p14="http://schemas.microsoft.com/office/powerpoint/2010/main" val="7557467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A6C8A-C143-636E-E3D2-1C342F26EE6A}"/>
              </a:ext>
            </a:extLst>
          </p:cNvPr>
          <p:cNvSpPr>
            <a:spLocks noGrp="1"/>
          </p:cNvSpPr>
          <p:nvPr>
            <p:ph type="title"/>
          </p:nvPr>
        </p:nvSpPr>
        <p:spPr/>
        <p:txBody>
          <a:bodyPr/>
          <a:lstStyle/>
          <a:p>
            <a:r>
              <a:rPr lang="en-US"/>
              <a:t>Module contents</a:t>
            </a:r>
          </a:p>
        </p:txBody>
      </p:sp>
      <p:sp>
        <p:nvSpPr>
          <p:cNvPr id="3" name="Content Placeholder 2">
            <a:extLst>
              <a:ext uri="{FF2B5EF4-FFF2-40B4-BE49-F238E27FC236}">
                <a16:creationId xmlns:a16="http://schemas.microsoft.com/office/drawing/2014/main" id="{E2DFB808-C2E1-F3EA-DA13-21C477881BD1}"/>
              </a:ext>
            </a:extLst>
          </p:cNvPr>
          <p:cNvSpPr>
            <a:spLocks noGrp="1"/>
          </p:cNvSpPr>
          <p:nvPr>
            <p:ph idx="1"/>
          </p:nvPr>
        </p:nvSpPr>
        <p:spPr/>
        <p:txBody>
          <a:bodyPr/>
          <a:lstStyle/>
          <a:p>
            <a:pPr>
              <a:buFont typeface="Wingdings" panose="05000000000000000000" pitchFamily="2" charset="2"/>
              <a:buChar char="Ø"/>
            </a:pPr>
            <a:r>
              <a:rPr lang="en-US"/>
              <a:t> </a:t>
            </a:r>
            <a:r>
              <a:rPr lang="en-US">
                <a:hlinkClick r:id="rId2" action="ppaction://hlinksldjump"/>
              </a:rPr>
              <a:t>Benefits of identifying and reporting OECMs</a:t>
            </a:r>
            <a:endParaRPr lang="en-US"/>
          </a:p>
          <a:p>
            <a:pPr>
              <a:buFont typeface="Wingdings" panose="05000000000000000000" pitchFamily="2" charset="2"/>
              <a:buChar char="Ø"/>
            </a:pPr>
            <a:r>
              <a:rPr lang="en-US"/>
              <a:t> </a:t>
            </a:r>
            <a:r>
              <a:rPr lang="en-US">
                <a:hlinkClick r:id="rId3" action="ppaction://hlinksldjump"/>
              </a:rPr>
              <a:t>Importance of rights, participation and transparency</a:t>
            </a:r>
            <a:endParaRPr lang="en-US"/>
          </a:p>
          <a:p>
            <a:pPr>
              <a:buFont typeface="Wingdings" panose="05000000000000000000" pitchFamily="2" charset="2"/>
              <a:buChar char="Ø"/>
            </a:pPr>
            <a:r>
              <a:rPr lang="en-US"/>
              <a:t> </a:t>
            </a:r>
            <a:r>
              <a:rPr lang="en-US">
                <a:hlinkClick r:id="rId4" action="ppaction://hlinksldjump"/>
              </a:rPr>
              <a:t>National OECM processes</a:t>
            </a:r>
            <a:endParaRPr lang="en-US"/>
          </a:p>
          <a:p>
            <a:pPr>
              <a:buFont typeface="Wingdings" panose="05000000000000000000" pitchFamily="2" charset="2"/>
              <a:buChar char="Ø"/>
            </a:pPr>
            <a:r>
              <a:rPr lang="en-US"/>
              <a:t> </a:t>
            </a:r>
            <a:r>
              <a:rPr lang="en-US">
                <a:hlinkClick r:id="rId5" action="ppaction://hlinksldjump"/>
              </a:rPr>
              <a:t>Laws &amp; policies</a:t>
            </a:r>
            <a:endParaRPr lang="en-US"/>
          </a:p>
          <a:p>
            <a:pPr>
              <a:buFont typeface="Wingdings" panose="05000000000000000000" pitchFamily="2" charset="2"/>
              <a:buChar char="Ø"/>
            </a:pPr>
            <a:r>
              <a:rPr lang="en-US"/>
              <a:t> </a:t>
            </a:r>
            <a:r>
              <a:rPr lang="en-US">
                <a:hlinkClick r:id="rId6" action="ppaction://hlinksldjump"/>
              </a:rPr>
              <a:t>Creating new OECMs</a:t>
            </a:r>
            <a:endParaRPr lang="en-US"/>
          </a:p>
        </p:txBody>
      </p:sp>
      <p:sp>
        <p:nvSpPr>
          <p:cNvPr id="4" name="Slide Number Placeholder 3">
            <a:extLst>
              <a:ext uri="{FF2B5EF4-FFF2-40B4-BE49-F238E27FC236}">
                <a16:creationId xmlns:a16="http://schemas.microsoft.com/office/drawing/2014/main" id="{93061CAD-3C9C-0BB4-6648-73A28A1C691D}"/>
              </a:ext>
            </a:extLst>
          </p:cNvPr>
          <p:cNvSpPr>
            <a:spLocks noGrp="1"/>
          </p:cNvSpPr>
          <p:nvPr>
            <p:ph type="sldNum" sz="quarter" idx="12"/>
          </p:nvPr>
        </p:nvSpPr>
        <p:spPr/>
        <p:txBody>
          <a:bodyPr/>
          <a:lstStyle/>
          <a:p>
            <a:fld id="{A3CF45AB-9DB8-49EB-9CC7-D9E63ACA2F08}" type="slidenum">
              <a:rPr lang="en-US" smtClean="0"/>
              <a:t>33</a:t>
            </a:fld>
            <a:endParaRPr lang="en-US"/>
          </a:p>
        </p:txBody>
      </p:sp>
      <p:sp>
        <p:nvSpPr>
          <p:cNvPr id="5" name="Rectangle 4">
            <a:extLst>
              <a:ext uri="{FF2B5EF4-FFF2-40B4-BE49-F238E27FC236}">
                <a16:creationId xmlns:a16="http://schemas.microsoft.com/office/drawing/2014/main" id="{BF9AEEC1-5C06-E2AD-1B71-D2D56866ECB7}"/>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8F6DA8"/>
              </a:solidFill>
            </a:endParaRPr>
          </a:p>
        </p:txBody>
      </p:sp>
    </p:spTree>
    <p:extLst>
      <p:ext uri="{BB962C8B-B14F-4D97-AF65-F5344CB8AC3E}">
        <p14:creationId xmlns:p14="http://schemas.microsoft.com/office/powerpoint/2010/main" val="36206575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5FF8E1F-909F-AD67-9005-12D6D404E0D3}"/>
              </a:ext>
            </a:extLst>
          </p:cNvPr>
          <p:cNvSpPr/>
          <p:nvPr/>
        </p:nvSpPr>
        <p:spPr>
          <a:xfrm>
            <a:off x="7794892" y="750895"/>
            <a:ext cx="3619959" cy="2678105"/>
          </a:xfrm>
          <a:prstGeom prst="rect">
            <a:avLst/>
          </a:prstGeom>
          <a:solidFill>
            <a:srgbClr val="8F6DA8"/>
          </a:solidFill>
          <a:ln>
            <a:solidFill>
              <a:srgbClr val="8F6DA8"/>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pslz="http://schemas.microsoft.com/office/powerpoint/2016/slidezoom" Requires="pslz">
          <p:graphicFrame>
            <p:nvGraphicFramePr>
              <p:cNvPr id="18" name="Slide Zoom 17">
                <a:extLst>
                  <a:ext uri="{FF2B5EF4-FFF2-40B4-BE49-F238E27FC236}">
                    <a16:creationId xmlns:a16="http://schemas.microsoft.com/office/drawing/2014/main" id="{AEDAB2AC-02AB-096E-5ED2-6ACFD3C68373}"/>
                  </a:ext>
                </a:extLst>
              </p:cNvPr>
              <p:cNvGraphicFramePr>
                <a:graphicFrameLocks noChangeAspect="1"/>
              </p:cNvGraphicFramePr>
              <p:nvPr>
                <p:extLst>
                  <p:ext uri="{D42A27DB-BD31-4B8C-83A1-F6EECF244321}">
                    <p14:modId xmlns:p14="http://schemas.microsoft.com/office/powerpoint/2010/main" val="4202971559"/>
                  </p:ext>
                </p:extLst>
              </p:nvPr>
            </p:nvGraphicFramePr>
            <p:xfrm>
              <a:off x="8167171" y="4363142"/>
              <a:ext cx="3048000" cy="1714500"/>
            </p:xfrm>
            <a:graphic>
              <a:graphicData uri="http://schemas.microsoft.com/office/powerpoint/2016/slidezoom">
                <pslz:sldZm>
                  <pslz:sldZmObj sldId="279" cId="670081918">
                    <pslz:zmPr id="{E7D09191-5493-4191-A2F6-E6DCE7F37758}" returnToParent="0"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p:pic>
            <p:nvPicPr>
              <p:cNvPr id="18" name="Slide Zoom 17">
                <a:extLst>
                  <a:ext uri="{FF2B5EF4-FFF2-40B4-BE49-F238E27FC236}">
                    <a16:creationId xmlns:a16="http://schemas.microsoft.com/office/drawing/2014/main" id="{AEDAB2AC-02AB-096E-5ED2-6ACFD3C68373}"/>
                  </a:ext>
                </a:extLst>
              </p:cNvPr>
              <p:cNvPicPr>
                <a:picLocks noGrp="1" noRot="1" noChangeAspect="1" noMove="1" noResize="1" noEditPoints="1" noAdjustHandles="1" noChangeArrowheads="1" noChangeShapeType="1"/>
              </p:cNvPicPr>
              <p:nvPr/>
            </p:nvPicPr>
            <p:blipFill>
              <a:blip r:embed="rId3"/>
              <a:stretch>
                <a:fillRect/>
              </a:stretch>
            </p:blipFill>
            <p:spPr>
              <a:xfrm>
                <a:off x="8167171" y="4363142"/>
                <a:ext cx="3048000" cy="1714500"/>
              </a:xfrm>
              <a:prstGeom prst="rect">
                <a:avLst/>
              </a:prstGeom>
              <a:ln w="3175">
                <a:solidFill>
                  <a:prstClr val="ltGray"/>
                </a:solidFill>
              </a:ln>
            </p:spPr>
          </p:pic>
        </mc:Fallback>
      </mc:AlternateContent>
      <mc:AlternateContent xmlns:mc="http://schemas.openxmlformats.org/markup-compatibility/2006">
        <mc:Choice xmlns:pslz="http://schemas.microsoft.com/office/powerpoint/2016/slidezoom" Requires="pslz">
          <p:graphicFrame>
            <p:nvGraphicFramePr>
              <p:cNvPr id="16" name="Slide Zoom 15">
                <a:extLst>
                  <a:ext uri="{FF2B5EF4-FFF2-40B4-BE49-F238E27FC236}">
                    <a16:creationId xmlns:a16="http://schemas.microsoft.com/office/drawing/2014/main" id="{DA63DF3F-285C-7935-CAE6-C4BD303A3E0C}"/>
                  </a:ext>
                </a:extLst>
              </p:cNvPr>
              <p:cNvGraphicFramePr>
                <a:graphicFrameLocks noChangeAspect="1"/>
              </p:cNvGraphicFramePr>
              <p:nvPr>
                <p:extLst>
                  <p:ext uri="{D42A27DB-BD31-4B8C-83A1-F6EECF244321}">
                    <p14:modId xmlns:p14="http://schemas.microsoft.com/office/powerpoint/2010/main" val="1643147537"/>
                  </p:ext>
                </p:extLst>
              </p:nvPr>
            </p:nvGraphicFramePr>
            <p:xfrm>
              <a:off x="4572000" y="4358012"/>
              <a:ext cx="3048000" cy="1714500"/>
            </p:xfrm>
            <a:graphic>
              <a:graphicData uri="http://schemas.microsoft.com/office/powerpoint/2016/slidezoom">
                <pslz:sldZm>
                  <pslz:sldZmObj sldId="278" cId="1985678653">
                    <pslz:zmPr id="{F93E1265-644E-4BA5-9284-70A84FB20F68}" returnToParent="0" transitionDur="1000">
                      <p166:blipFill xmlns:p166="http://schemas.microsoft.com/office/powerpoint/2016/6/main">
                        <a:blip r:embed="rId4"/>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p:pic>
            <p:nvPicPr>
              <p:cNvPr id="16" name="Slide Zoom 15">
                <a:extLst>
                  <a:ext uri="{FF2B5EF4-FFF2-40B4-BE49-F238E27FC236}">
                    <a16:creationId xmlns:a16="http://schemas.microsoft.com/office/drawing/2014/main" id="{DA63DF3F-285C-7935-CAE6-C4BD303A3E0C}"/>
                  </a:ext>
                </a:extLst>
              </p:cNvPr>
              <p:cNvPicPr>
                <a:picLocks noGrp="1" noRot="1" noChangeAspect="1" noMove="1" noResize="1" noEditPoints="1" noAdjustHandles="1" noChangeArrowheads="1" noChangeShapeType="1"/>
              </p:cNvPicPr>
              <p:nvPr/>
            </p:nvPicPr>
            <p:blipFill>
              <a:blip r:embed="rId4"/>
              <a:stretch>
                <a:fillRect/>
              </a:stretch>
            </p:blipFill>
            <p:spPr>
              <a:xfrm>
                <a:off x="4572000" y="4358012"/>
                <a:ext cx="3048000" cy="1714500"/>
              </a:xfrm>
              <a:prstGeom prst="rect">
                <a:avLst/>
              </a:prstGeom>
              <a:ln w="3175">
                <a:solidFill>
                  <a:prstClr val="ltGray"/>
                </a:solidFill>
              </a:ln>
            </p:spPr>
          </p:pic>
        </mc:Fallback>
      </mc:AlternateContent>
      <mc:AlternateContent xmlns:mc="http://schemas.openxmlformats.org/markup-compatibility/2006">
        <mc:Choice xmlns:pslz="http://schemas.microsoft.com/office/powerpoint/2016/slidezoom" Requires="pslz">
          <p:graphicFrame>
            <p:nvGraphicFramePr>
              <p:cNvPr id="14" name="Slide Zoom 13">
                <a:extLst>
                  <a:ext uri="{FF2B5EF4-FFF2-40B4-BE49-F238E27FC236}">
                    <a16:creationId xmlns:a16="http://schemas.microsoft.com/office/drawing/2014/main" id="{5E5E7D90-7AD9-BFEC-9F9A-DDC0E01731FF}"/>
                  </a:ext>
                </a:extLst>
              </p:cNvPr>
              <p:cNvGraphicFramePr>
                <a:graphicFrameLocks noChangeAspect="1"/>
              </p:cNvGraphicFramePr>
              <p:nvPr>
                <p:extLst>
                  <p:ext uri="{D42A27DB-BD31-4B8C-83A1-F6EECF244321}">
                    <p14:modId xmlns:p14="http://schemas.microsoft.com/office/powerpoint/2010/main" val="3253033728"/>
                  </p:ext>
                </p:extLst>
              </p:nvPr>
            </p:nvGraphicFramePr>
            <p:xfrm>
              <a:off x="757084" y="4401307"/>
              <a:ext cx="3048000" cy="1714500"/>
            </p:xfrm>
            <a:graphic>
              <a:graphicData uri="http://schemas.microsoft.com/office/powerpoint/2016/slidezoom">
                <pslz:sldZm>
                  <pslz:sldZmObj sldId="277" cId="862166352">
                    <pslz:zmPr id="{45A2EDA7-60AE-4EE5-A549-7484813C10EB}" returnToParent="0" transitionDur="1000">
                      <p166:blipFill xmlns:p166="http://schemas.microsoft.com/office/powerpoint/2016/6/main">
                        <a:blip r:embed="rId5"/>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p:pic>
            <p:nvPicPr>
              <p:cNvPr id="14" name="Slide Zoom 13">
                <a:extLst>
                  <a:ext uri="{FF2B5EF4-FFF2-40B4-BE49-F238E27FC236}">
                    <a16:creationId xmlns:a16="http://schemas.microsoft.com/office/drawing/2014/main" id="{5E5E7D90-7AD9-BFEC-9F9A-DDC0E01731FF}"/>
                  </a:ext>
                </a:extLst>
              </p:cNvPr>
              <p:cNvPicPr>
                <a:picLocks noGrp="1" noRot="1" noChangeAspect="1" noMove="1" noResize="1" noEditPoints="1" noAdjustHandles="1" noChangeArrowheads="1" noChangeShapeType="1"/>
              </p:cNvPicPr>
              <p:nvPr/>
            </p:nvPicPr>
            <p:blipFill>
              <a:blip r:embed="rId5"/>
              <a:stretch>
                <a:fillRect/>
              </a:stretch>
            </p:blipFill>
            <p:spPr>
              <a:xfrm>
                <a:off x="757084" y="4401307"/>
                <a:ext cx="3048000" cy="1714500"/>
              </a:xfrm>
              <a:prstGeom prst="rect">
                <a:avLst/>
              </a:prstGeom>
              <a:ln w="3175">
                <a:solidFill>
                  <a:prstClr val="ltGray"/>
                </a:solidFill>
              </a:ln>
            </p:spPr>
          </p:pic>
        </mc:Fallback>
      </mc:AlternateContent>
      <p:sp>
        <p:nvSpPr>
          <p:cNvPr id="2" name="Title 1">
            <a:extLst>
              <a:ext uri="{FF2B5EF4-FFF2-40B4-BE49-F238E27FC236}">
                <a16:creationId xmlns:a16="http://schemas.microsoft.com/office/drawing/2014/main" id="{17D13703-73D2-BD36-3981-BE9F542E0C83}"/>
              </a:ext>
            </a:extLst>
          </p:cNvPr>
          <p:cNvSpPr>
            <a:spLocks noGrp="1"/>
          </p:cNvSpPr>
          <p:nvPr>
            <p:ph type="title"/>
          </p:nvPr>
        </p:nvSpPr>
        <p:spPr>
          <a:xfrm>
            <a:off x="398208" y="240715"/>
            <a:ext cx="10515600" cy="1325563"/>
          </a:xfrm>
        </p:spPr>
        <p:txBody>
          <a:bodyPr>
            <a:normAutofit/>
          </a:bodyPr>
          <a:lstStyle/>
          <a:p>
            <a:r>
              <a:rPr lang="en-US" sz="4000">
                <a:latin typeface="Aptos Display"/>
              </a:rPr>
              <a:t>Why identify and report OECMs?</a:t>
            </a:r>
          </a:p>
        </p:txBody>
      </p:sp>
      <p:sp>
        <p:nvSpPr>
          <p:cNvPr id="3" name="Content Placeholder 2">
            <a:extLst>
              <a:ext uri="{FF2B5EF4-FFF2-40B4-BE49-F238E27FC236}">
                <a16:creationId xmlns:a16="http://schemas.microsoft.com/office/drawing/2014/main" id="{53D75B56-A8EB-7591-CC15-B80EC5BC27BF}"/>
              </a:ext>
            </a:extLst>
          </p:cNvPr>
          <p:cNvSpPr>
            <a:spLocks noGrp="1"/>
          </p:cNvSpPr>
          <p:nvPr>
            <p:ph idx="1"/>
          </p:nvPr>
        </p:nvSpPr>
        <p:spPr>
          <a:xfrm>
            <a:off x="8007255" y="1502071"/>
            <a:ext cx="3195231" cy="1772693"/>
          </a:xfrm>
        </p:spPr>
        <p:txBody>
          <a:bodyPr>
            <a:normAutofit/>
          </a:bodyPr>
          <a:lstStyle/>
          <a:p>
            <a:pPr marL="0" indent="0" algn="ctr">
              <a:buNone/>
            </a:pPr>
            <a:r>
              <a:rPr lang="en-US" sz="2000"/>
              <a:t>Governing authorities are fully aware of the potential benefits, opportunities, challenges and costs of identifying and reporting a site as an OECM.</a:t>
            </a:r>
          </a:p>
        </p:txBody>
      </p:sp>
      <p:sp>
        <p:nvSpPr>
          <p:cNvPr id="4" name="Slide Number Placeholder 3">
            <a:extLst>
              <a:ext uri="{FF2B5EF4-FFF2-40B4-BE49-F238E27FC236}">
                <a16:creationId xmlns:a16="http://schemas.microsoft.com/office/drawing/2014/main" id="{55D1E18A-C042-7D6E-953E-41914AB7498F}"/>
              </a:ext>
            </a:extLst>
          </p:cNvPr>
          <p:cNvSpPr>
            <a:spLocks noGrp="1"/>
          </p:cNvSpPr>
          <p:nvPr>
            <p:ph type="sldNum" sz="quarter" idx="12"/>
          </p:nvPr>
        </p:nvSpPr>
        <p:spPr/>
        <p:txBody>
          <a:bodyPr/>
          <a:lstStyle/>
          <a:p>
            <a:fld id="{A3CF45AB-9DB8-49EB-9CC7-D9E63ACA2F08}" type="slidenum">
              <a:rPr lang="en-US" smtClean="0"/>
              <a:t>34</a:t>
            </a:fld>
            <a:endParaRPr lang="en-US"/>
          </a:p>
        </p:txBody>
      </p:sp>
      <p:sp>
        <p:nvSpPr>
          <p:cNvPr id="5" name="TextBox 4">
            <a:extLst>
              <a:ext uri="{FF2B5EF4-FFF2-40B4-BE49-F238E27FC236}">
                <a16:creationId xmlns:a16="http://schemas.microsoft.com/office/drawing/2014/main" id="{976F5B25-AFDE-6B9A-6A55-9F62E7FA4A22}"/>
              </a:ext>
            </a:extLst>
          </p:cNvPr>
          <p:cNvSpPr txBox="1"/>
          <p:nvPr/>
        </p:nvSpPr>
        <p:spPr>
          <a:xfrm>
            <a:off x="870155" y="1450716"/>
            <a:ext cx="5869858" cy="286232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000"/>
              <a:t>Recognizing an area’s important contribution towards biodiversity conservation</a:t>
            </a:r>
          </a:p>
          <a:p>
            <a:pPr marL="285750" indent="-285750">
              <a:buFont typeface="Arial" panose="020B0604020202020204" pitchFamily="34" charset="0"/>
              <a:buChar char="•"/>
            </a:pPr>
            <a:r>
              <a:rPr lang="en-US" sz="2000"/>
              <a:t>Included in data on a country’s conservation efforts under international agreements</a:t>
            </a:r>
          </a:p>
          <a:p>
            <a:pPr marL="285750" indent="-285750">
              <a:buFont typeface="Arial" panose="020B0604020202020204" pitchFamily="34" charset="0"/>
              <a:buChar char="•"/>
            </a:pPr>
            <a:r>
              <a:rPr lang="en-US" sz="2000"/>
              <a:t>Increased public awareness of the area’s importance</a:t>
            </a:r>
            <a:endParaRPr lang="en-US" sz="2000">
              <a:highlight>
                <a:srgbClr val="FFFF00"/>
              </a:highlight>
            </a:endParaRPr>
          </a:p>
          <a:p>
            <a:pPr marL="285750" indent="-285750">
              <a:buFont typeface="Arial" panose="020B0604020202020204" pitchFamily="34" charset="0"/>
              <a:buChar char="•"/>
            </a:pPr>
            <a:r>
              <a:rPr lang="en-US" sz="2000"/>
              <a:t>Potentially increased security for the area’s long-term management</a:t>
            </a:r>
          </a:p>
          <a:p>
            <a:pPr marL="285750" indent="-285750">
              <a:buFont typeface="Arial" panose="020B0604020202020204" pitchFamily="34" charset="0"/>
              <a:buChar char="•"/>
            </a:pPr>
            <a:r>
              <a:rPr lang="en-US" sz="2000"/>
              <a:t>Potentially increased financial support</a:t>
            </a:r>
          </a:p>
        </p:txBody>
      </p:sp>
      <p:sp>
        <p:nvSpPr>
          <p:cNvPr id="12" name="TextBox 11">
            <a:extLst>
              <a:ext uri="{FF2B5EF4-FFF2-40B4-BE49-F238E27FC236}">
                <a16:creationId xmlns:a16="http://schemas.microsoft.com/office/drawing/2014/main" id="{E26DB33E-A276-2F16-402E-D9855472509E}"/>
              </a:ext>
            </a:extLst>
          </p:cNvPr>
          <p:cNvSpPr txBox="1"/>
          <p:nvPr/>
        </p:nvSpPr>
        <p:spPr>
          <a:xfrm>
            <a:off x="2540144" y="6277111"/>
            <a:ext cx="7118584" cy="369332"/>
          </a:xfrm>
          <a:prstGeom prst="rect">
            <a:avLst/>
          </a:prstGeom>
          <a:noFill/>
        </p:spPr>
        <p:txBody>
          <a:bodyPr wrap="square" rtlCol="0">
            <a:spAutoFit/>
          </a:bodyPr>
          <a:lstStyle/>
          <a:p>
            <a:r>
              <a:rPr lang="en-US"/>
              <a:t>Click on an embedded slide to see more detailed potential benefits.</a:t>
            </a:r>
          </a:p>
        </p:txBody>
      </p:sp>
      <p:sp>
        <p:nvSpPr>
          <p:cNvPr id="13" name="Rectangle 12">
            <a:extLst>
              <a:ext uri="{FF2B5EF4-FFF2-40B4-BE49-F238E27FC236}">
                <a16:creationId xmlns:a16="http://schemas.microsoft.com/office/drawing/2014/main" id="{06081350-544B-D693-9388-16102025E296}"/>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20300BA4-C34E-662E-12C1-11AF2A65E94C}"/>
              </a:ext>
            </a:extLst>
          </p:cNvPr>
          <p:cNvSpPr txBox="1"/>
          <p:nvPr/>
        </p:nvSpPr>
        <p:spPr>
          <a:xfrm>
            <a:off x="8233270" y="989051"/>
            <a:ext cx="2743200" cy="461665"/>
          </a:xfrm>
          <a:prstGeom prst="rect">
            <a:avLst/>
          </a:prstGeom>
          <a:noFill/>
        </p:spPr>
        <p:txBody>
          <a:bodyPr wrap="square" rtlCol="0">
            <a:spAutoFit/>
          </a:bodyPr>
          <a:lstStyle/>
          <a:p>
            <a:pPr algn="ctr"/>
            <a:r>
              <a:rPr lang="en-US" sz="2400" b="1">
                <a:solidFill>
                  <a:schemeClr val="bg1"/>
                </a:solidFill>
              </a:rPr>
              <a:t>GOOD PRACTICE</a:t>
            </a:r>
          </a:p>
        </p:txBody>
      </p:sp>
    </p:spTree>
    <p:extLst>
      <p:ext uri="{BB962C8B-B14F-4D97-AF65-F5344CB8AC3E}">
        <p14:creationId xmlns:p14="http://schemas.microsoft.com/office/powerpoint/2010/main" val="611132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51027C-D9F0-B2BF-47CA-97F5AEB32CF0}"/>
              </a:ext>
            </a:extLst>
          </p:cNvPr>
          <p:cNvSpPr>
            <a:spLocks noGrp="1"/>
          </p:cNvSpPr>
          <p:nvPr>
            <p:ph type="sldNum" sz="quarter" idx="12"/>
          </p:nvPr>
        </p:nvSpPr>
        <p:spPr/>
        <p:txBody>
          <a:bodyPr/>
          <a:lstStyle/>
          <a:p>
            <a:fld id="{A3CF45AB-9DB8-49EB-9CC7-D9E63ACA2F08}" type="slidenum">
              <a:rPr lang="en-US" smtClean="0"/>
              <a:t>35</a:t>
            </a:fld>
            <a:endParaRPr lang="en-US"/>
          </a:p>
        </p:txBody>
      </p:sp>
      <p:sp>
        <p:nvSpPr>
          <p:cNvPr id="6" name="Rectangle 5">
            <a:extLst>
              <a:ext uri="{FF2B5EF4-FFF2-40B4-BE49-F238E27FC236}">
                <a16:creationId xmlns:a16="http://schemas.microsoft.com/office/drawing/2014/main" id="{586F6B2C-CEFC-2BA8-8A6E-10D58756694A}"/>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DEDFF5F-CB00-EDA9-3F7A-A8C9CF76E1A5}"/>
              </a:ext>
            </a:extLst>
          </p:cNvPr>
          <p:cNvGrpSpPr/>
          <p:nvPr/>
        </p:nvGrpSpPr>
        <p:grpSpPr>
          <a:xfrm>
            <a:off x="595210" y="136525"/>
            <a:ext cx="11001580" cy="1325563"/>
            <a:chOff x="775452" y="208826"/>
            <a:chExt cx="11001580" cy="1325563"/>
          </a:xfrm>
        </p:grpSpPr>
        <p:sp>
          <p:nvSpPr>
            <p:cNvPr id="8" name="Rectangle 7">
              <a:extLst>
                <a:ext uri="{FF2B5EF4-FFF2-40B4-BE49-F238E27FC236}">
                  <a16:creationId xmlns:a16="http://schemas.microsoft.com/office/drawing/2014/main" id="{E90EFB54-AC48-1DA3-E8C0-98055908F0C7}"/>
                </a:ext>
              </a:extLst>
            </p:cNvPr>
            <p:cNvSpPr/>
            <p:nvPr/>
          </p:nvSpPr>
          <p:spPr>
            <a:xfrm>
              <a:off x="841553" y="568914"/>
              <a:ext cx="2364355" cy="583352"/>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938F1E62-346C-265C-D67B-D7C8E4B35E63}"/>
                </a:ext>
              </a:extLst>
            </p:cNvPr>
            <p:cNvSpPr txBox="1">
              <a:spLocks/>
            </p:cNvSpPr>
            <p:nvPr/>
          </p:nvSpPr>
          <p:spPr>
            <a:xfrm>
              <a:off x="775452" y="208826"/>
              <a:ext cx="110015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solidFill>
                    <a:schemeClr val="bg1"/>
                  </a:solidFill>
                </a:rPr>
                <a:t>Case study: </a:t>
              </a:r>
              <a:r>
                <a:rPr lang="en-US" sz="3600" b="0" i="0" u="none" strike="noStrike" baseline="0"/>
                <a:t>La </a:t>
              </a:r>
              <a:r>
                <a:rPr lang="en-US" sz="3600" b="0" i="0" u="none" strike="noStrike" baseline="0" err="1"/>
                <a:t>Ilusión</a:t>
              </a:r>
              <a:r>
                <a:rPr lang="en-US" sz="3600" b="0" i="0" u="none" strike="noStrike" baseline="0"/>
                <a:t> Nature Reserve</a:t>
              </a:r>
            </a:p>
          </p:txBody>
        </p:sp>
      </p:grpSp>
      <p:sp>
        <p:nvSpPr>
          <p:cNvPr id="12" name="Content Placeholder 2">
            <a:extLst>
              <a:ext uri="{FF2B5EF4-FFF2-40B4-BE49-F238E27FC236}">
                <a16:creationId xmlns:a16="http://schemas.microsoft.com/office/drawing/2014/main" id="{33E0F102-E331-BFC9-3A00-2C15A9C39954}"/>
              </a:ext>
            </a:extLst>
          </p:cNvPr>
          <p:cNvSpPr txBox="1">
            <a:spLocks/>
          </p:cNvSpPr>
          <p:nvPr/>
        </p:nvSpPr>
        <p:spPr>
          <a:xfrm>
            <a:off x="595210" y="1252481"/>
            <a:ext cx="10762561" cy="58335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800" b="1">
                <a:solidFill>
                  <a:srgbClr val="8F6DA8"/>
                </a:solidFill>
              </a:rPr>
              <a:t>Location: </a:t>
            </a:r>
            <a:r>
              <a:rPr lang="en-US" sz="1800" b="0" i="0" u="none" strike="noStrike" baseline="0"/>
              <a:t>Colombia </a:t>
            </a:r>
            <a:r>
              <a:rPr lang="en-US" sz="1800"/>
              <a:t>| </a:t>
            </a:r>
            <a:r>
              <a:rPr lang="en-US" sz="1800" b="1">
                <a:solidFill>
                  <a:srgbClr val="8F6DA8"/>
                </a:solidFill>
              </a:rPr>
              <a:t>Example of: </a:t>
            </a:r>
            <a:r>
              <a:rPr lang="en-US" sz="1800" b="0" i="0" u="none" strike="noStrike" baseline="0"/>
              <a:t>A reported OECM that saw the emergence of various benefits as a result of reporting | 45 ha</a:t>
            </a:r>
          </a:p>
          <a:p>
            <a:pPr marL="0" indent="0" algn="l">
              <a:buNone/>
            </a:pPr>
            <a:endParaRPr lang="en-US" sz="1800">
              <a:latin typeface="HelveticaNeueLTPro-Roman"/>
            </a:endParaRPr>
          </a:p>
        </p:txBody>
      </p:sp>
      <p:sp>
        <p:nvSpPr>
          <p:cNvPr id="13" name="TextBox 12">
            <a:extLst>
              <a:ext uri="{FF2B5EF4-FFF2-40B4-BE49-F238E27FC236}">
                <a16:creationId xmlns:a16="http://schemas.microsoft.com/office/drawing/2014/main" id="{69B6E503-328B-B533-9AB8-4739BA4C95BA}"/>
              </a:ext>
            </a:extLst>
          </p:cNvPr>
          <p:cNvSpPr txBox="1"/>
          <p:nvPr/>
        </p:nvSpPr>
        <p:spPr>
          <a:xfrm>
            <a:off x="595210" y="1955145"/>
            <a:ext cx="6951344" cy="4401205"/>
          </a:xfrm>
          <a:prstGeom prst="rect">
            <a:avLst/>
          </a:prstGeom>
          <a:noFill/>
        </p:spPr>
        <p:txBody>
          <a:bodyPr wrap="square" rtlCol="0">
            <a:spAutoFit/>
          </a:bodyPr>
          <a:lstStyle/>
          <a:p>
            <a:pPr marL="285750" indent="-285750">
              <a:buFont typeface="Arial" panose="020B0604020202020204" pitchFamily="34" charset="0"/>
              <a:buChar char="•"/>
            </a:pPr>
            <a:r>
              <a:rPr lang="en-US" sz="2000"/>
              <a:t>Colombian cloud forest</a:t>
            </a:r>
          </a:p>
          <a:p>
            <a:pPr marL="285750" indent="-285750">
              <a:buFont typeface="Arial" panose="020B0604020202020204" pitchFamily="34" charset="0"/>
              <a:buChar char="•"/>
            </a:pPr>
            <a:r>
              <a:rPr lang="en-US" sz="2000"/>
              <a:t>Reserve established in 2007, with a Foundation launched in 2019 to promote the restoration of the critical restoration</a:t>
            </a:r>
          </a:p>
          <a:p>
            <a:pPr marL="285750" indent="-285750">
              <a:buFont typeface="Arial" panose="020B0604020202020204" pitchFamily="34" charset="0"/>
              <a:buChar char="•"/>
            </a:pPr>
            <a:r>
              <a:rPr lang="en-US" sz="2000"/>
              <a:t>The Foundation ensures long-term governance and protection</a:t>
            </a:r>
          </a:p>
          <a:p>
            <a:pPr marL="285750" indent="-285750">
              <a:buFont typeface="Arial" panose="020B0604020202020204" pitchFamily="34" charset="0"/>
              <a:buChar char="•"/>
            </a:pPr>
            <a:r>
              <a:rPr lang="en-US" sz="2000"/>
              <a:t>Benefits seen:</a:t>
            </a:r>
          </a:p>
          <a:p>
            <a:pPr marL="742950" lvl="1" indent="-285750">
              <a:buFont typeface="Arial" panose="020B0604020202020204" pitchFamily="34" charset="0"/>
              <a:buChar char="•"/>
            </a:pPr>
            <a:r>
              <a:rPr lang="en-US" sz="2000"/>
              <a:t>Stronger relationship with local communities and increased involvement from them in restoration</a:t>
            </a:r>
          </a:p>
          <a:p>
            <a:pPr marL="742950" lvl="1" indent="-285750">
              <a:buFont typeface="Arial" panose="020B0604020202020204" pitchFamily="34" charset="0"/>
              <a:buChar char="•"/>
            </a:pPr>
            <a:r>
              <a:rPr lang="en-US" sz="2000"/>
              <a:t>The municipal government consults the OECM authorities in environmental decision-making</a:t>
            </a:r>
          </a:p>
          <a:p>
            <a:pPr marL="742950" lvl="1" indent="-285750">
              <a:buFont typeface="Arial" panose="020B0604020202020204" pitchFamily="34" charset="0"/>
              <a:buChar char="•"/>
            </a:pPr>
            <a:r>
              <a:rPr lang="en-US" sz="2000"/>
              <a:t>The site was recognized as eligible for payments for environmental services</a:t>
            </a:r>
          </a:p>
          <a:p>
            <a:pPr marL="742950" lvl="1" indent="-285750">
              <a:buFont typeface="Arial" panose="020B0604020202020204" pitchFamily="34" charset="0"/>
              <a:buChar char="•"/>
            </a:pPr>
            <a:r>
              <a:rPr lang="en-US" sz="2000"/>
              <a:t>Environmental authorities relocate vulnerable species here</a:t>
            </a:r>
          </a:p>
        </p:txBody>
      </p:sp>
      <p:pic>
        <p:nvPicPr>
          <p:cNvPr id="1026" name="Picture 2">
            <a:extLst>
              <a:ext uri="{FF2B5EF4-FFF2-40B4-BE49-F238E27FC236}">
                <a16:creationId xmlns:a16="http://schemas.microsoft.com/office/drawing/2014/main" id="{7DFC92A4-B423-43DF-9A88-D3654BF840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19" r="31817"/>
          <a:stretch/>
        </p:blipFill>
        <p:spPr bwMode="auto">
          <a:xfrm>
            <a:off x="8307048" y="1835833"/>
            <a:ext cx="2876768" cy="430105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ED68CCE-73CA-00BF-20D1-AD3262DD405A}"/>
              </a:ext>
            </a:extLst>
          </p:cNvPr>
          <p:cNvSpPr txBox="1"/>
          <p:nvPr/>
        </p:nvSpPr>
        <p:spPr>
          <a:xfrm>
            <a:off x="8307048" y="5875273"/>
            <a:ext cx="2471895" cy="261610"/>
          </a:xfrm>
          <a:prstGeom prst="rect">
            <a:avLst/>
          </a:prstGeom>
          <a:noFill/>
        </p:spPr>
        <p:txBody>
          <a:bodyPr wrap="square" rtlCol="0">
            <a:spAutoFit/>
          </a:bodyPr>
          <a:lstStyle/>
          <a:p>
            <a:r>
              <a:rPr lang="en-US" sz="1100">
                <a:solidFill>
                  <a:schemeClr val="bg1"/>
                </a:solidFill>
              </a:rPr>
              <a:t>Fundacion El Bosque y La Niebla</a:t>
            </a:r>
          </a:p>
        </p:txBody>
      </p:sp>
    </p:spTree>
    <p:extLst>
      <p:ext uri="{BB962C8B-B14F-4D97-AF65-F5344CB8AC3E}">
        <p14:creationId xmlns:p14="http://schemas.microsoft.com/office/powerpoint/2010/main" val="27569838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6459E8D-9B5E-C73B-CF9B-9CAEAC09B315}"/>
              </a:ext>
            </a:extLst>
          </p:cNvPr>
          <p:cNvSpPr/>
          <p:nvPr/>
        </p:nvSpPr>
        <p:spPr>
          <a:xfrm>
            <a:off x="984590" y="2109909"/>
            <a:ext cx="10222820" cy="3230157"/>
          </a:xfrm>
          <a:prstGeom prst="rect">
            <a:avLst/>
          </a:prstGeom>
          <a:solidFill>
            <a:srgbClr val="8F6DA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8F6DA8"/>
              </a:solidFill>
            </a:endParaRPr>
          </a:p>
        </p:txBody>
      </p:sp>
      <p:sp>
        <p:nvSpPr>
          <p:cNvPr id="2" name="Title 1">
            <a:extLst>
              <a:ext uri="{FF2B5EF4-FFF2-40B4-BE49-F238E27FC236}">
                <a16:creationId xmlns:a16="http://schemas.microsoft.com/office/drawing/2014/main" id="{27F258DD-D0D0-6A80-C07B-07EF9FE75BCA}"/>
              </a:ext>
            </a:extLst>
          </p:cNvPr>
          <p:cNvSpPr>
            <a:spLocks noGrp="1"/>
          </p:cNvSpPr>
          <p:nvPr>
            <p:ph type="title"/>
          </p:nvPr>
        </p:nvSpPr>
        <p:spPr>
          <a:xfrm>
            <a:off x="838200" y="307996"/>
            <a:ext cx="10515600" cy="1325563"/>
          </a:xfrm>
        </p:spPr>
        <p:txBody>
          <a:bodyPr/>
          <a:lstStyle/>
          <a:p>
            <a:pPr algn="ctr"/>
            <a:r>
              <a:rPr lang="en-US"/>
              <a:t>Rights, participations and transparency</a:t>
            </a:r>
          </a:p>
        </p:txBody>
      </p:sp>
      <p:sp>
        <p:nvSpPr>
          <p:cNvPr id="3" name="Content Placeholder 2">
            <a:extLst>
              <a:ext uri="{FF2B5EF4-FFF2-40B4-BE49-F238E27FC236}">
                <a16:creationId xmlns:a16="http://schemas.microsoft.com/office/drawing/2014/main" id="{CC95436C-D63B-FBB5-13E5-3F8E49202B5E}"/>
              </a:ext>
            </a:extLst>
          </p:cNvPr>
          <p:cNvSpPr>
            <a:spLocks noGrp="1"/>
          </p:cNvSpPr>
          <p:nvPr>
            <p:ph idx="1"/>
          </p:nvPr>
        </p:nvSpPr>
        <p:spPr>
          <a:xfrm>
            <a:off x="4494881" y="2438194"/>
            <a:ext cx="6452682" cy="2573589"/>
          </a:xfrm>
          <a:ln>
            <a:noFill/>
          </a:ln>
        </p:spPr>
        <p:txBody>
          <a:bodyPr vert="horz" lIns="91440" tIns="45720" rIns="91440" bIns="45720" rtlCol="0" anchor="t">
            <a:normAutofit/>
          </a:bodyPr>
          <a:lstStyle/>
          <a:p>
            <a:pPr marL="0" indent="0">
              <a:buNone/>
            </a:pPr>
            <a:r>
              <a:rPr lang="en-US"/>
              <a:t>OECM identification is carried out by (or with the consent of) the site’s governing authority and any Indigenous peoples and local communities, ensuring appropriate engagement with all key stakeholders.</a:t>
            </a:r>
          </a:p>
        </p:txBody>
      </p:sp>
      <p:sp>
        <p:nvSpPr>
          <p:cNvPr id="4" name="Slide Number Placeholder 3">
            <a:extLst>
              <a:ext uri="{FF2B5EF4-FFF2-40B4-BE49-F238E27FC236}">
                <a16:creationId xmlns:a16="http://schemas.microsoft.com/office/drawing/2014/main" id="{415B76A3-9DA2-4378-A6C0-50AE3FE29E69}"/>
              </a:ext>
            </a:extLst>
          </p:cNvPr>
          <p:cNvSpPr>
            <a:spLocks noGrp="1"/>
          </p:cNvSpPr>
          <p:nvPr>
            <p:ph type="sldNum" sz="quarter" idx="12"/>
          </p:nvPr>
        </p:nvSpPr>
        <p:spPr/>
        <p:txBody>
          <a:bodyPr/>
          <a:lstStyle/>
          <a:p>
            <a:fld id="{A3CF45AB-9DB8-49EB-9CC7-D9E63ACA2F08}" type="slidenum">
              <a:rPr lang="en-US" smtClean="0"/>
              <a:t>36</a:t>
            </a:fld>
            <a:endParaRPr lang="en-US"/>
          </a:p>
        </p:txBody>
      </p:sp>
      <p:sp>
        <p:nvSpPr>
          <p:cNvPr id="8" name="Rectangle 7">
            <a:extLst>
              <a:ext uri="{FF2B5EF4-FFF2-40B4-BE49-F238E27FC236}">
                <a16:creationId xmlns:a16="http://schemas.microsoft.com/office/drawing/2014/main" id="{35A73634-4764-7A5E-2910-55B151BC59BC}"/>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8F6DA8"/>
              </a:solidFill>
            </a:endParaRPr>
          </a:p>
        </p:txBody>
      </p:sp>
      <p:sp>
        <p:nvSpPr>
          <p:cNvPr id="5" name="TextBox 4">
            <a:extLst>
              <a:ext uri="{FF2B5EF4-FFF2-40B4-BE49-F238E27FC236}">
                <a16:creationId xmlns:a16="http://schemas.microsoft.com/office/drawing/2014/main" id="{8791315D-581A-9805-3DE5-D35DB97B6A9C}"/>
              </a:ext>
            </a:extLst>
          </p:cNvPr>
          <p:cNvSpPr txBox="1"/>
          <p:nvPr/>
        </p:nvSpPr>
        <p:spPr>
          <a:xfrm>
            <a:off x="1255922" y="3001714"/>
            <a:ext cx="3238959" cy="1446550"/>
          </a:xfrm>
          <a:prstGeom prst="rect">
            <a:avLst/>
          </a:prstGeom>
          <a:noFill/>
        </p:spPr>
        <p:txBody>
          <a:bodyPr wrap="square" rtlCol="0">
            <a:spAutoFit/>
          </a:bodyPr>
          <a:lstStyle/>
          <a:p>
            <a:r>
              <a:rPr lang="en-US" sz="4400" b="1">
                <a:solidFill>
                  <a:schemeClr val="bg1"/>
                </a:solidFill>
              </a:rPr>
              <a:t>GOOD PRACTICE</a:t>
            </a:r>
          </a:p>
        </p:txBody>
      </p:sp>
    </p:spTree>
    <p:extLst>
      <p:ext uri="{BB962C8B-B14F-4D97-AF65-F5344CB8AC3E}">
        <p14:creationId xmlns:p14="http://schemas.microsoft.com/office/powerpoint/2010/main" val="25721117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C86DE5-B99F-697F-0D33-0D7EFD8AC226}"/>
              </a:ext>
            </a:extLst>
          </p:cNvPr>
          <p:cNvSpPr>
            <a:spLocks noGrp="1"/>
          </p:cNvSpPr>
          <p:nvPr>
            <p:ph type="sldNum" sz="quarter" idx="12"/>
          </p:nvPr>
        </p:nvSpPr>
        <p:spPr/>
        <p:txBody>
          <a:bodyPr/>
          <a:lstStyle/>
          <a:p>
            <a:fld id="{A3CF45AB-9DB8-49EB-9CC7-D9E63ACA2F08}" type="slidenum">
              <a:rPr lang="en-US" smtClean="0"/>
              <a:t>37</a:t>
            </a:fld>
            <a:endParaRPr lang="en-US"/>
          </a:p>
        </p:txBody>
      </p:sp>
      <p:sp>
        <p:nvSpPr>
          <p:cNvPr id="5" name="Title 1">
            <a:extLst>
              <a:ext uri="{FF2B5EF4-FFF2-40B4-BE49-F238E27FC236}">
                <a16:creationId xmlns:a16="http://schemas.microsoft.com/office/drawing/2014/main" id="{04F04B66-3E76-79C5-9DFF-CC45118DA51B}"/>
              </a:ext>
            </a:extLst>
          </p:cNvPr>
          <p:cNvSpPr txBox="1">
            <a:spLocks/>
          </p:cNvSpPr>
          <p:nvPr/>
        </p:nvSpPr>
        <p:spPr>
          <a:xfrm>
            <a:off x="537677" y="1863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Rights, participations and transparency</a:t>
            </a:r>
          </a:p>
        </p:txBody>
      </p:sp>
      <p:sp>
        <p:nvSpPr>
          <p:cNvPr id="6" name="Rectangle 5">
            <a:extLst>
              <a:ext uri="{FF2B5EF4-FFF2-40B4-BE49-F238E27FC236}">
                <a16:creationId xmlns:a16="http://schemas.microsoft.com/office/drawing/2014/main" id="{A2DA2E21-41AB-4886-0AA9-720F62DB1B65}"/>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84E897F-5A65-1180-520A-14F4AF4F8CD5}"/>
              </a:ext>
            </a:extLst>
          </p:cNvPr>
          <p:cNvSpPr txBox="1"/>
          <p:nvPr/>
        </p:nvSpPr>
        <p:spPr>
          <a:xfrm>
            <a:off x="546153" y="1496541"/>
            <a:ext cx="10515600" cy="954107"/>
          </a:xfrm>
          <a:prstGeom prst="rect">
            <a:avLst/>
          </a:prstGeom>
          <a:noFill/>
          <a:ln>
            <a:noFill/>
          </a:ln>
        </p:spPr>
        <p:txBody>
          <a:bodyPr wrap="square" lIns="91440" tIns="45720" rIns="91440" bIns="45720" rtlCol="0" anchor="t">
            <a:spAutoFit/>
          </a:bodyPr>
          <a:lstStyle/>
          <a:p>
            <a:pPr algn="l"/>
            <a:r>
              <a:rPr lang="en-US" sz="2800" b="1">
                <a:solidFill>
                  <a:srgbClr val="8F6DA8"/>
                </a:solidFill>
                <a:latin typeface="Aptos Display"/>
              </a:rPr>
              <a:t>The recognition of a site as an OECM is not expected to result in any changes to ownership, management, or use.</a:t>
            </a:r>
          </a:p>
        </p:txBody>
      </p:sp>
      <p:sp>
        <p:nvSpPr>
          <p:cNvPr id="8" name="TextBox 7">
            <a:extLst>
              <a:ext uri="{FF2B5EF4-FFF2-40B4-BE49-F238E27FC236}">
                <a16:creationId xmlns:a16="http://schemas.microsoft.com/office/drawing/2014/main" id="{06CCFC71-7A48-2315-172B-2B247D5F331D}"/>
              </a:ext>
            </a:extLst>
          </p:cNvPr>
          <p:cNvSpPr txBox="1"/>
          <p:nvPr/>
        </p:nvSpPr>
        <p:spPr>
          <a:xfrm>
            <a:off x="669929" y="2637637"/>
            <a:ext cx="5334263" cy="3785652"/>
          </a:xfrm>
          <a:prstGeom prst="rect">
            <a:avLst/>
          </a:prstGeom>
          <a:noFill/>
        </p:spPr>
        <p:txBody>
          <a:bodyPr wrap="square" rtlCol="0">
            <a:spAutoFit/>
          </a:bodyPr>
          <a:lstStyle/>
          <a:p>
            <a:pPr algn="l"/>
            <a:r>
              <a:rPr lang="en-US" sz="2400" b="1" i="0" u="none" strike="noStrike" baseline="0"/>
              <a:t>Both of the following two groups must agree </a:t>
            </a:r>
            <a:r>
              <a:rPr lang="en-US" sz="2400" b="0" i="0" u="none" strike="noStrike" baseline="0"/>
              <a:t>that a site be assessed, identified and reported as an OECM, including accepting or rejecting such a proposal when made by another party:</a:t>
            </a:r>
          </a:p>
          <a:p>
            <a:pPr algn="l"/>
            <a:endParaRPr lang="en-US" sz="2400"/>
          </a:p>
          <a:p>
            <a:pPr marL="457200" indent="-457200" algn="l">
              <a:buFont typeface="+mj-lt"/>
              <a:buAutoNum type="arabicPeriod"/>
            </a:pPr>
            <a:r>
              <a:rPr lang="en-US" sz="2400"/>
              <a:t>The governing authority</a:t>
            </a:r>
          </a:p>
          <a:p>
            <a:pPr marL="457200" indent="-457200" algn="l">
              <a:buFont typeface="+mj-lt"/>
              <a:buAutoNum type="arabicPeriod"/>
            </a:pPr>
            <a:r>
              <a:rPr lang="en-US" sz="2400"/>
              <a:t>Any Indigenous peoples or local communities with a claim to the site</a:t>
            </a:r>
          </a:p>
        </p:txBody>
      </p:sp>
      <p:sp>
        <p:nvSpPr>
          <p:cNvPr id="9" name="TextBox 8">
            <a:extLst>
              <a:ext uri="{FF2B5EF4-FFF2-40B4-BE49-F238E27FC236}">
                <a16:creationId xmlns:a16="http://schemas.microsoft.com/office/drawing/2014/main" id="{9256CAF5-F511-8FDB-1070-5002907413A3}"/>
              </a:ext>
            </a:extLst>
          </p:cNvPr>
          <p:cNvSpPr txBox="1"/>
          <p:nvPr/>
        </p:nvSpPr>
        <p:spPr>
          <a:xfrm>
            <a:off x="7947834" y="3113300"/>
            <a:ext cx="2385392" cy="461665"/>
          </a:xfrm>
          <a:prstGeom prst="rect">
            <a:avLst/>
          </a:prstGeom>
          <a:noFill/>
        </p:spPr>
        <p:txBody>
          <a:bodyPr wrap="square" rtlCol="0">
            <a:spAutoFit/>
          </a:bodyPr>
          <a:lstStyle/>
          <a:p>
            <a:pPr algn="ctr"/>
            <a:r>
              <a:rPr lang="en-US" sz="2400" b="1">
                <a:solidFill>
                  <a:srgbClr val="8F6DA8"/>
                </a:solidFill>
              </a:rPr>
              <a:t>Case study</a:t>
            </a:r>
          </a:p>
        </p:txBody>
      </p:sp>
      <mc:AlternateContent xmlns:mc="http://schemas.openxmlformats.org/markup-compatibility/2006">
        <mc:Choice xmlns:pslz="http://schemas.microsoft.com/office/powerpoint/2016/slidezoom" Requires="pslz">
          <p:graphicFrame>
            <p:nvGraphicFramePr>
              <p:cNvPr id="10" name="Slide Zoom 9">
                <a:extLst>
                  <a:ext uri="{FF2B5EF4-FFF2-40B4-BE49-F238E27FC236}">
                    <a16:creationId xmlns:a16="http://schemas.microsoft.com/office/drawing/2014/main" id="{7B5A8C70-8280-7525-8FF9-C8E2455AF150}"/>
                  </a:ext>
                </a:extLst>
              </p:cNvPr>
              <p:cNvGraphicFramePr>
                <a:graphicFrameLocks noChangeAspect="1"/>
              </p:cNvGraphicFramePr>
              <p:nvPr>
                <p:extLst>
                  <p:ext uri="{D42A27DB-BD31-4B8C-83A1-F6EECF244321}">
                    <p14:modId xmlns:p14="http://schemas.microsoft.com/office/powerpoint/2010/main" val="784354460"/>
                  </p:ext>
                </p:extLst>
              </p:nvPr>
            </p:nvGraphicFramePr>
            <p:xfrm>
              <a:off x="7333032" y="3779537"/>
              <a:ext cx="3614996" cy="2033436"/>
            </p:xfrm>
            <a:graphic>
              <a:graphicData uri="http://schemas.microsoft.com/office/powerpoint/2016/slidezoom">
                <pslz:sldZm>
                  <pslz:sldZmObj sldId="282" cId="2294600450">
                    <pslz:zmPr id="{D527AC3A-1979-4E18-87A1-84D3F92E848F}" returnToParent="0" transitionDur="1000">
                      <p166:blipFill xmlns:p166="http://schemas.microsoft.com/office/powerpoint/2016/6/main">
                        <a:blip r:embed="rId3"/>
                        <a:stretch>
                          <a:fillRect/>
                        </a:stretch>
                      </p166:blipFill>
                      <p166:spPr xmlns:p166="http://schemas.microsoft.com/office/powerpoint/2016/6/main">
                        <a:xfrm>
                          <a:off x="0" y="0"/>
                          <a:ext cx="3614996" cy="2033436"/>
                        </a:xfrm>
                        <a:prstGeom prst="rect">
                          <a:avLst/>
                        </a:prstGeom>
                        <a:ln w="3175">
                          <a:solidFill>
                            <a:prstClr val="ltGray"/>
                          </a:solidFill>
                        </a:ln>
                      </p166:spPr>
                    </pslz:zmPr>
                  </pslz:sldZmObj>
                </pslz:sldZm>
              </a:graphicData>
            </a:graphic>
          </p:graphicFrame>
        </mc:Choice>
        <mc:Fallback>
          <p:pic>
            <p:nvPicPr>
              <p:cNvPr id="10" name="Slide Zoom 9">
                <a:extLst>
                  <a:ext uri="{FF2B5EF4-FFF2-40B4-BE49-F238E27FC236}">
                    <a16:creationId xmlns:a16="http://schemas.microsoft.com/office/drawing/2014/main" id="{7B5A8C70-8280-7525-8FF9-C8E2455AF150}"/>
                  </a:ext>
                </a:extLst>
              </p:cNvPr>
              <p:cNvPicPr>
                <a:picLocks noGrp="1" noRot="1" noChangeAspect="1" noMove="1" noResize="1" noEditPoints="1" noAdjustHandles="1" noChangeArrowheads="1" noChangeShapeType="1"/>
              </p:cNvPicPr>
              <p:nvPr/>
            </p:nvPicPr>
            <p:blipFill>
              <a:blip r:embed="rId3"/>
              <a:stretch>
                <a:fillRect/>
              </a:stretch>
            </p:blipFill>
            <p:spPr>
              <a:xfrm>
                <a:off x="7333032" y="3779537"/>
                <a:ext cx="3614996" cy="2033436"/>
              </a:xfrm>
              <a:prstGeom prst="rect">
                <a:avLst/>
              </a:prstGeom>
              <a:ln w="3175">
                <a:solidFill>
                  <a:prstClr val="ltGray"/>
                </a:solidFill>
              </a:ln>
            </p:spPr>
          </p:pic>
        </mc:Fallback>
      </mc:AlternateContent>
    </p:spTree>
    <p:extLst>
      <p:ext uri="{BB962C8B-B14F-4D97-AF65-F5344CB8AC3E}">
        <p14:creationId xmlns:p14="http://schemas.microsoft.com/office/powerpoint/2010/main" val="37225358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A759B11-0566-6194-F19D-9B8262262040}"/>
              </a:ext>
            </a:extLst>
          </p:cNvPr>
          <p:cNvSpPr/>
          <p:nvPr/>
        </p:nvSpPr>
        <p:spPr>
          <a:xfrm>
            <a:off x="6025656" y="1380273"/>
            <a:ext cx="5398755" cy="4976077"/>
          </a:xfrm>
          <a:prstGeom prst="rect">
            <a:avLst/>
          </a:prstGeom>
          <a:solidFill>
            <a:srgbClr val="8F6DA8">
              <a:alpha val="20000"/>
            </a:srgbClr>
          </a:solidFill>
          <a:ln>
            <a:no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5AB80E-D8AC-2D6B-B63F-32D756392280}"/>
              </a:ext>
            </a:extLst>
          </p:cNvPr>
          <p:cNvSpPr>
            <a:spLocks noGrp="1"/>
          </p:cNvSpPr>
          <p:nvPr>
            <p:ph type="title"/>
          </p:nvPr>
        </p:nvSpPr>
        <p:spPr>
          <a:xfrm>
            <a:off x="500269" y="153192"/>
            <a:ext cx="10515600" cy="1325563"/>
          </a:xfrm>
        </p:spPr>
        <p:txBody>
          <a:bodyPr/>
          <a:lstStyle/>
          <a:p>
            <a:r>
              <a:rPr lang="en-US" dirty="0"/>
              <a:t>National OECM processes</a:t>
            </a:r>
          </a:p>
        </p:txBody>
      </p:sp>
      <p:sp>
        <p:nvSpPr>
          <p:cNvPr id="3" name="Content Placeholder 2">
            <a:extLst>
              <a:ext uri="{FF2B5EF4-FFF2-40B4-BE49-F238E27FC236}">
                <a16:creationId xmlns:a16="http://schemas.microsoft.com/office/drawing/2014/main" id="{D407B4B2-644B-E279-D616-9273F2301206}"/>
              </a:ext>
            </a:extLst>
          </p:cNvPr>
          <p:cNvSpPr>
            <a:spLocks noGrp="1"/>
          </p:cNvSpPr>
          <p:nvPr>
            <p:ph idx="1"/>
          </p:nvPr>
        </p:nvSpPr>
        <p:spPr>
          <a:xfrm>
            <a:off x="500269" y="1690687"/>
            <a:ext cx="3882546" cy="4436843"/>
          </a:xfrm>
        </p:spPr>
        <p:txBody>
          <a:bodyPr>
            <a:normAutofit/>
          </a:bodyPr>
          <a:lstStyle/>
          <a:p>
            <a:pPr marL="0" indent="0">
              <a:buNone/>
            </a:pPr>
            <a:r>
              <a:rPr lang="en-US" sz="2400"/>
              <a:t>The identification, reporting, monitoring and strengthening of OECMs should take place at the site level. However, </a:t>
            </a:r>
            <a:r>
              <a:rPr lang="en-US" sz="2400" b="1"/>
              <a:t>a national OECM process can assist the site-level work </a:t>
            </a:r>
            <a:r>
              <a:rPr lang="en-US" sz="2400"/>
              <a:t>by building on global guidance with reference to the legal, policy, cultural and ecological factors specific to each country.</a:t>
            </a:r>
          </a:p>
        </p:txBody>
      </p:sp>
      <p:sp>
        <p:nvSpPr>
          <p:cNvPr id="4" name="Slide Number Placeholder 3">
            <a:extLst>
              <a:ext uri="{FF2B5EF4-FFF2-40B4-BE49-F238E27FC236}">
                <a16:creationId xmlns:a16="http://schemas.microsoft.com/office/drawing/2014/main" id="{98DF7020-32F5-2690-1348-EC47B4A6EC81}"/>
              </a:ext>
            </a:extLst>
          </p:cNvPr>
          <p:cNvSpPr>
            <a:spLocks noGrp="1"/>
          </p:cNvSpPr>
          <p:nvPr>
            <p:ph type="sldNum" sz="quarter" idx="12"/>
          </p:nvPr>
        </p:nvSpPr>
        <p:spPr/>
        <p:txBody>
          <a:bodyPr/>
          <a:lstStyle/>
          <a:p>
            <a:fld id="{A3CF45AB-9DB8-49EB-9CC7-D9E63ACA2F08}" type="slidenum">
              <a:rPr lang="en-US" smtClean="0"/>
              <a:t>38</a:t>
            </a:fld>
            <a:endParaRPr lang="en-US"/>
          </a:p>
        </p:txBody>
      </p:sp>
      <p:sp>
        <p:nvSpPr>
          <p:cNvPr id="5" name="TextBox 4">
            <a:extLst>
              <a:ext uri="{FF2B5EF4-FFF2-40B4-BE49-F238E27FC236}">
                <a16:creationId xmlns:a16="http://schemas.microsoft.com/office/drawing/2014/main" id="{E70AA30E-07A1-6F3D-5D5C-4E923887254F}"/>
              </a:ext>
            </a:extLst>
          </p:cNvPr>
          <p:cNvSpPr txBox="1"/>
          <p:nvPr/>
        </p:nvSpPr>
        <p:spPr>
          <a:xfrm>
            <a:off x="6025656" y="1413845"/>
            <a:ext cx="5449677" cy="5324535"/>
          </a:xfrm>
          <a:prstGeom prst="rect">
            <a:avLst/>
          </a:prstGeom>
          <a:noFill/>
        </p:spPr>
        <p:txBody>
          <a:bodyPr wrap="square" rtlCol="0">
            <a:spAutoFit/>
          </a:bodyPr>
          <a:lstStyle/>
          <a:p>
            <a:r>
              <a:rPr lang="en-US" sz="2000" b="1" dirty="0"/>
              <a:t>Potential benefits</a:t>
            </a:r>
          </a:p>
          <a:p>
            <a:endParaRPr lang="en-US" sz="1400" b="1" dirty="0"/>
          </a:p>
          <a:p>
            <a:pPr marL="285750" indent="-285750" algn="l">
              <a:buFont typeface="Arial" panose="020B0604020202020204" pitchFamily="34" charset="0"/>
              <a:buChar char="•"/>
            </a:pPr>
            <a:r>
              <a:rPr lang="en-US" sz="2000" b="0" i="0" u="none" strike="noStrike" baseline="0" dirty="0"/>
              <a:t>OECMs understood by decision-makers, rightsholders and other stakeholders;</a:t>
            </a:r>
          </a:p>
          <a:p>
            <a:pPr marL="285750" indent="-285750" algn="l">
              <a:buFont typeface="Arial" panose="020B0604020202020204" pitchFamily="34" charset="0"/>
              <a:buChar char="•"/>
            </a:pPr>
            <a:r>
              <a:rPr lang="en-US" sz="2000" b="0" i="0" u="none" strike="noStrike" baseline="0" dirty="0"/>
              <a:t>The OECM identification process is inclusive and equitable; </a:t>
            </a:r>
          </a:p>
          <a:p>
            <a:pPr marL="285750" indent="-285750" algn="l">
              <a:buFont typeface="Arial" panose="020B0604020202020204" pitchFamily="34" charset="0"/>
              <a:buChar char="•"/>
            </a:pPr>
            <a:r>
              <a:rPr lang="en-US" sz="2000" dirty="0"/>
              <a:t>T</a:t>
            </a:r>
            <a:r>
              <a:rPr lang="en-US" sz="2000" b="0" i="0" u="none" strike="noStrike" baseline="0" dirty="0"/>
              <a:t>here is consistency in applying the OECM identification criteria;</a:t>
            </a:r>
          </a:p>
          <a:p>
            <a:pPr marL="285750" indent="-285750" algn="l">
              <a:buFont typeface="Arial" panose="020B0604020202020204" pitchFamily="34" charset="0"/>
              <a:buChar char="•"/>
            </a:pPr>
            <a:r>
              <a:rPr lang="en-US" sz="2000" b="0" i="0" u="none" strike="noStrike" baseline="0" dirty="0"/>
              <a:t>OECMs are effectively integrated within national plans and programs for biodiversity conservation;</a:t>
            </a:r>
          </a:p>
          <a:p>
            <a:pPr marL="285750" indent="-285750" algn="l">
              <a:buFont typeface="Arial" panose="020B0604020202020204" pitchFamily="34" charset="0"/>
              <a:buChar char="•"/>
            </a:pPr>
            <a:r>
              <a:rPr lang="en-US" sz="2000" dirty="0"/>
              <a:t>Documenting </a:t>
            </a:r>
            <a:r>
              <a:rPr lang="en-US" sz="2000" b="0" i="0" u="none" strike="noStrike" baseline="0" dirty="0"/>
              <a:t>and reporting OECMs becomes cohesive and consistent;</a:t>
            </a:r>
            <a:endParaRPr lang="en-US" sz="2000" dirty="0"/>
          </a:p>
          <a:p>
            <a:pPr marL="285750" indent="-285750" algn="l">
              <a:buFont typeface="Arial" panose="020B0604020202020204" pitchFamily="34" charset="0"/>
              <a:buChar char="•"/>
            </a:pPr>
            <a:r>
              <a:rPr lang="en-US" sz="2000" b="0" i="0" u="none" strike="noStrike" baseline="0" dirty="0"/>
              <a:t>the identification of OECMs builds on any existing policies and plans concerning conservation outside of protected areas.</a:t>
            </a:r>
            <a:endParaRPr lang="en-US" sz="2000" b="1" dirty="0"/>
          </a:p>
          <a:p>
            <a:pPr marL="285750" indent="-285750">
              <a:buFont typeface="Arial" panose="020B0604020202020204" pitchFamily="34" charset="0"/>
              <a:buChar char="•"/>
            </a:pPr>
            <a:endParaRPr lang="en-US" sz="2000" dirty="0"/>
          </a:p>
        </p:txBody>
      </p:sp>
      <p:sp>
        <p:nvSpPr>
          <p:cNvPr id="6" name="Rectangle 5">
            <a:extLst>
              <a:ext uri="{FF2B5EF4-FFF2-40B4-BE49-F238E27FC236}">
                <a16:creationId xmlns:a16="http://schemas.microsoft.com/office/drawing/2014/main" id="{563CF67F-107A-AC6A-069C-047774790DA5}"/>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B40E64ED-CB01-9CAA-7182-7CF4E0F5713A}"/>
              </a:ext>
            </a:extLst>
          </p:cNvPr>
          <p:cNvSpPr/>
          <p:nvPr/>
        </p:nvSpPr>
        <p:spPr>
          <a:xfrm>
            <a:off x="4550979" y="3305060"/>
            <a:ext cx="1187669" cy="468154"/>
          </a:xfrm>
          <a:prstGeom prst="rightArrow">
            <a:avLst/>
          </a:prstGeom>
          <a:solidFill>
            <a:srgbClr val="8F6DA8"/>
          </a:solidFill>
          <a:ln>
            <a:solidFill>
              <a:srgbClr val="8F6D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Bracket 7">
            <a:extLst>
              <a:ext uri="{FF2B5EF4-FFF2-40B4-BE49-F238E27FC236}">
                <a16:creationId xmlns:a16="http://schemas.microsoft.com/office/drawing/2014/main" id="{68BBAEA1-7280-0AAF-882B-6BC85CF72D90}"/>
              </a:ext>
            </a:extLst>
          </p:cNvPr>
          <p:cNvSpPr/>
          <p:nvPr/>
        </p:nvSpPr>
        <p:spPr>
          <a:xfrm>
            <a:off x="371789" y="1478755"/>
            <a:ext cx="422031" cy="4436843"/>
          </a:xfrm>
          <a:prstGeom prst="leftBracket">
            <a:avLst/>
          </a:prstGeom>
          <a:noFill/>
          <a:ln>
            <a:solidFill>
              <a:srgbClr val="8F6DA8"/>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0169214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2F974-3302-99A6-CC01-2A30B9B95600}"/>
              </a:ext>
            </a:extLst>
          </p:cNvPr>
          <p:cNvSpPr>
            <a:spLocks noGrp="1"/>
          </p:cNvSpPr>
          <p:nvPr>
            <p:ph type="title"/>
          </p:nvPr>
        </p:nvSpPr>
        <p:spPr>
          <a:xfrm>
            <a:off x="1144607" y="164369"/>
            <a:ext cx="10515600" cy="837510"/>
          </a:xfrm>
        </p:spPr>
        <p:txBody>
          <a:bodyPr>
            <a:normAutofit/>
          </a:bodyPr>
          <a:lstStyle/>
          <a:p>
            <a:pPr algn="r"/>
            <a:r>
              <a:rPr lang="en-US" sz="4000"/>
              <a:t>National OECM processes</a:t>
            </a:r>
          </a:p>
        </p:txBody>
      </p:sp>
      <p:sp>
        <p:nvSpPr>
          <p:cNvPr id="3" name="Content Placeholder 2">
            <a:extLst>
              <a:ext uri="{FF2B5EF4-FFF2-40B4-BE49-F238E27FC236}">
                <a16:creationId xmlns:a16="http://schemas.microsoft.com/office/drawing/2014/main" id="{E94404D7-A734-81B5-6042-B916D2701C17}"/>
              </a:ext>
            </a:extLst>
          </p:cNvPr>
          <p:cNvSpPr>
            <a:spLocks noGrp="1"/>
          </p:cNvSpPr>
          <p:nvPr>
            <p:ph idx="1"/>
          </p:nvPr>
        </p:nvSpPr>
        <p:spPr>
          <a:xfrm>
            <a:off x="5349148" y="1713089"/>
            <a:ext cx="6208923" cy="4980542"/>
          </a:xfrm>
        </p:spPr>
        <p:txBody>
          <a:bodyPr>
            <a:normAutofit/>
          </a:bodyPr>
          <a:lstStyle/>
          <a:p>
            <a:pPr algn="l"/>
            <a:r>
              <a:rPr lang="en-US" sz="2000" b="0" i="0" u="none" strike="noStrike" baseline="0" err="1"/>
              <a:t>Recognising</a:t>
            </a:r>
            <a:r>
              <a:rPr lang="en-US" sz="2000" b="0" i="0" u="none" strike="noStrike" baseline="0"/>
              <a:t> areas of importance for biodiversity that are not </a:t>
            </a:r>
            <a:r>
              <a:rPr lang="en-US" sz="2000"/>
              <a:t>PAs </a:t>
            </a:r>
            <a:r>
              <a:rPr lang="en-US" sz="2000" b="0" i="0" u="none" strike="noStrike" baseline="0"/>
              <a:t>and assessing their potential as OECMs or PAs.</a:t>
            </a:r>
          </a:p>
          <a:p>
            <a:pPr algn="l"/>
            <a:r>
              <a:rPr lang="en-US" sz="2000" b="0" i="0" u="none" strike="noStrike" baseline="0"/>
              <a:t>Establishing a list of potential OECMs with reference to existing analysis, priority setting and policy.</a:t>
            </a:r>
          </a:p>
          <a:p>
            <a:pPr algn="l"/>
            <a:r>
              <a:rPr lang="en-US" sz="2000" b="0" i="0" u="none" strike="noStrike" baseline="0"/>
              <a:t>Reviewing the results of site-level OECM identification.</a:t>
            </a:r>
          </a:p>
          <a:p>
            <a:pPr algn="l"/>
            <a:r>
              <a:rPr lang="en-US" sz="2000" b="0" i="0" u="none" strike="noStrike" baseline="0"/>
              <a:t>Documenting OECMs in a national database, and coordinating reporting OECMs to the WD-OECM.</a:t>
            </a:r>
          </a:p>
          <a:p>
            <a:pPr algn="l"/>
            <a:r>
              <a:rPr lang="en-US" sz="2000" b="0" i="0" u="none" strike="noStrike" baseline="0"/>
              <a:t>Coordinating planning and strategy for strengthening OECMs (</a:t>
            </a:r>
            <a:r>
              <a:rPr lang="en-US" sz="2000"/>
              <a:t>see Module 6)</a:t>
            </a:r>
            <a:r>
              <a:rPr lang="en-US" sz="2000" b="0" i="0" u="none" strike="noStrike" baseline="0"/>
              <a:t>.</a:t>
            </a:r>
          </a:p>
          <a:p>
            <a:pPr algn="l"/>
            <a:r>
              <a:rPr lang="en-US" sz="2000" b="0" i="0" u="none" strike="noStrike" baseline="0"/>
              <a:t>Identifying opportunities in legislation and policy for the management and conservation of OECMs to be </a:t>
            </a:r>
            <a:r>
              <a:rPr lang="en-US" sz="2000" b="0" i="0" u="none" strike="noStrike" baseline="0" err="1"/>
              <a:t>recognised</a:t>
            </a:r>
            <a:r>
              <a:rPr lang="en-US" sz="2000" b="0" i="0" u="none" strike="noStrike" baseline="0"/>
              <a:t> and strengthened.</a:t>
            </a:r>
            <a:endParaRPr lang="en-US" sz="3200"/>
          </a:p>
        </p:txBody>
      </p:sp>
      <p:sp>
        <p:nvSpPr>
          <p:cNvPr id="4" name="Slide Number Placeholder 3">
            <a:extLst>
              <a:ext uri="{FF2B5EF4-FFF2-40B4-BE49-F238E27FC236}">
                <a16:creationId xmlns:a16="http://schemas.microsoft.com/office/drawing/2014/main" id="{8CAC4CE8-40E2-D4CF-4D6A-CF0A34B2F085}"/>
              </a:ext>
            </a:extLst>
          </p:cNvPr>
          <p:cNvSpPr>
            <a:spLocks noGrp="1"/>
          </p:cNvSpPr>
          <p:nvPr>
            <p:ph type="sldNum" sz="quarter" idx="12"/>
          </p:nvPr>
        </p:nvSpPr>
        <p:spPr/>
        <p:txBody>
          <a:bodyPr/>
          <a:lstStyle/>
          <a:p>
            <a:fld id="{A3CF45AB-9DB8-49EB-9CC7-D9E63ACA2F08}" type="slidenum">
              <a:rPr lang="en-US" smtClean="0"/>
              <a:t>39</a:t>
            </a:fld>
            <a:endParaRPr lang="en-US"/>
          </a:p>
        </p:txBody>
      </p:sp>
      <p:sp>
        <p:nvSpPr>
          <p:cNvPr id="5" name="TextBox 4">
            <a:extLst>
              <a:ext uri="{FF2B5EF4-FFF2-40B4-BE49-F238E27FC236}">
                <a16:creationId xmlns:a16="http://schemas.microsoft.com/office/drawing/2014/main" id="{F87C9302-53C2-E279-31C3-DC3537349D94}"/>
              </a:ext>
            </a:extLst>
          </p:cNvPr>
          <p:cNvSpPr txBox="1"/>
          <p:nvPr/>
        </p:nvSpPr>
        <p:spPr>
          <a:xfrm>
            <a:off x="7243551" y="1094941"/>
            <a:ext cx="4110249" cy="461665"/>
          </a:xfrm>
          <a:prstGeom prst="rect">
            <a:avLst/>
          </a:prstGeom>
          <a:noFill/>
        </p:spPr>
        <p:txBody>
          <a:bodyPr wrap="square" rtlCol="0">
            <a:spAutoFit/>
          </a:bodyPr>
          <a:lstStyle/>
          <a:p>
            <a:pPr algn="r"/>
            <a:r>
              <a:rPr lang="en-US" sz="2400" b="1">
                <a:latin typeface="+mj-lt"/>
              </a:rPr>
              <a:t>Activities may include</a:t>
            </a:r>
          </a:p>
        </p:txBody>
      </p:sp>
      <p:sp>
        <p:nvSpPr>
          <p:cNvPr id="6" name="Rectangle 5">
            <a:extLst>
              <a:ext uri="{FF2B5EF4-FFF2-40B4-BE49-F238E27FC236}">
                <a16:creationId xmlns:a16="http://schemas.microsoft.com/office/drawing/2014/main" id="{2C16FF7C-F4F4-DD51-7E78-35013CB0B3CA}"/>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group of people sitting around a table&#10;&#10;AI-generated content may be incorrect.">
            <a:extLst>
              <a:ext uri="{FF2B5EF4-FFF2-40B4-BE49-F238E27FC236}">
                <a16:creationId xmlns:a16="http://schemas.microsoft.com/office/drawing/2014/main" id="{97DE26AC-1D0C-42DF-B5A6-04E8DE7E06DB}"/>
              </a:ext>
            </a:extLst>
          </p:cNvPr>
          <p:cNvPicPr>
            <a:picLocks noChangeAspect="1"/>
          </p:cNvPicPr>
          <p:nvPr/>
        </p:nvPicPr>
        <p:blipFill>
          <a:blip r:embed="rId3">
            <a:extLst>
              <a:ext uri="{28A0092B-C50C-407E-A947-70E740481C1C}">
                <a14:useLocalDpi xmlns:a14="http://schemas.microsoft.com/office/drawing/2010/main" val="0"/>
              </a:ext>
            </a:extLst>
          </a:blip>
          <a:srcRect l="10750" r="22490"/>
          <a:stretch/>
        </p:blipFill>
        <p:spPr>
          <a:xfrm>
            <a:off x="-1733710" y="-2579"/>
            <a:ext cx="6841864" cy="6841864"/>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539319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3117F-C1F7-D388-C2B6-F4EF5153A5B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990CE2B-062A-F537-2C88-848CE1821BF4}"/>
              </a:ext>
            </a:extLst>
          </p:cNvPr>
          <p:cNvSpPr/>
          <p:nvPr/>
        </p:nvSpPr>
        <p:spPr>
          <a:xfrm>
            <a:off x="0" y="-126694"/>
            <a:ext cx="2140945" cy="7111388"/>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2C6BA1-4B05-9942-A3B0-20A3545DE91C}"/>
              </a:ext>
            </a:extLst>
          </p:cNvPr>
          <p:cNvSpPr>
            <a:spLocks noGrp="1"/>
          </p:cNvSpPr>
          <p:nvPr>
            <p:ph type="ctrTitle"/>
          </p:nvPr>
        </p:nvSpPr>
        <p:spPr>
          <a:xfrm>
            <a:off x="5743539" y="1412742"/>
            <a:ext cx="6066620" cy="2387600"/>
          </a:xfrm>
        </p:spPr>
        <p:txBody>
          <a:bodyPr>
            <a:noAutofit/>
          </a:bodyPr>
          <a:lstStyle/>
          <a:p>
            <a:r>
              <a:rPr lang="en-US" sz="6600" dirty="0"/>
              <a:t>INTRODUCTION </a:t>
            </a:r>
            <a:br>
              <a:rPr lang="en-US" sz="6600" dirty="0"/>
            </a:br>
            <a:r>
              <a:rPr lang="en-US" sz="6600" dirty="0"/>
              <a:t>TO OECMs</a:t>
            </a:r>
          </a:p>
        </p:txBody>
      </p:sp>
      <p:sp>
        <p:nvSpPr>
          <p:cNvPr id="3" name="Subtitle 2">
            <a:extLst>
              <a:ext uri="{FF2B5EF4-FFF2-40B4-BE49-F238E27FC236}">
                <a16:creationId xmlns:a16="http://schemas.microsoft.com/office/drawing/2014/main" id="{53F6D270-1F8F-0960-06D2-D5A1FD0DDC82}"/>
              </a:ext>
            </a:extLst>
          </p:cNvPr>
          <p:cNvSpPr>
            <a:spLocks noGrp="1"/>
          </p:cNvSpPr>
          <p:nvPr>
            <p:ph type="subTitle" idx="1"/>
          </p:nvPr>
        </p:nvSpPr>
        <p:spPr>
          <a:xfrm>
            <a:off x="6654266" y="4246139"/>
            <a:ext cx="4245166" cy="628439"/>
          </a:xfrm>
        </p:spPr>
        <p:txBody>
          <a:bodyPr>
            <a:normAutofit/>
          </a:bodyPr>
          <a:lstStyle/>
          <a:p>
            <a:r>
              <a:rPr lang="en-US" sz="3200" b="1" dirty="0"/>
              <a:t>Module 1</a:t>
            </a:r>
          </a:p>
        </p:txBody>
      </p:sp>
      <p:cxnSp>
        <p:nvCxnSpPr>
          <p:cNvPr id="8" name="Straight Connector 7">
            <a:extLst>
              <a:ext uri="{FF2B5EF4-FFF2-40B4-BE49-F238E27FC236}">
                <a16:creationId xmlns:a16="http://schemas.microsoft.com/office/drawing/2014/main" id="{43F4F958-E6EF-AD56-588F-9FCD6E8BB21A}"/>
              </a:ext>
            </a:extLst>
          </p:cNvPr>
          <p:cNvCxnSpPr>
            <a:cxnSpLocks/>
          </p:cNvCxnSpPr>
          <p:nvPr/>
        </p:nvCxnSpPr>
        <p:spPr>
          <a:xfrm>
            <a:off x="253388" y="2260906"/>
            <a:ext cx="0" cy="2123807"/>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4F72C08A-F000-7E57-BEC9-3846A6F27763}"/>
              </a:ext>
            </a:extLst>
          </p:cNvPr>
          <p:cNvSpPr/>
          <p:nvPr/>
        </p:nvSpPr>
        <p:spPr>
          <a:xfrm>
            <a:off x="11644829" y="583894"/>
            <a:ext cx="547171" cy="539826"/>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04DECFA-5C88-54C2-DFA6-404B0D3E988A}"/>
              </a:ext>
            </a:extLst>
          </p:cNvPr>
          <p:cNvSpPr/>
          <p:nvPr/>
        </p:nvSpPr>
        <p:spPr>
          <a:xfrm>
            <a:off x="11644828" y="5581880"/>
            <a:ext cx="547171" cy="539826"/>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8C490A2-A7E2-6A2C-0A3D-E32798037ACC}"/>
              </a:ext>
            </a:extLst>
          </p:cNvPr>
          <p:cNvSpPr txBox="1"/>
          <p:nvPr/>
        </p:nvSpPr>
        <p:spPr>
          <a:xfrm>
            <a:off x="8060753" y="3322809"/>
            <a:ext cx="1432192" cy="923330"/>
          </a:xfrm>
          <a:prstGeom prst="rect">
            <a:avLst/>
          </a:prstGeom>
          <a:noFill/>
        </p:spPr>
        <p:txBody>
          <a:bodyPr wrap="square" rtlCol="0" anchor="ctr">
            <a:spAutoFit/>
          </a:bodyPr>
          <a:lstStyle/>
          <a:p>
            <a:pPr algn="ctr"/>
            <a:r>
              <a:rPr lang="en-US" sz="5400" b="1">
                <a:solidFill>
                  <a:srgbClr val="74ACD4"/>
                </a:solidFill>
              </a:rPr>
              <a:t>…</a:t>
            </a:r>
          </a:p>
        </p:txBody>
      </p:sp>
      <p:pic>
        <p:nvPicPr>
          <p:cNvPr id="7" name="Picture 6" descr="A forest with many trees&#10;&#10;AI-generated content may be incorrect.">
            <a:extLst>
              <a:ext uri="{FF2B5EF4-FFF2-40B4-BE49-F238E27FC236}">
                <a16:creationId xmlns:a16="http://schemas.microsoft.com/office/drawing/2014/main" id="{B835A75B-D9BE-4DF3-61DA-49709E783720}"/>
              </a:ext>
            </a:extLst>
          </p:cNvPr>
          <p:cNvPicPr>
            <a:picLocks noChangeAspect="1"/>
          </p:cNvPicPr>
          <p:nvPr/>
        </p:nvPicPr>
        <p:blipFill>
          <a:blip r:embed="rId2">
            <a:extLst>
              <a:ext uri="{28A0092B-C50C-407E-A947-70E740481C1C}">
                <a14:useLocalDpi xmlns:a14="http://schemas.microsoft.com/office/drawing/2010/main" val="0"/>
              </a:ext>
            </a:extLst>
          </a:blip>
          <a:srcRect l="11150" r="14116"/>
          <a:stretch/>
        </p:blipFill>
        <p:spPr>
          <a:xfrm>
            <a:off x="506777" y="1216851"/>
            <a:ext cx="4959714" cy="4424298"/>
          </a:xfrm>
          <a:prstGeom prst="rect">
            <a:avLst/>
          </a:prstGeom>
          <a:ln w="28575">
            <a:solidFill>
              <a:schemeClr val="bg1"/>
            </a:solidFill>
          </a:ln>
        </p:spPr>
      </p:pic>
      <p:sp>
        <p:nvSpPr>
          <p:cNvPr id="9" name="TextBox 8">
            <a:extLst>
              <a:ext uri="{FF2B5EF4-FFF2-40B4-BE49-F238E27FC236}">
                <a16:creationId xmlns:a16="http://schemas.microsoft.com/office/drawing/2014/main" id="{39891DA0-ABD5-9F32-7BF0-E67795408D31}"/>
              </a:ext>
            </a:extLst>
          </p:cNvPr>
          <p:cNvSpPr txBox="1"/>
          <p:nvPr/>
        </p:nvSpPr>
        <p:spPr>
          <a:xfrm>
            <a:off x="492378" y="5364150"/>
            <a:ext cx="3614570" cy="261610"/>
          </a:xfrm>
          <a:prstGeom prst="rect">
            <a:avLst/>
          </a:prstGeom>
          <a:noFill/>
        </p:spPr>
        <p:txBody>
          <a:bodyPr wrap="square" rtlCol="0">
            <a:spAutoFit/>
          </a:bodyPr>
          <a:lstStyle/>
          <a:p>
            <a:r>
              <a:rPr lang="en-US" sz="1100">
                <a:solidFill>
                  <a:schemeClr val="bg1"/>
                </a:solidFill>
              </a:rPr>
              <a:t>© Hutan Harapan/</a:t>
            </a:r>
            <a:r>
              <a:rPr lang="en-US" sz="1100" err="1">
                <a:solidFill>
                  <a:schemeClr val="bg1"/>
                </a:solidFill>
              </a:rPr>
              <a:t>Aulia</a:t>
            </a:r>
            <a:r>
              <a:rPr lang="en-US" sz="1100">
                <a:solidFill>
                  <a:schemeClr val="bg1"/>
                </a:solidFill>
              </a:rPr>
              <a:t> </a:t>
            </a:r>
            <a:r>
              <a:rPr lang="en-US" sz="1100" err="1">
                <a:solidFill>
                  <a:schemeClr val="bg1"/>
                </a:solidFill>
              </a:rPr>
              <a:t>Erlangga</a:t>
            </a:r>
            <a:endParaRPr lang="en-US" sz="1100">
              <a:solidFill>
                <a:schemeClr val="bg1"/>
              </a:solidFill>
            </a:endParaRPr>
          </a:p>
        </p:txBody>
      </p:sp>
    </p:spTree>
    <p:extLst>
      <p:ext uri="{BB962C8B-B14F-4D97-AF65-F5344CB8AC3E}">
        <p14:creationId xmlns:p14="http://schemas.microsoft.com/office/powerpoint/2010/main" val="16549437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B64B9-43CB-F9CA-4CFF-B01ABBEC4937}"/>
              </a:ext>
            </a:extLst>
          </p:cNvPr>
          <p:cNvSpPr>
            <a:spLocks noGrp="1"/>
          </p:cNvSpPr>
          <p:nvPr>
            <p:ph type="title"/>
          </p:nvPr>
        </p:nvSpPr>
        <p:spPr/>
        <p:txBody>
          <a:bodyPr/>
          <a:lstStyle/>
          <a:p>
            <a:r>
              <a:rPr lang="en-US"/>
              <a:t>National OECM processes: case studies</a:t>
            </a:r>
          </a:p>
        </p:txBody>
      </p:sp>
      <p:sp>
        <p:nvSpPr>
          <p:cNvPr id="4" name="Slide Number Placeholder 3">
            <a:extLst>
              <a:ext uri="{FF2B5EF4-FFF2-40B4-BE49-F238E27FC236}">
                <a16:creationId xmlns:a16="http://schemas.microsoft.com/office/drawing/2014/main" id="{3B1E8423-8C3C-3957-046B-C663C5D2B69B}"/>
              </a:ext>
            </a:extLst>
          </p:cNvPr>
          <p:cNvSpPr>
            <a:spLocks noGrp="1"/>
          </p:cNvSpPr>
          <p:nvPr>
            <p:ph type="sldNum" sz="quarter" idx="12"/>
          </p:nvPr>
        </p:nvSpPr>
        <p:spPr/>
        <p:txBody>
          <a:bodyPr/>
          <a:lstStyle/>
          <a:p>
            <a:fld id="{A3CF45AB-9DB8-49EB-9CC7-D9E63ACA2F08}" type="slidenum">
              <a:rPr lang="en-US" smtClean="0"/>
              <a:t>40</a:t>
            </a:fld>
            <a:endParaRPr lang="en-US"/>
          </a:p>
        </p:txBody>
      </p:sp>
      <p:sp>
        <p:nvSpPr>
          <p:cNvPr id="5" name="Rectangle 4">
            <a:extLst>
              <a:ext uri="{FF2B5EF4-FFF2-40B4-BE49-F238E27FC236}">
                <a16:creationId xmlns:a16="http://schemas.microsoft.com/office/drawing/2014/main" id="{9B5E78B5-7CB8-01BE-74DC-94EA555C45F3}"/>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1FFE39F-4B22-777C-4E68-255EF85A04D4}"/>
              </a:ext>
            </a:extLst>
          </p:cNvPr>
          <p:cNvSpPr txBox="1"/>
          <p:nvPr/>
        </p:nvSpPr>
        <p:spPr>
          <a:xfrm>
            <a:off x="2378780" y="4878616"/>
            <a:ext cx="7118584" cy="461665"/>
          </a:xfrm>
          <a:prstGeom prst="rect">
            <a:avLst/>
          </a:prstGeom>
          <a:noFill/>
        </p:spPr>
        <p:txBody>
          <a:bodyPr wrap="square" rtlCol="0">
            <a:spAutoFit/>
          </a:bodyPr>
          <a:lstStyle/>
          <a:p>
            <a:pPr algn="ctr"/>
            <a:r>
              <a:rPr lang="en-US" sz="2400" b="1"/>
              <a:t>Click on an embedded slide to see a case study.</a:t>
            </a:r>
          </a:p>
        </p:txBody>
      </p:sp>
      <mc:AlternateContent xmlns:mc="http://schemas.openxmlformats.org/markup-compatibility/2006">
        <mc:Choice xmlns:pslz="http://schemas.microsoft.com/office/powerpoint/2016/slidezoom" Requires="pslz">
          <p:graphicFrame>
            <p:nvGraphicFramePr>
              <p:cNvPr id="10" name="Slide Zoom 9">
                <a:extLst>
                  <a:ext uri="{FF2B5EF4-FFF2-40B4-BE49-F238E27FC236}">
                    <a16:creationId xmlns:a16="http://schemas.microsoft.com/office/drawing/2014/main" id="{36C16CFE-91DB-8276-1DCE-F667A84A22E5}"/>
                  </a:ext>
                </a:extLst>
              </p:cNvPr>
              <p:cNvGraphicFramePr>
                <a:graphicFrameLocks noChangeAspect="1"/>
              </p:cNvGraphicFramePr>
              <p:nvPr>
                <p:extLst>
                  <p:ext uri="{D42A27DB-BD31-4B8C-83A1-F6EECF244321}">
                    <p14:modId xmlns:p14="http://schemas.microsoft.com/office/powerpoint/2010/main" val="2608093311"/>
                  </p:ext>
                </p:extLst>
              </p:nvPr>
            </p:nvGraphicFramePr>
            <p:xfrm>
              <a:off x="1031837" y="1833499"/>
              <a:ext cx="4972465" cy="2797011"/>
            </p:xfrm>
            <a:graphic>
              <a:graphicData uri="http://schemas.microsoft.com/office/powerpoint/2016/slidezoom">
                <pslz:sldZm>
                  <pslz:sldZmObj sldId="343" cId="1897558103">
                    <pslz:zmPr id="{9C6B1377-E04F-4896-B98A-DDDFF4571DE2}" returnToParent="0" transitionDur="1000">
                      <p166:blipFill xmlns:p166="http://schemas.microsoft.com/office/powerpoint/2016/6/main">
                        <a:blip r:embed="rId3"/>
                        <a:stretch>
                          <a:fillRect/>
                        </a:stretch>
                      </p166:blipFill>
                      <p166:spPr xmlns:p166="http://schemas.microsoft.com/office/powerpoint/2016/6/main">
                        <a:xfrm>
                          <a:off x="0" y="0"/>
                          <a:ext cx="4972465" cy="2797011"/>
                        </a:xfrm>
                        <a:prstGeom prst="rect">
                          <a:avLst/>
                        </a:prstGeom>
                        <a:ln w="3175">
                          <a:solidFill>
                            <a:prstClr val="ltGray"/>
                          </a:solidFill>
                        </a:ln>
                        <a:effectLst>
                          <a:outerShdw blurRad="50800" dist="38100" dir="5400000" algn="t" rotWithShape="0">
                            <a:prstClr val="black">
                              <a:alpha val="40000"/>
                            </a:prstClr>
                          </a:outerShdw>
                        </a:effectLst>
                      </p166:spPr>
                    </pslz:zmPr>
                  </pslz:sldZmObj>
                </pslz:sldZm>
              </a:graphicData>
            </a:graphic>
          </p:graphicFrame>
        </mc:Choice>
        <mc:Fallback>
          <p:pic>
            <p:nvPicPr>
              <p:cNvPr id="10" name="Slide Zoom 9">
                <a:extLst>
                  <a:ext uri="{FF2B5EF4-FFF2-40B4-BE49-F238E27FC236}">
                    <a16:creationId xmlns:a16="http://schemas.microsoft.com/office/drawing/2014/main" id="{36C16CFE-91DB-8276-1DCE-F667A84A22E5}"/>
                  </a:ext>
                </a:extLst>
              </p:cNvPr>
              <p:cNvPicPr>
                <a:picLocks noGrp="1" noRot="1" noChangeAspect="1" noMove="1" noResize="1" noEditPoints="1" noAdjustHandles="1" noChangeArrowheads="1" noChangeShapeType="1"/>
              </p:cNvPicPr>
              <p:nvPr/>
            </p:nvPicPr>
            <p:blipFill>
              <a:blip r:embed="rId3"/>
              <a:stretch>
                <a:fillRect/>
              </a:stretch>
            </p:blipFill>
            <p:spPr>
              <a:xfrm>
                <a:off x="1031837" y="1833499"/>
                <a:ext cx="4972465" cy="2797011"/>
              </a:xfrm>
              <a:prstGeom prst="rect">
                <a:avLst/>
              </a:prstGeom>
              <a:ln w="3175">
                <a:solidFill>
                  <a:prstClr val="ltGray"/>
                </a:solidFill>
              </a:ln>
              <a:effectLst>
                <a:outerShdw blurRad="50800" dist="38100" dir="5400000" algn="t" rotWithShape="0">
                  <a:prstClr val="black">
                    <a:alpha val="40000"/>
                  </a:prstClr>
                </a:outerShdw>
              </a:effectLst>
            </p:spPr>
          </p:pic>
        </mc:Fallback>
      </mc:AlternateContent>
      <mc:AlternateContent xmlns:mc="http://schemas.openxmlformats.org/markup-compatibility/2006">
        <mc:Choice xmlns:pslz="http://schemas.microsoft.com/office/powerpoint/2016/slidezoom" Requires="pslz">
          <p:graphicFrame>
            <p:nvGraphicFramePr>
              <p:cNvPr id="12" name="Slide Zoom 11">
                <a:extLst>
                  <a:ext uri="{FF2B5EF4-FFF2-40B4-BE49-F238E27FC236}">
                    <a16:creationId xmlns:a16="http://schemas.microsoft.com/office/drawing/2014/main" id="{94BD504E-2209-8333-EC1A-9E18BEB169E5}"/>
                  </a:ext>
                </a:extLst>
              </p:cNvPr>
              <p:cNvGraphicFramePr>
                <a:graphicFrameLocks noChangeAspect="1"/>
              </p:cNvGraphicFramePr>
              <p:nvPr>
                <p:extLst>
                  <p:ext uri="{D42A27DB-BD31-4B8C-83A1-F6EECF244321}">
                    <p14:modId xmlns:p14="http://schemas.microsoft.com/office/powerpoint/2010/main" val="1342329862"/>
                  </p:ext>
                </p:extLst>
              </p:nvPr>
            </p:nvGraphicFramePr>
            <p:xfrm>
              <a:off x="6200675" y="1833499"/>
              <a:ext cx="4972462" cy="2797010"/>
            </p:xfrm>
            <a:graphic>
              <a:graphicData uri="http://schemas.microsoft.com/office/powerpoint/2016/slidezoom">
                <pslz:sldZm>
                  <pslz:sldZmObj sldId="344" cId="4188788197">
                    <pslz:zmPr id="{7CA33C2C-8C3F-446B-855C-BEE3828A23D2}" returnToParent="0" transitionDur="1000">
                      <p166:blipFill xmlns:p166="http://schemas.microsoft.com/office/powerpoint/2016/6/main">
                        <a:blip r:embed="rId4"/>
                        <a:stretch>
                          <a:fillRect/>
                        </a:stretch>
                      </p166:blipFill>
                      <p166:spPr xmlns:p166="http://schemas.microsoft.com/office/powerpoint/2016/6/main">
                        <a:xfrm>
                          <a:off x="0" y="0"/>
                          <a:ext cx="4972462" cy="2797010"/>
                        </a:xfrm>
                        <a:prstGeom prst="rect">
                          <a:avLst/>
                        </a:prstGeom>
                        <a:ln w="3175">
                          <a:solidFill>
                            <a:prstClr val="ltGray"/>
                          </a:solidFill>
                        </a:ln>
                        <a:effectLst>
                          <a:outerShdw blurRad="50800" dist="38100" dir="5400000" algn="t" rotWithShape="0">
                            <a:prstClr val="black">
                              <a:alpha val="40000"/>
                            </a:prstClr>
                          </a:outerShdw>
                        </a:effectLst>
                      </p166:spPr>
                    </pslz:zmPr>
                  </pslz:sldZmObj>
                </pslz:sldZm>
              </a:graphicData>
            </a:graphic>
          </p:graphicFrame>
        </mc:Choice>
        <mc:Fallback>
          <p:pic>
            <p:nvPicPr>
              <p:cNvPr id="12" name="Slide Zoom 11">
                <a:extLst>
                  <a:ext uri="{FF2B5EF4-FFF2-40B4-BE49-F238E27FC236}">
                    <a16:creationId xmlns:a16="http://schemas.microsoft.com/office/drawing/2014/main" id="{94BD504E-2209-8333-EC1A-9E18BEB169E5}"/>
                  </a:ext>
                </a:extLst>
              </p:cNvPr>
              <p:cNvPicPr>
                <a:picLocks noGrp="1" noRot="1" noChangeAspect="1" noMove="1" noResize="1" noEditPoints="1" noAdjustHandles="1" noChangeArrowheads="1" noChangeShapeType="1"/>
              </p:cNvPicPr>
              <p:nvPr/>
            </p:nvPicPr>
            <p:blipFill>
              <a:blip r:embed="rId4"/>
              <a:stretch>
                <a:fillRect/>
              </a:stretch>
            </p:blipFill>
            <p:spPr>
              <a:xfrm>
                <a:off x="6200675" y="1833499"/>
                <a:ext cx="4972462" cy="2797010"/>
              </a:xfrm>
              <a:prstGeom prst="rect">
                <a:avLst/>
              </a:prstGeom>
              <a:ln w="3175">
                <a:solidFill>
                  <a:prstClr val="ltGray"/>
                </a:solidFill>
              </a:ln>
              <a:effectLst>
                <a:outerShdw blurRad="50800" dist="38100" dir="5400000" algn="t" rotWithShape="0">
                  <a:prstClr val="black">
                    <a:alpha val="40000"/>
                  </a:prstClr>
                </a:outerShdw>
              </a:effectLst>
            </p:spPr>
          </p:pic>
        </mc:Fallback>
      </mc:AlternateContent>
    </p:spTree>
    <p:extLst>
      <p:ext uri="{BB962C8B-B14F-4D97-AF65-F5344CB8AC3E}">
        <p14:creationId xmlns:p14="http://schemas.microsoft.com/office/powerpoint/2010/main" val="28830430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90976-FAF5-8D70-6765-802843FFE886}"/>
              </a:ext>
            </a:extLst>
          </p:cNvPr>
          <p:cNvSpPr>
            <a:spLocks noGrp="1"/>
          </p:cNvSpPr>
          <p:nvPr>
            <p:ph type="title"/>
          </p:nvPr>
        </p:nvSpPr>
        <p:spPr>
          <a:xfrm>
            <a:off x="691811" y="136525"/>
            <a:ext cx="10515600" cy="1325563"/>
          </a:xfrm>
        </p:spPr>
        <p:txBody>
          <a:bodyPr/>
          <a:lstStyle/>
          <a:p>
            <a:pPr algn="ctr"/>
            <a:r>
              <a:rPr lang="en-US"/>
              <a:t>Laws &amp; policies enabling OECMs</a:t>
            </a:r>
          </a:p>
        </p:txBody>
      </p:sp>
      <p:sp>
        <p:nvSpPr>
          <p:cNvPr id="3" name="Content Placeholder 2">
            <a:extLst>
              <a:ext uri="{FF2B5EF4-FFF2-40B4-BE49-F238E27FC236}">
                <a16:creationId xmlns:a16="http://schemas.microsoft.com/office/drawing/2014/main" id="{2B742B92-7639-FB52-0DE9-5B07AA136751}"/>
              </a:ext>
            </a:extLst>
          </p:cNvPr>
          <p:cNvSpPr>
            <a:spLocks noGrp="1"/>
          </p:cNvSpPr>
          <p:nvPr>
            <p:ph idx="1"/>
          </p:nvPr>
        </p:nvSpPr>
        <p:spPr>
          <a:xfrm>
            <a:off x="6318606" y="3348031"/>
            <a:ext cx="5035193" cy="2828932"/>
          </a:xfrm>
        </p:spPr>
        <p:txBody>
          <a:bodyPr>
            <a:normAutofit/>
          </a:bodyPr>
          <a:lstStyle/>
          <a:p>
            <a:pPr marL="0" indent="0">
              <a:buNone/>
            </a:pPr>
            <a:endParaRPr lang="en-US"/>
          </a:p>
        </p:txBody>
      </p:sp>
      <p:sp>
        <p:nvSpPr>
          <p:cNvPr id="4" name="Slide Number Placeholder 3">
            <a:extLst>
              <a:ext uri="{FF2B5EF4-FFF2-40B4-BE49-F238E27FC236}">
                <a16:creationId xmlns:a16="http://schemas.microsoft.com/office/drawing/2014/main" id="{FB2CB6BF-8DC5-847F-4B14-477C4BC33CE3}"/>
              </a:ext>
            </a:extLst>
          </p:cNvPr>
          <p:cNvSpPr>
            <a:spLocks noGrp="1"/>
          </p:cNvSpPr>
          <p:nvPr>
            <p:ph type="sldNum" sz="quarter" idx="12"/>
          </p:nvPr>
        </p:nvSpPr>
        <p:spPr/>
        <p:txBody>
          <a:bodyPr/>
          <a:lstStyle/>
          <a:p>
            <a:fld id="{A3CF45AB-9DB8-49EB-9CC7-D9E63ACA2F08}" type="slidenum">
              <a:rPr lang="en-US" smtClean="0"/>
              <a:t>41</a:t>
            </a:fld>
            <a:endParaRPr lang="en-US"/>
          </a:p>
        </p:txBody>
      </p:sp>
      <p:sp>
        <p:nvSpPr>
          <p:cNvPr id="5" name="TextBox 4">
            <a:extLst>
              <a:ext uri="{FF2B5EF4-FFF2-40B4-BE49-F238E27FC236}">
                <a16:creationId xmlns:a16="http://schemas.microsoft.com/office/drawing/2014/main" id="{344A7A5E-A9E1-B424-0AB8-16574C2CC620}"/>
              </a:ext>
            </a:extLst>
          </p:cNvPr>
          <p:cNvSpPr txBox="1"/>
          <p:nvPr/>
        </p:nvSpPr>
        <p:spPr>
          <a:xfrm>
            <a:off x="1381948" y="1672918"/>
            <a:ext cx="9135326" cy="830997"/>
          </a:xfrm>
          <a:prstGeom prst="rect">
            <a:avLst/>
          </a:prstGeom>
          <a:noFill/>
        </p:spPr>
        <p:txBody>
          <a:bodyPr wrap="square" rtlCol="0">
            <a:spAutoFit/>
          </a:bodyPr>
          <a:lstStyle/>
          <a:p>
            <a:pPr algn="ctr"/>
            <a:r>
              <a:rPr lang="en-US" sz="2400" b="1">
                <a:solidFill>
                  <a:srgbClr val="8F6DA8"/>
                </a:solidFill>
              </a:rPr>
              <a:t>Laws and policies, from international to hyperlocal, can serve as enablers or challenges to recognizing OECMs.</a:t>
            </a:r>
          </a:p>
        </p:txBody>
      </p:sp>
      <p:sp>
        <p:nvSpPr>
          <p:cNvPr id="6" name="Rectangle 5">
            <a:extLst>
              <a:ext uri="{FF2B5EF4-FFF2-40B4-BE49-F238E27FC236}">
                <a16:creationId xmlns:a16="http://schemas.microsoft.com/office/drawing/2014/main" id="{C680F9FF-61DA-480A-F458-EC5EF1223CA7}"/>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9302C3C-2431-37D9-0E58-0A1313B74A77}"/>
              </a:ext>
            </a:extLst>
          </p:cNvPr>
          <p:cNvSpPr/>
          <p:nvPr/>
        </p:nvSpPr>
        <p:spPr>
          <a:xfrm>
            <a:off x="838201" y="2831959"/>
            <a:ext cx="10222820" cy="3230157"/>
          </a:xfrm>
          <a:prstGeom prst="rect">
            <a:avLst/>
          </a:prstGeom>
          <a:solidFill>
            <a:srgbClr val="8F6DA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8F6DA8"/>
              </a:solidFill>
            </a:endParaRPr>
          </a:p>
        </p:txBody>
      </p:sp>
      <p:sp>
        <p:nvSpPr>
          <p:cNvPr id="8" name="Content Placeholder 2">
            <a:extLst>
              <a:ext uri="{FF2B5EF4-FFF2-40B4-BE49-F238E27FC236}">
                <a16:creationId xmlns:a16="http://schemas.microsoft.com/office/drawing/2014/main" id="{333C704C-FFBF-9094-1F7B-2420417CB2B5}"/>
              </a:ext>
            </a:extLst>
          </p:cNvPr>
          <p:cNvSpPr txBox="1">
            <a:spLocks/>
          </p:cNvSpPr>
          <p:nvPr/>
        </p:nvSpPr>
        <p:spPr>
          <a:xfrm>
            <a:off x="4484157" y="3192643"/>
            <a:ext cx="6441198" cy="2541429"/>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Review national and sub-national laws, regulations and policies, and revise them where necessary, to ensure legal and policy coherence for OECM identification, reporting, monitoring and strengthening.</a:t>
            </a:r>
          </a:p>
        </p:txBody>
      </p:sp>
      <p:sp>
        <p:nvSpPr>
          <p:cNvPr id="9" name="TextBox 8">
            <a:extLst>
              <a:ext uri="{FF2B5EF4-FFF2-40B4-BE49-F238E27FC236}">
                <a16:creationId xmlns:a16="http://schemas.microsoft.com/office/drawing/2014/main" id="{E1871FC8-F924-B917-A938-D17240A1DBAF}"/>
              </a:ext>
            </a:extLst>
          </p:cNvPr>
          <p:cNvSpPr txBox="1"/>
          <p:nvPr/>
        </p:nvSpPr>
        <p:spPr>
          <a:xfrm>
            <a:off x="1109533" y="3739844"/>
            <a:ext cx="3238959" cy="1446550"/>
          </a:xfrm>
          <a:prstGeom prst="rect">
            <a:avLst/>
          </a:prstGeom>
          <a:noFill/>
        </p:spPr>
        <p:txBody>
          <a:bodyPr wrap="square" rtlCol="0">
            <a:spAutoFit/>
          </a:bodyPr>
          <a:lstStyle/>
          <a:p>
            <a:r>
              <a:rPr lang="en-US" sz="4400" b="1">
                <a:solidFill>
                  <a:schemeClr val="bg1"/>
                </a:solidFill>
              </a:rPr>
              <a:t>GOOD PRACTICE</a:t>
            </a:r>
          </a:p>
        </p:txBody>
      </p:sp>
    </p:spTree>
    <p:extLst>
      <p:ext uri="{BB962C8B-B14F-4D97-AF65-F5344CB8AC3E}">
        <p14:creationId xmlns:p14="http://schemas.microsoft.com/office/powerpoint/2010/main" val="13795640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1FFA0-A045-C2A7-5CAA-83E60E4275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8E1D00-2F9D-B806-8CE1-3A2FA965E3FA}"/>
              </a:ext>
            </a:extLst>
          </p:cNvPr>
          <p:cNvSpPr>
            <a:spLocks noGrp="1"/>
          </p:cNvSpPr>
          <p:nvPr>
            <p:ph type="title"/>
          </p:nvPr>
        </p:nvSpPr>
        <p:spPr>
          <a:xfrm>
            <a:off x="199405" y="7177"/>
            <a:ext cx="10515600" cy="1325563"/>
          </a:xfrm>
        </p:spPr>
        <p:txBody>
          <a:bodyPr/>
          <a:lstStyle/>
          <a:p>
            <a:r>
              <a:rPr lang="en-US"/>
              <a:t>Laws &amp; policies enabling OECMs</a:t>
            </a:r>
          </a:p>
        </p:txBody>
      </p:sp>
      <p:sp>
        <p:nvSpPr>
          <p:cNvPr id="4" name="Slide Number Placeholder 3">
            <a:extLst>
              <a:ext uri="{FF2B5EF4-FFF2-40B4-BE49-F238E27FC236}">
                <a16:creationId xmlns:a16="http://schemas.microsoft.com/office/drawing/2014/main" id="{52CD7A3E-1704-9AD4-A178-9AE8C9EB25D2}"/>
              </a:ext>
            </a:extLst>
          </p:cNvPr>
          <p:cNvSpPr>
            <a:spLocks noGrp="1"/>
          </p:cNvSpPr>
          <p:nvPr>
            <p:ph type="sldNum" sz="quarter" idx="12"/>
          </p:nvPr>
        </p:nvSpPr>
        <p:spPr/>
        <p:txBody>
          <a:bodyPr/>
          <a:lstStyle/>
          <a:p>
            <a:fld id="{A3CF45AB-9DB8-49EB-9CC7-D9E63ACA2F08}" type="slidenum">
              <a:rPr lang="en-US" smtClean="0"/>
              <a:t>42</a:t>
            </a:fld>
            <a:endParaRPr lang="en-US"/>
          </a:p>
        </p:txBody>
      </p:sp>
      <p:sp>
        <p:nvSpPr>
          <p:cNvPr id="7" name="Content Placeholder 6">
            <a:extLst>
              <a:ext uri="{FF2B5EF4-FFF2-40B4-BE49-F238E27FC236}">
                <a16:creationId xmlns:a16="http://schemas.microsoft.com/office/drawing/2014/main" id="{E59A6139-7C34-9463-5447-2C34C522B602}"/>
              </a:ext>
            </a:extLst>
          </p:cNvPr>
          <p:cNvSpPr>
            <a:spLocks noGrp="1"/>
          </p:cNvSpPr>
          <p:nvPr>
            <p:ph idx="1"/>
          </p:nvPr>
        </p:nvSpPr>
        <p:spPr>
          <a:xfrm>
            <a:off x="507878" y="1579454"/>
            <a:ext cx="6333597" cy="972660"/>
          </a:xfrm>
        </p:spPr>
        <p:txBody>
          <a:bodyPr/>
          <a:lstStyle/>
          <a:p>
            <a:pPr marL="0" indent="0">
              <a:buNone/>
            </a:pPr>
            <a:r>
              <a:rPr lang="en-US" b="1">
                <a:solidFill>
                  <a:srgbClr val="8F6DA8"/>
                </a:solidFill>
              </a:rPr>
              <a:t>Suggested two phase approach:</a:t>
            </a:r>
          </a:p>
        </p:txBody>
      </p:sp>
      <p:sp>
        <p:nvSpPr>
          <p:cNvPr id="8" name="TextBox 7">
            <a:extLst>
              <a:ext uri="{FF2B5EF4-FFF2-40B4-BE49-F238E27FC236}">
                <a16:creationId xmlns:a16="http://schemas.microsoft.com/office/drawing/2014/main" id="{0B87587C-8B92-EB9C-253B-EC3D80D18EC0}"/>
              </a:ext>
            </a:extLst>
          </p:cNvPr>
          <p:cNvSpPr txBox="1"/>
          <p:nvPr/>
        </p:nvSpPr>
        <p:spPr>
          <a:xfrm>
            <a:off x="298557" y="5988734"/>
            <a:ext cx="7117080" cy="646331"/>
          </a:xfrm>
          <a:prstGeom prst="rect">
            <a:avLst/>
          </a:prstGeom>
          <a:noFill/>
        </p:spPr>
        <p:txBody>
          <a:bodyPr wrap="square" lIns="91440" tIns="45720" rIns="91440" bIns="45720" rtlCol="0" anchor="t">
            <a:spAutoFit/>
          </a:bodyPr>
          <a:lstStyle/>
          <a:p>
            <a:r>
              <a:rPr lang="en-US">
                <a:solidFill>
                  <a:schemeClr val="tx1">
                    <a:lumMod val="65000"/>
                    <a:lumOff val="35000"/>
                  </a:schemeClr>
                </a:solidFill>
              </a:rPr>
              <a:t>*Extended information and examples can be found in Section 3.5 of the Good Practice Guidelines.</a:t>
            </a:r>
          </a:p>
        </p:txBody>
      </p:sp>
      <p:sp>
        <p:nvSpPr>
          <p:cNvPr id="3" name="Rectangle 2">
            <a:extLst>
              <a:ext uri="{FF2B5EF4-FFF2-40B4-BE49-F238E27FC236}">
                <a16:creationId xmlns:a16="http://schemas.microsoft.com/office/drawing/2014/main" id="{1CF6E53C-1A47-B075-FE7C-1D89E21F3E6F}"/>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Diagram 4">
            <a:extLst>
              <a:ext uri="{FF2B5EF4-FFF2-40B4-BE49-F238E27FC236}">
                <a16:creationId xmlns:a16="http://schemas.microsoft.com/office/drawing/2014/main" id="{4483293D-8AA3-B5E5-1565-9FA3B168F268}"/>
              </a:ext>
            </a:extLst>
          </p:cNvPr>
          <p:cNvGraphicFramePr/>
          <p:nvPr>
            <p:extLst>
              <p:ext uri="{D42A27DB-BD31-4B8C-83A1-F6EECF244321}">
                <p14:modId xmlns:p14="http://schemas.microsoft.com/office/powerpoint/2010/main" val="1577656499"/>
              </p:ext>
            </p:extLst>
          </p:nvPr>
        </p:nvGraphicFramePr>
        <p:xfrm>
          <a:off x="782810" y="2072881"/>
          <a:ext cx="9811132" cy="37323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95427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52DC3-E280-39E2-F2BB-C1081D92D854}"/>
              </a:ext>
            </a:extLst>
          </p:cNvPr>
          <p:cNvSpPr>
            <a:spLocks noGrp="1"/>
          </p:cNvSpPr>
          <p:nvPr>
            <p:ph type="title"/>
          </p:nvPr>
        </p:nvSpPr>
        <p:spPr>
          <a:xfrm>
            <a:off x="5347527" y="2103437"/>
            <a:ext cx="6431604" cy="1325563"/>
          </a:xfrm>
        </p:spPr>
        <p:txBody>
          <a:bodyPr>
            <a:noAutofit/>
          </a:bodyPr>
          <a:lstStyle/>
          <a:p>
            <a:pPr algn="ctr"/>
            <a:r>
              <a:rPr lang="en-US" sz="4800"/>
              <a:t>IDENTIFICATION &amp; ASSESSMENT OF SITES</a:t>
            </a:r>
          </a:p>
        </p:txBody>
      </p:sp>
      <p:sp>
        <p:nvSpPr>
          <p:cNvPr id="4" name="Slide Number Placeholder 3">
            <a:extLst>
              <a:ext uri="{FF2B5EF4-FFF2-40B4-BE49-F238E27FC236}">
                <a16:creationId xmlns:a16="http://schemas.microsoft.com/office/drawing/2014/main" id="{070035B9-45EE-A81F-CC1D-339818E44D2A}"/>
              </a:ext>
            </a:extLst>
          </p:cNvPr>
          <p:cNvSpPr>
            <a:spLocks noGrp="1"/>
          </p:cNvSpPr>
          <p:nvPr>
            <p:ph type="sldNum" sz="quarter" idx="12"/>
          </p:nvPr>
        </p:nvSpPr>
        <p:spPr/>
        <p:txBody>
          <a:bodyPr/>
          <a:lstStyle/>
          <a:p>
            <a:fld id="{A3CF45AB-9DB8-49EB-9CC7-D9E63ACA2F08}" type="slidenum">
              <a:rPr lang="en-US" smtClean="0"/>
              <a:t>43</a:t>
            </a:fld>
            <a:endParaRPr lang="en-US"/>
          </a:p>
        </p:txBody>
      </p:sp>
      <p:sp>
        <p:nvSpPr>
          <p:cNvPr id="3" name="Rectangle 2">
            <a:extLst>
              <a:ext uri="{FF2B5EF4-FFF2-40B4-BE49-F238E27FC236}">
                <a16:creationId xmlns:a16="http://schemas.microsoft.com/office/drawing/2014/main" id="{1D7F2F6C-323A-60A5-6CDD-03060D6B378B}"/>
              </a:ext>
            </a:extLst>
          </p:cNvPr>
          <p:cNvSpPr/>
          <p:nvPr/>
        </p:nvSpPr>
        <p:spPr>
          <a:xfrm>
            <a:off x="11644829" y="583894"/>
            <a:ext cx="547171" cy="539826"/>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ED47BD4-C7B1-6D43-3DFC-1BE0CC4C1520}"/>
              </a:ext>
            </a:extLst>
          </p:cNvPr>
          <p:cNvSpPr/>
          <p:nvPr/>
        </p:nvSpPr>
        <p:spPr>
          <a:xfrm>
            <a:off x="11644828" y="5581880"/>
            <a:ext cx="547171" cy="539826"/>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3E698D3-B9C2-34CC-11BC-0EB97D8E429B}"/>
              </a:ext>
            </a:extLst>
          </p:cNvPr>
          <p:cNvSpPr txBox="1"/>
          <p:nvPr/>
        </p:nvSpPr>
        <p:spPr>
          <a:xfrm>
            <a:off x="7970073" y="3192999"/>
            <a:ext cx="1432192" cy="923330"/>
          </a:xfrm>
          <a:prstGeom prst="rect">
            <a:avLst/>
          </a:prstGeom>
          <a:noFill/>
        </p:spPr>
        <p:txBody>
          <a:bodyPr wrap="square" rtlCol="0" anchor="ctr">
            <a:spAutoFit/>
          </a:bodyPr>
          <a:lstStyle/>
          <a:p>
            <a:pPr algn="ctr"/>
            <a:r>
              <a:rPr lang="en-US" sz="5400" b="1">
                <a:solidFill>
                  <a:srgbClr val="F8971D"/>
                </a:solidFill>
              </a:rPr>
              <a:t>…</a:t>
            </a:r>
          </a:p>
        </p:txBody>
      </p:sp>
      <p:sp>
        <p:nvSpPr>
          <p:cNvPr id="7" name="TextBox 6">
            <a:extLst>
              <a:ext uri="{FF2B5EF4-FFF2-40B4-BE49-F238E27FC236}">
                <a16:creationId xmlns:a16="http://schemas.microsoft.com/office/drawing/2014/main" id="{1194096A-304C-603F-4A33-A8FEC67FBC0C}"/>
              </a:ext>
            </a:extLst>
          </p:cNvPr>
          <p:cNvSpPr txBox="1"/>
          <p:nvPr/>
        </p:nvSpPr>
        <p:spPr>
          <a:xfrm>
            <a:off x="7272038" y="4116329"/>
            <a:ext cx="2828261" cy="584775"/>
          </a:xfrm>
          <a:prstGeom prst="rect">
            <a:avLst/>
          </a:prstGeom>
          <a:noFill/>
        </p:spPr>
        <p:txBody>
          <a:bodyPr wrap="square" rtlCol="0">
            <a:spAutoFit/>
          </a:bodyPr>
          <a:lstStyle/>
          <a:p>
            <a:pPr algn="ctr"/>
            <a:r>
              <a:rPr lang="en-US" sz="3200" b="1"/>
              <a:t>Module 3</a:t>
            </a:r>
          </a:p>
        </p:txBody>
      </p:sp>
      <p:sp>
        <p:nvSpPr>
          <p:cNvPr id="10" name="Rectangle 9">
            <a:extLst>
              <a:ext uri="{FF2B5EF4-FFF2-40B4-BE49-F238E27FC236}">
                <a16:creationId xmlns:a16="http://schemas.microsoft.com/office/drawing/2014/main" id="{019AB387-963E-128C-A03F-545376F7E319}"/>
              </a:ext>
            </a:extLst>
          </p:cNvPr>
          <p:cNvSpPr/>
          <p:nvPr/>
        </p:nvSpPr>
        <p:spPr>
          <a:xfrm>
            <a:off x="0" y="-126694"/>
            <a:ext cx="2140945" cy="7111388"/>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D8B7D3AB-692F-7B99-7A30-9B8277D10BCD}"/>
              </a:ext>
            </a:extLst>
          </p:cNvPr>
          <p:cNvCxnSpPr>
            <a:cxnSpLocks/>
          </p:cNvCxnSpPr>
          <p:nvPr/>
        </p:nvCxnSpPr>
        <p:spPr>
          <a:xfrm>
            <a:off x="253388" y="2260906"/>
            <a:ext cx="0" cy="2123807"/>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pic>
        <p:nvPicPr>
          <p:cNvPr id="9" name="Picture 8" descr="A person holding a notebook and writing&#10;&#10;AI-generated content may be incorrect.">
            <a:extLst>
              <a:ext uri="{FF2B5EF4-FFF2-40B4-BE49-F238E27FC236}">
                <a16:creationId xmlns:a16="http://schemas.microsoft.com/office/drawing/2014/main" id="{FB7B1070-6287-7402-A70A-3B6BEA9DFE47}"/>
              </a:ext>
            </a:extLst>
          </p:cNvPr>
          <p:cNvPicPr>
            <a:picLocks noChangeAspect="1"/>
          </p:cNvPicPr>
          <p:nvPr/>
        </p:nvPicPr>
        <p:blipFill>
          <a:blip r:embed="rId2">
            <a:extLst>
              <a:ext uri="{28A0092B-C50C-407E-A947-70E740481C1C}">
                <a14:useLocalDpi xmlns:a14="http://schemas.microsoft.com/office/drawing/2010/main" val="0"/>
              </a:ext>
            </a:extLst>
          </a:blip>
          <a:srcRect l="7478" r="16399"/>
          <a:stretch/>
        </p:blipFill>
        <p:spPr>
          <a:xfrm>
            <a:off x="536939" y="1429966"/>
            <a:ext cx="4565169" cy="3998068"/>
          </a:xfrm>
          <a:prstGeom prst="rect">
            <a:avLst/>
          </a:prstGeom>
          <a:ln w="19050">
            <a:solidFill>
              <a:schemeClr val="bg1"/>
            </a:solidFill>
          </a:ln>
        </p:spPr>
      </p:pic>
      <p:sp>
        <p:nvSpPr>
          <p:cNvPr id="12" name="TextBox 11">
            <a:extLst>
              <a:ext uri="{FF2B5EF4-FFF2-40B4-BE49-F238E27FC236}">
                <a16:creationId xmlns:a16="http://schemas.microsoft.com/office/drawing/2014/main" id="{E0639060-F0D4-835F-D52C-EB73C18CE872}"/>
              </a:ext>
            </a:extLst>
          </p:cNvPr>
          <p:cNvSpPr txBox="1"/>
          <p:nvPr/>
        </p:nvSpPr>
        <p:spPr>
          <a:xfrm>
            <a:off x="488299" y="1410507"/>
            <a:ext cx="2527273" cy="261610"/>
          </a:xfrm>
          <a:prstGeom prst="rect">
            <a:avLst/>
          </a:prstGeom>
          <a:noFill/>
        </p:spPr>
        <p:txBody>
          <a:bodyPr wrap="square" rtlCol="0">
            <a:spAutoFit/>
          </a:bodyPr>
          <a:lstStyle/>
          <a:p>
            <a:r>
              <a:rPr lang="en-US" sz="1100">
                <a:solidFill>
                  <a:schemeClr val="bg1"/>
                </a:solidFill>
              </a:rPr>
              <a:t>Greg Armfield / WWF-UK</a:t>
            </a:r>
          </a:p>
        </p:txBody>
      </p:sp>
    </p:spTree>
    <p:extLst>
      <p:ext uri="{BB962C8B-B14F-4D97-AF65-F5344CB8AC3E}">
        <p14:creationId xmlns:p14="http://schemas.microsoft.com/office/powerpoint/2010/main" val="7718891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19FA9-0328-A560-6AFD-0394279F7F13}"/>
              </a:ext>
            </a:extLst>
          </p:cNvPr>
          <p:cNvSpPr>
            <a:spLocks noGrp="1"/>
          </p:cNvSpPr>
          <p:nvPr>
            <p:ph type="title"/>
          </p:nvPr>
        </p:nvSpPr>
        <p:spPr/>
        <p:txBody>
          <a:bodyPr/>
          <a:lstStyle/>
          <a:p>
            <a:r>
              <a:rPr lang="en-US"/>
              <a:t>Module contents</a:t>
            </a:r>
          </a:p>
        </p:txBody>
      </p:sp>
      <p:sp>
        <p:nvSpPr>
          <p:cNvPr id="3" name="Content Placeholder 2">
            <a:extLst>
              <a:ext uri="{FF2B5EF4-FFF2-40B4-BE49-F238E27FC236}">
                <a16:creationId xmlns:a16="http://schemas.microsoft.com/office/drawing/2014/main" id="{605A5D31-3D04-C3AC-36F7-9464C97C58AF}"/>
              </a:ext>
            </a:extLst>
          </p:cNvPr>
          <p:cNvSpPr>
            <a:spLocks noGrp="1"/>
          </p:cNvSpPr>
          <p:nvPr>
            <p:ph idx="1"/>
          </p:nvPr>
        </p:nvSpPr>
        <p:spPr>
          <a:xfrm>
            <a:off x="978359" y="1718622"/>
            <a:ext cx="8875760" cy="4351338"/>
          </a:xfrm>
        </p:spPr>
        <p:txBody>
          <a:bodyPr>
            <a:normAutofit/>
          </a:bodyPr>
          <a:lstStyle/>
          <a:p>
            <a:pPr>
              <a:buFont typeface="Wingdings" panose="05000000000000000000" pitchFamily="2" charset="2"/>
              <a:buChar char="Ø"/>
            </a:pPr>
            <a:r>
              <a:rPr lang="en-US"/>
              <a:t> </a:t>
            </a:r>
            <a:r>
              <a:rPr lang="en-US">
                <a:hlinkClick r:id="rId3" action="ppaction://hlinksldjump"/>
              </a:rPr>
              <a:t>The site-level identification tool</a:t>
            </a:r>
            <a:endParaRPr lang="en-US"/>
          </a:p>
          <a:p>
            <a:pPr>
              <a:buFont typeface="Wingdings" panose="05000000000000000000" pitchFamily="2" charset="2"/>
              <a:buChar char="Ø"/>
            </a:pPr>
            <a:r>
              <a:rPr lang="en-US"/>
              <a:t> </a:t>
            </a:r>
            <a:r>
              <a:rPr lang="en-US">
                <a:hlinkClick r:id="rId4" action="ppaction://hlinksldjump"/>
              </a:rPr>
              <a:t>The process</a:t>
            </a:r>
            <a:endParaRPr lang="en-US"/>
          </a:p>
          <a:p>
            <a:pPr>
              <a:buFont typeface="Wingdings" panose="05000000000000000000" pitchFamily="2" charset="2"/>
              <a:buChar char="Ø"/>
            </a:pPr>
            <a:r>
              <a:rPr lang="en-US"/>
              <a:t> </a:t>
            </a:r>
            <a:r>
              <a:rPr lang="en-US">
                <a:hlinkClick r:id="rId5" action="ppaction://hlinksldjump"/>
              </a:rPr>
              <a:t>Considerations before the assessment</a:t>
            </a:r>
            <a:endParaRPr lang="en-US"/>
          </a:p>
          <a:p>
            <a:pPr>
              <a:buFont typeface="Wingdings" panose="05000000000000000000" pitchFamily="2" charset="2"/>
              <a:buChar char="Ø"/>
            </a:pPr>
            <a:r>
              <a:rPr lang="en-US"/>
              <a:t> </a:t>
            </a:r>
            <a:r>
              <a:rPr lang="en-US">
                <a:hlinkClick r:id="rId6" action="ppaction://hlinksldjump"/>
              </a:rPr>
              <a:t>Consent</a:t>
            </a:r>
            <a:endParaRPr lang="en-US"/>
          </a:p>
          <a:p>
            <a:pPr>
              <a:buFont typeface="Wingdings" panose="05000000000000000000" pitchFamily="2" charset="2"/>
              <a:buChar char="Ø"/>
            </a:pPr>
            <a:r>
              <a:rPr lang="en-US"/>
              <a:t> Case studies</a:t>
            </a:r>
          </a:p>
          <a:p>
            <a:pPr>
              <a:buFont typeface="Wingdings" panose="05000000000000000000" pitchFamily="2" charset="2"/>
              <a:buChar char="Ø"/>
            </a:pPr>
            <a:r>
              <a:rPr lang="en-US"/>
              <a:t> </a:t>
            </a:r>
            <a:r>
              <a:rPr lang="en-US">
                <a:hlinkClick r:id="rId7" action="ppaction://hlinksldjump"/>
              </a:rPr>
              <a:t>Special biome and governance type considerations</a:t>
            </a:r>
            <a:endParaRPr lang="en-US"/>
          </a:p>
        </p:txBody>
      </p:sp>
      <p:sp>
        <p:nvSpPr>
          <p:cNvPr id="4" name="Slide Number Placeholder 3">
            <a:extLst>
              <a:ext uri="{FF2B5EF4-FFF2-40B4-BE49-F238E27FC236}">
                <a16:creationId xmlns:a16="http://schemas.microsoft.com/office/drawing/2014/main" id="{3450C04F-5FA5-F60D-C640-0029570FD307}"/>
              </a:ext>
            </a:extLst>
          </p:cNvPr>
          <p:cNvSpPr>
            <a:spLocks noGrp="1"/>
          </p:cNvSpPr>
          <p:nvPr>
            <p:ph type="sldNum" sz="quarter" idx="12"/>
          </p:nvPr>
        </p:nvSpPr>
        <p:spPr/>
        <p:txBody>
          <a:bodyPr/>
          <a:lstStyle/>
          <a:p>
            <a:fld id="{A3CF45AB-9DB8-49EB-9CC7-D9E63ACA2F08}" type="slidenum">
              <a:rPr lang="en-US" smtClean="0"/>
              <a:t>44</a:t>
            </a:fld>
            <a:endParaRPr lang="en-US"/>
          </a:p>
        </p:txBody>
      </p:sp>
      <p:sp>
        <p:nvSpPr>
          <p:cNvPr id="5" name="Rectangle 4">
            <a:extLst>
              <a:ext uri="{FF2B5EF4-FFF2-40B4-BE49-F238E27FC236}">
                <a16:creationId xmlns:a16="http://schemas.microsoft.com/office/drawing/2014/main" id="{5FC78B4D-11C8-119D-6D89-1DEA9E7F0DCE}"/>
              </a:ext>
            </a:extLst>
          </p:cNvPr>
          <p:cNvSpPr/>
          <p:nvPr/>
        </p:nvSpPr>
        <p:spPr>
          <a:xfrm>
            <a:off x="0" y="0"/>
            <a:ext cx="429658" cy="6858000"/>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79243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C2867-B2D0-6EC2-32BE-497E228170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B937C7-95C4-27F9-E2A6-3B8CB01F5A6F}"/>
              </a:ext>
            </a:extLst>
          </p:cNvPr>
          <p:cNvSpPr>
            <a:spLocks noGrp="1"/>
          </p:cNvSpPr>
          <p:nvPr>
            <p:ph type="title"/>
          </p:nvPr>
        </p:nvSpPr>
        <p:spPr/>
        <p:txBody>
          <a:bodyPr/>
          <a:lstStyle/>
          <a:p>
            <a:r>
              <a:rPr lang="en-US"/>
              <a:t>The Site-level identification tool</a:t>
            </a:r>
          </a:p>
        </p:txBody>
      </p:sp>
      <p:sp>
        <p:nvSpPr>
          <p:cNvPr id="3" name="Content Placeholder 2">
            <a:extLst>
              <a:ext uri="{FF2B5EF4-FFF2-40B4-BE49-F238E27FC236}">
                <a16:creationId xmlns:a16="http://schemas.microsoft.com/office/drawing/2014/main" id="{C30FFBFE-7A48-514D-F048-89C6FCA5FEE6}"/>
              </a:ext>
            </a:extLst>
          </p:cNvPr>
          <p:cNvSpPr>
            <a:spLocks noGrp="1"/>
          </p:cNvSpPr>
          <p:nvPr>
            <p:ph idx="1"/>
          </p:nvPr>
        </p:nvSpPr>
        <p:spPr>
          <a:xfrm>
            <a:off x="6503670" y="1825625"/>
            <a:ext cx="4850130" cy="4351338"/>
          </a:xfrm>
        </p:spPr>
        <p:txBody>
          <a:bodyPr vert="horz" lIns="91440" tIns="45720" rIns="91440" bIns="45720" rtlCol="0" anchor="t">
            <a:normAutofit lnSpcReduction="10000"/>
          </a:bodyPr>
          <a:lstStyle/>
          <a:p>
            <a:pPr marL="0" indent="0">
              <a:buNone/>
            </a:pPr>
            <a:r>
              <a:rPr lang="en-US"/>
              <a:t>The IUCN site-level identification tool is a thorough, interactive document that guides practitioners through a site’s assessment.</a:t>
            </a:r>
          </a:p>
          <a:p>
            <a:pPr marL="0" indent="0">
              <a:buNone/>
            </a:pPr>
            <a:endParaRPr lang="en-US"/>
          </a:p>
          <a:p>
            <a:pPr marL="0" indent="0">
              <a:buNone/>
            </a:pPr>
            <a:r>
              <a:rPr lang="en-US"/>
              <a:t>The FAO has augmented the tool’s guidance via a Handbook specific to marine fisheries.</a:t>
            </a:r>
          </a:p>
        </p:txBody>
      </p:sp>
      <p:sp>
        <p:nvSpPr>
          <p:cNvPr id="4" name="Slide Number Placeholder 3">
            <a:extLst>
              <a:ext uri="{FF2B5EF4-FFF2-40B4-BE49-F238E27FC236}">
                <a16:creationId xmlns:a16="http://schemas.microsoft.com/office/drawing/2014/main" id="{77400ADE-FF3B-04B6-1206-4471F23561A4}"/>
              </a:ext>
            </a:extLst>
          </p:cNvPr>
          <p:cNvSpPr>
            <a:spLocks noGrp="1"/>
          </p:cNvSpPr>
          <p:nvPr>
            <p:ph type="sldNum" sz="quarter" idx="12"/>
          </p:nvPr>
        </p:nvSpPr>
        <p:spPr/>
        <p:txBody>
          <a:bodyPr/>
          <a:lstStyle/>
          <a:p>
            <a:fld id="{A3CF45AB-9DB8-49EB-9CC7-D9E63ACA2F08}" type="slidenum">
              <a:rPr lang="en-US" smtClean="0"/>
              <a:t>45</a:t>
            </a:fld>
            <a:endParaRPr lang="en-US"/>
          </a:p>
        </p:txBody>
      </p:sp>
      <p:pic>
        <p:nvPicPr>
          <p:cNvPr id="6" name="Picture 5">
            <a:extLst>
              <a:ext uri="{FF2B5EF4-FFF2-40B4-BE49-F238E27FC236}">
                <a16:creationId xmlns:a16="http://schemas.microsoft.com/office/drawing/2014/main" id="{D7386D44-549C-A831-851C-BE5AA1EE1937}"/>
              </a:ext>
            </a:extLst>
          </p:cNvPr>
          <p:cNvPicPr>
            <a:picLocks noChangeAspect="1"/>
          </p:cNvPicPr>
          <p:nvPr/>
        </p:nvPicPr>
        <p:blipFill>
          <a:blip r:embed="rId3"/>
          <a:stretch>
            <a:fillRect/>
          </a:stretch>
        </p:blipFill>
        <p:spPr>
          <a:xfrm>
            <a:off x="1990498" y="1580832"/>
            <a:ext cx="3037629" cy="4351338"/>
          </a:xfrm>
          <a:prstGeom prst="rect">
            <a:avLst/>
          </a:prstGeom>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60A0F4DC-F1BF-9525-EE27-F79F3D5F7831}"/>
              </a:ext>
            </a:extLst>
          </p:cNvPr>
          <p:cNvSpPr/>
          <p:nvPr/>
        </p:nvSpPr>
        <p:spPr>
          <a:xfrm>
            <a:off x="0" y="0"/>
            <a:ext cx="429658" cy="6858000"/>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09468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5B519-478A-FFD9-1271-3C6896421BDA}"/>
              </a:ext>
            </a:extLst>
          </p:cNvPr>
          <p:cNvSpPr>
            <a:spLocks noGrp="1"/>
          </p:cNvSpPr>
          <p:nvPr>
            <p:ph type="title"/>
          </p:nvPr>
        </p:nvSpPr>
        <p:spPr>
          <a:xfrm>
            <a:off x="838200" y="310040"/>
            <a:ext cx="10515600" cy="1325563"/>
          </a:xfrm>
        </p:spPr>
        <p:txBody>
          <a:bodyPr/>
          <a:lstStyle/>
          <a:p>
            <a:r>
              <a:rPr lang="en-US"/>
              <a:t>The process</a:t>
            </a:r>
          </a:p>
        </p:txBody>
      </p:sp>
      <p:sp>
        <p:nvSpPr>
          <p:cNvPr id="4" name="Slide Number Placeholder 3">
            <a:extLst>
              <a:ext uri="{FF2B5EF4-FFF2-40B4-BE49-F238E27FC236}">
                <a16:creationId xmlns:a16="http://schemas.microsoft.com/office/drawing/2014/main" id="{0F58250F-4201-605E-FA06-48219AFE5E99}"/>
              </a:ext>
            </a:extLst>
          </p:cNvPr>
          <p:cNvSpPr>
            <a:spLocks noGrp="1"/>
          </p:cNvSpPr>
          <p:nvPr>
            <p:ph type="sldNum" sz="quarter" idx="12"/>
          </p:nvPr>
        </p:nvSpPr>
        <p:spPr/>
        <p:txBody>
          <a:bodyPr/>
          <a:lstStyle/>
          <a:p>
            <a:fld id="{A3CF45AB-9DB8-49EB-9CC7-D9E63ACA2F08}" type="slidenum">
              <a:rPr lang="en-US" smtClean="0"/>
              <a:t>46</a:t>
            </a:fld>
            <a:endParaRPr lang="en-US"/>
          </a:p>
        </p:txBody>
      </p:sp>
      <p:pic>
        <p:nvPicPr>
          <p:cNvPr id="6" name="Picture 5">
            <a:extLst>
              <a:ext uri="{FF2B5EF4-FFF2-40B4-BE49-F238E27FC236}">
                <a16:creationId xmlns:a16="http://schemas.microsoft.com/office/drawing/2014/main" id="{50318581-5CB1-F060-EC2B-2FF51A775391}"/>
              </a:ext>
            </a:extLst>
          </p:cNvPr>
          <p:cNvPicPr>
            <a:picLocks noChangeAspect="1"/>
          </p:cNvPicPr>
          <p:nvPr/>
        </p:nvPicPr>
        <p:blipFill>
          <a:blip r:embed="rId3"/>
          <a:stretch>
            <a:fillRect/>
          </a:stretch>
        </p:blipFill>
        <p:spPr>
          <a:xfrm>
            <a:off x="1531620" y="1403465"/>
            <a:ext cx="8709641" cy="4837315"/>
          </a:xfrm>
          <a:prstGeom prst="rect">
            <a:avLst/>
          </a:prstGeom>
        </p:spPr>
      </p:pic>
      <p:sp>
        <p:nvSpPr>
          <p:cNvPr id="3" name="Rectangle 2">
            <a:extLst>
              <a:ext uri="{FF2B5EF4-FFF2-40B4-BE49-F238E27FC236}">
                <a16:creationId xmlns:a16="http://schemas.microsoft.com/office/drawing/2014/main" id="{99205439-745B-8234-9DA2-6DDB525AB8F1}"/>
              </a:ext>
            </a:extLst>
          </p:cNvPr>
          <p:cNvSpPr/>
          <p:nvPr/>
        </p:nvSpPr>
        <p:spPr>
          <a:xfrm>
            <a:off x="0" y="0"/>
            <a:ext cx="429658" cy="6858000"/>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11351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31959396-9617-C84B-3196-046FC9B35765}"/>
              </a:ext>
            </a:extLst>
          </p:cNvPr>
          <p:cNvSpPr/>
          <p:nvPr/>
        </p:nvSpPr>
        <p:spPr>
          <a:xfrm>
            <a:off x="7497183" y="-13914"/>
            <a:ext cx="2226833" cy="6852621"/>
          </a:xfrm>
          <a:prstGeom prst="roundRect">
            <a:avLst/>
          </a:prstGeom>
          <a:solidFill>
            <a:srgbClr val="F8971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EE87AA5A-8918-A997-7B69-2536C6BABCFF}"/>
              </a:ext>
            </a:extLst>
          </p:cNvPr>
          <p:cNvSpPr/>
          <p:nvPr/>
        </p:nvSpPr>
        <p:spPr>
          <a:xfrm>
            <a:off x="2769446" y="0"/>
            <a:ext cx="2226833" cy="6852621"/>
          </a:xfrm>
          <a:prstGeom prst="roundRect">
            <a:avLst/>
          </a:prstGeom>
          <a:solidFill>
            <a:srgbClr val="F8971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9408CB8F-D4ED-C278-F5E0-1328C0F1D575}"/>
              </a:ext>
            </a:extLst>
          </p:cNvPr>
          <p:cNvSpPr>
            <a:spLocks noGrp="1"/>
          </p:cNvSpPr>
          <p:nvPr>
            <p:ph type="sldNum" sz="quarter" idx="12"/>
          </p:nvPr>
        </p:nvSpPr>
        <p:spPr/>
        <p:txBody>
          <a:bodyPr/>
          <a:lstStyle/>
          <a:p>
            <a:fld id="{A3CF45AB-9DB8-49EB-9CC7-D9E63ACA2F08}" type="slidenum">
              <a:rPr lang="en-US" smtClean="0"/>
              <a:t>47</a:t>
            </a:fld>
            <a:endParaRPr lang="en-US"/>
          </a:p>
        </p:txBody>
      </p:sp>
      <p:sp>
        <p:nvSpPr>
          <p:cNvPr id="3" name="Rectangle 2">
            <a:extLst>
              <a:ext uri="{FF2B5EF4-FFF2-40B4-BE49-F238E27FC236}">
                <a16:creationId xmlns:a16="http://schemas.microsoft.com/office/drawing/2014/main" id="{9BF76B21-387E-8E13-B494-E0DC52240877}"/>
              </a:ext>
            </a:extLst>
          </p:cNvPr>
          <p:cNvSpPr/>
          <p:nvPr/>
        </p:nvSpPr>
        <p:spPr>
          <a:xfrm>
            <a:off x="0" y="0"/>
            <a:ext cx="429658" cy="6858000"/>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Diagram 7">
            <a:extLst>
              <a:ext uri="{FF2B5EF4-FFF2-40B4-BE49-F238E27FC236}">
                <a16:creationId xmlns:a16="http://schemas.microsoft.com/office/drawing/2014/main" id="{A17B8F59-4603-6909-10C8-E63378618073}"/>
              </a:ext>
            </a:extLst>
          </p:cNvPr>
          <p:cNvGraphicFramePr/>
          <p:nvPr>
            <p:extLst>
              <p:ext uri="{D42A27DB-BD31-4B8C-83A1-F6EECF244321}">
                <p14:modId xmlns:p14="http://schemas.microsoft.com/office/powerpoint/2010/main" val="3653053632"/>
              </p:ext>
            </p:extLst>
          </p:nvPr>
        </p:nvGraphicFramePr>
        <p:xfrm>
          <a:off x="655021" y="-1737"/>
          <a:ext cx="11178390" cy="6721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A7605CB7-1152-915C-1042-6E34075E0E87}"/>
              </a:ext>
            </a:extLst>
          </p:cNvPr>
          <p:cNvSpPr txBox="1"/>
          <p:nvPr/>
        </p:nvSpPr>
        <p:spPr>
          <a:xfrm>
            <a:off x="2511262" y="5857234"/>
            <a:ext cx="2743200" cy="707886"/>
          </a:xfrm>
          <a:prstGeom prst="rect">
            <a:avLst/>
          </a:prstGeom>
          <a:noFill/>
        </p:spPr>
        <p:txBody>
          <a:bodyPr wrap="square" rtlCol="0">
            <a:spAutoFit/>
          </a:bodyPr>
          <a:lstStyle/>
          <a:p>
            <a:pPr algn="ctr"/>
            <a:r>
              <a:rPr lang="en-US" sz="2000" b="1"/>
              <a:t>“Potential OECM” </a:t>
            </a:r>
          </a:p>
          <a:p>
            <a:pPr algn="ctr"/>
            <a:r>
              <a:rPr lang="en-US" sz="2000" b="1"/>
              <a:t>stage</a:t>
            </a:r>
          </a:p>
        </p:txBody>
      </p:sp>
      <p:sp>
        <p:nvSpPr>
          <p:cNvPr id="12" name="TextBox 11">
            <a:extLst>
              <a:ext uri="{FF2B5EF4-FFF2-40B4-BE49-F238E27FC236}">
                <a16:creationId xmlns:a16="http://schemas.microsoft.com/office/drawing/2014/main" id="{EC6224C7-63B1-9EDB-9B41-1CAC66EF2F0A}"/>
              </a:ext>
            </a:extLst>
          </p:cNvPr>
          <p:cNvSpPr txBox="1"/>
          <p:nvPr/>
        </p:nvSpPr>
        <p:spPr>
          <a:xfrm>
            <a:off x="7239000" y="5831026"/>
            <a:ext cx="2743200" cy="707886"/>
          </a:xfrm>
          <a:prstGeom prst="rect">
            <a:avLst/>
          </a:prstGeom>
          <a:noFill/>
        </p:spPr>
        <p:txBody>
          <a:bodyPr wrap="square" rtlCol="0">
            <a:spAutoFit/>
          </a:bodyPr>
          <a:lstStyle/>
          <a:p>
            <a:pPr algn="ctr"/>
            <a:r>
              <a:rPr lang="en-US" sz="2000" b="1"/>
              <a:t>“Candidate OECM” </a:t>
            </a:r>
          </a:p>
          <a:p>
            <a:pPr algn="ctr"/>
            <a:r>
              <a:rPr lang="en-US" sz="2000" b="1"/>
              <a:t>stage</a:t>
            </a:r>
          </a:p>
        </p:txBody>
      </p:sp>
    </p:spTree>
    <p:extLst>
      <p:ext uri="{BB962C8B-B14F-4D97-AF65-F5344CB8AC3E}">
        <p14:creationId xmlns:p14="http://schemas.microsoft.com/office/powerpoint/2010/main" val="18421379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94101-729E-6626-ADC6-B5B431491136}"/>
              </a:ext>
            </a:extLst>
          </p:cNvPr>
          <p:cNvSpPr>
            <a:spLocks noGrp="1"/>
          </p:cNvSpPr>
          <p:nvPr>
            <p:ph type="title"/>
          </p:nvPr>
        </p:nvSpPr>
        <p:spPr/>
        <p:txBody>
          <a:bodyPr/>
          <a:lstStyle/>
          <a:p>
            <a:r>
              <a:rPr lang="en-US"/>
              <a:t>Considerations before beginning the assessment</a:t>
            </a:r>
          </a:p>
        </p:txBody>
      </p:sp>
      <p:sp>
        <p:nvSpPr>
          <p:cNvPr id="4" name="Slide Number Placeholder 3">
            <a:extLst>
              <a:ext uri="{FF2B5EF4-FFF2-40B4-BE49-F238E27FC236}">
                <a16:creationId xmlns:a16="http://schemas.microsoft.com/office/drawing/2014/main" id="{EC0ABCB7-0662-1541-A658-7775C077333D}"/>
              </a:ext>
            </a:extLst>
          </p:cNvPr>
          <p:cNvSpPr>
            <a:spLocks noGrp="1"/>
          </p:cNvSpPr>
          <p:nvPr>
            <p:ph type="sldNum" sz="quarter" idx="12"/>
          </p:nvPr>
        </p:nvSpPr>
        <p:spPr/>
        <p:txBody>
          <a:bodyPr/>
          <a:lstStyle/>
          <a:p>
            <a:fld id="{A3CF45AB-9DB8-49EB-9CC7-D9E63ACA2F08}" type="slidenum">
              <a:rPr lang="en-US" smtClean="0"/>
              <a:t>48</a:t>
            </a:fld>
            <a:endParaRPr lang="en-US"/>
          </a:p>
        </p:txBody>
      </p:sp>
      <p:sp>
        <p:nvSpPr>
          <p:cNvPr id="6" name="Rectangle 5">
            <a:extLst>
              <a:ext uri="{FF2B5EF4-FFF2-40B4-BE49-F238E27FC236}">
                <a16:creationId xmlns:a16="http://schemas.microsoft.com/office/drawing/2014/main" id="{E4278FA7-9D90-F799-8CF8-685595F390AC}"/>
              </a:ext>
            </a:extLst>
          </p:cNvPr>
          <p:cNvSpPr/>
          <p:nvPr/>
        </p:nvSpPr>
        <p:spPr>
          <a:xfrm>
            <a:off x="0" y="0"/>
            <a:ext cx="429658" cy="6858000"/>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F084BB8-6E6D-C516-2080-766D5884DC19}"/>
              </a:ext>
            </a:extLst>
          </p:cNvPr>
          <p:cNvSpPr/>
          <p:nvPr/>
        </p:nvSpPr>
        <p:spPr>
          <a:xfrm>
            <a:off x="1398729" y="2184243"/>
            <a:ext cx="4241494" cy="3991866"/>
          </a:xfrm>
          <a:prstGeom prst="rect">
            <a:avLst/>
          </a:prstGeom>
          <a:solidFill>
            <a:srgbClr val="F8971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E2AF22"/>
              </a:solidFill>
            </a:endParaRPr>
          </a:p>
        </p:txBody>
      </p:sp>
      <p:sp>
        <p:nvSpPr>
          <p:cNvPr id="8" name="Content Placeholder 2">
            <a:extLst>
              <a:ext uri="{FF2B5EF4-FFF2-40B4-BE49-F238E27FC236}">
                <a16:creationId xmlns:a16="http://schemas.microsoft.com/office/drawing/2014/main" id="{3F3C88D1-C148-5F93-7C15-7E14592ED3BE}"/>
              </a:ext>
            </a:extLst>
          </p:cNvPr>
          <p:cNvSpPr txBox="1">
            <a:spLocks/>
          </p:cNvSpPr>
          <p:nvPr/>
        </p:nvSpPr>
        <p:spPr>
          <a:xfrm>
            <a:off x="1569321" y="3208945"/>
            <a:ext cx="3944378" cy="25088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0" i="0" u="none" strike="noStrike" baseline="0"/>
              <a:t>Use all available data sources, including local and Indigenous peoples’ knowledge, to achieve better decisions in the face of incomplete data and uncertainty.</a:t>
            </a:r>
            <a:endParaRPr lang="en-US" sz="2400"/>
          </a:p>
        </p:txBody>
      </p:sp>
      <p:sp>
        <p:nvSpPr>
          <p:cNvPr id="9" name="TextBox 8">
            <a:extLst>
              <a:ext uri="{FF2B5EF4-FFF2-40B4-BE49-F238E27FC236}">
                <a16:creationId xmlns:a16="http://schemas.microsoft.com/office/drawing/2014/main" id="{9773A84F-DCA3-C5CB-EEFC-2EA0A355DB18}"/>
              </a:ext>
            </a:extLst>
          </p:cNvPr>
          <p:cNvSpPr txBox="1"/>
          <p:nvPr/>
        </p:nvSpPr>
        <p:spPr>
          <a:xfrm>
            <a:off x="2015467" y="2491775"/>
            <a:ext cx="3030052" cy="523220"/>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en-US" sz="2800" b="1">
                <a:solidFill>
                  <a:schemeClr val="bg1"/>
                </a:solidFill>
              </a:rPr>
              <a:t>GOOD PRACTICE</a:t>
            </a:r>
          </a:p>
        </p:txBody>
      </p:sp>
      <p:sp>
        <p:nvSpPr>
          <p:cNvPr id="10" name="Rectangle 9">
            <a:extLst>
              <a:ext uri="{FF2B5EF4-FFF2-40B4-BE49-F238E27FC236}">
                <a16:creationId xmlns:a16="http://schemas.microsoft.com/office/drawing/2014/main" id="{91CB45DC-3840-8646-F892-C0B4F9BF76D4}"/>
              </a:ext>
            </a:extLst>
          </p:cNvPr>
          <p:cNvSpPr/>
          <p:nvPr/>
        </p:nvSpPr>
        <p:spPr>
          <a:xfrm>
            <a:off x="6832866" y="2184243"/>
            <a:ext cx="4241494" cy="3991866"/>
          </a:xfrm>
          <a:prstGeom prst="rect">
            <a:avLst/>
          </a:prstGeom>
          <a:solidFill>
            <a:srgbClr val="F8971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E2AF22"/>
              </a:solidFill>
            </a:endParaRPr>
          </a:p>
        </p:txBody>
      </p:sp>
      <p:sp>
        <p:nvSpPr>
          <p:cNvPr id="11" name="Content Placeholder 2">
            <a:extLst>
              <a:ext uri="{FF2B5EF4-FFF2-40B4-BE49-F238E27FC236}">
                <a16:creationId xmlns:a16="http://schemas.microsoft.com/office/drawing/2014/main" id="{886C6A86-C375-FEC8-E7A3-67B60786C453}"/>
              </a:ext>
            </a:extLst>
          </p:cNvPr>
          <p:cNvSpPr txBox="1">
            <a:spLocks/>
          </p:cNvSpPr>
          <p:nvPr/>
        </p:nvSpPr>
        <p:spPr>
          <a:xfrm>
            <a:off x="7003458" y="3208945"/>
            <a:ext cx="3944378" cy="250880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0" i="0" u="none" strike="noStrike" baseline="0"/>
              <a:t>Involvement of rightsholders and stakeholders is central to the OECM identification process, resulting in legitimate outcomes and improved understanding and support for the conservation of the biodiversity values of the site.</a:t>
            </a:r>
            <a:endParaRPr lang="en-US" sz="2400"/>
          </a:p>
        </p:txBody>
      </p:sp>
      <p:sp>
        <p:nvSpPr>
          <p:cNvPr id="12" name="TextBox 11">
            <a:extLst>
              <a:ext uri="{FF2B5EF4-FFF2-40B4-BE49-F238E27FC236}">
                <a16:creationId xmlns:a16="http://schemas.microsoft.com/office/drawing/2014/main" id="{19F9F7BE-3F04-BAC4-4F8F-8A78C7467DC1}"/>
              </a:ext>
            </a:extLst>
          </p:cNvPr>
          <p:cNvSpPr txBox="1"/>
          <p:nvPr/>
        </p:nvSpPr>
        <p:spPr>
          <a:xfrm>
            <a:off x="7449604" y="2491775"/>
            <a:ext cx="3030052" cy="523220"/>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en-US" sz="2800" b="1">
                <a:solidFill>
                  <a:schemeClr val="bg1"/>
                </a:solidFill>
              </a:rPr>
              <a:t>GOOD PRACTICE</a:t>
            </a:r>
          </a:p>
        </p:txBody>
      </p:sp>
    </p:spTree>
    <p:extLst>
      <p:ext uri="{BB962C8B-B14F-4D97-AF65-F5344CB8AC3E}">
        <p14:creationId xmlns:p14="http://schemas.microsoft.com/office/powerpoint/2010/main" val="34749518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5EBA41-550D-9D20-31F1-6C813C0DC7F4}"/>
              </a:ext>
            </a:extLst>
          </p:cNvPr>
          <p:cNvSpPr>
            <a:spLocks noGrp="1"/>
          </p:cNvSpPr>
          <p:nvPr>
            <p:ph type="sldNum" sz="quarter" idx="12"/>
          </p:nvPr>
        </p:nvSpPr>
        <p:spPr/>
        <p:txBody>
          <a:bodyPr/>
          <a:lstStyle/>
          <a:p>
            <a:fld id="{A3CF45AB-9DB8-49EB-9CC7-D9E63ACA2F08}" type="slidenum">
              <a:rPr lang="en-US" smtClean="0"/>
              <a:t>49</a:t>
            </a:fld>
            <a:endParaRPr lang="en-US"/>
          </a:p>
        </p:txBody>
      </p:sp>
      <p:sp>
        <p:nvSpPr>
          <p:cNvPr id="2" name="Rectangle 1">
            <a:extLst>
              <a:ext uri="{FF2B5EF4-FFF2-40B4-BE49-F238E27FC236}">
                <a16:creationId xmlns:a16="http://schemas.microsoft.com/office/drawing/2014/main" id="{B37A5062-5EA4-16A4-903E-E08B36DD4A72}"/>
              </a:ext>
            </a:extLst>
          </p:cNvPr>
          <p:cNvSpPr/>
          <p:nvPr/>
        </p:nvSpPr>
        <p:spPr>
          <a:xfrm>
            <a:off x="0" y="0"/>
            <a:ext cx="429658" cy="6858000"/>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593A11B-D0D3-C28A-AA26-4ACED6B1815D}"/>
              </a:ext>
            </a:extLst>
          </p:cNvPr>
          <p:cNvSpPr txBox="1"/>
          <p:nvPr/>
        </p:nvSpPr>
        <p:spPr>
          <a:xfrm>
            <a:off x="1377108" y="1199912"/>
            <a:ext cx="10256704" cy="1938992"/>
          </a:xfrm>
          <a:prstGeom prst="rect">
            <a:avLst/>
          </a:prstGeom>
          <a:noFill/>
        </p:spPr>
        <p:txBody>
          <a:bodyPr wrap="square" lIns="91440" tIns="45720" rIns="91440" bIns="45720" rtlCol="0" anchor="t">
            <a:spAutoFit/>
          </a:bodyPr>
          <a:lstStyle/>
          <a:p>
            <a:r>
              <a:rPr lang="en-US" sz="2400" b="0" i="0" u="none" strike="noStrike" baseline="0"/>
              <a:t>A site that has been identified as having OECM-like characteristics, or could possibly have </a:t>
            </a:r>
            <a:r>
              <a:rPr lang="en-US" sz="2400"/>
              <a:t>them and meets the screening criteria (Step 1). </a:t>
            </a:r>
            <a:r>
              <a:rPr lang="en-US" sz="2400">
                <a:ea typeface="+mn-lt"/>
                <a:cs typeface="+mn-lt"/>
              </a:rPr>
              <a:t>Confirming a site as an OECM will always require assessment against all the OECM criteria, and appropriate consent from rightsholders and stakeholders (steps 2 and 3). </a:t>
            </a:r>
            <a:endParaRPr lang="en-US" sz="2400"/>
          </a:p>
        </p:txBody>
      </p:sp>
      <p:sp>
        <p:nvSpPr>
          <p:cNvPr id="7" name="Rectangle: Top Corners Rounded 6">
            <a:extLst>
              <a:ext uri="{FF2B5EF4-FFF2-40B4-BE49-F238E27FC236}">
                <a16:creationId xmlns:a16="http://schemas.microsoft.com/office/drawing/2014/main" id="{E8DAAFDB-7139-AF55-58BB-89D7CA187B8E}"/>
              </a:ext>
            </a:extLst>
          </p:cNvPr>
          <p:cNvSpPr/>
          <p:nvPr/>
        </p:nvSpPr>
        <p:spPr>
          <a:xfrm>
            <a:off x="1211855" y="244123"/>
            <a:ext cx="10605569" cy="741839"/>
          </a:xfrm>
          <a:prstGeom prst="round2SameRect">
            <a:avLst/>
          </a:prstGeom>
          <a:solidFill>
            <a:srgbClr val="F8971D"/>
          </a:solidFill>
          <a:ln>
            <a:solidFill>
              <a:srgbClr val="F897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8971D"/>
              </a:solidFill>
            </a:endParaRPr>
          </a:p>
        </p:txBody>
      </p:sp>
      <p:sp>
        <p:nvSpPr>
          <p:cNvPr id="8" name="Rectangle 7">
            <a:extLst>
              <a:ext uri="{FF2B5EF4-FFF2-40B4-BE49-F238E27FC236}">
                <a16:creationId xmlns:a16="http://schemas.microsoft.com/office/drawing/2014/main" id="{8D488B2F-AC8B-BFA0-71EF-6D386197240D}"/>
              </a:ext>
            </a:extLst>
          </p:cNvPr>
          <p:cNvSpPr/>
          <p:nvPr/>
        </p:nvSpPr>
        <p:spPr>
          <a:xfrm>
            <a:off x="1211855" y="938346"/>
            <a:ext cx="10605570" cy="2470241"/>
          </a:xfrm>
          <a:prstGeom prst="rect">
            <a:avLst/>
          </a:prstGeom>
          <a:noFill/>
          <a:ln>
            <a:solidFill>
              <a:srgbClr val="F897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12CEADB-495C-AB42-D7D2-08676895FAC9}"/>
              </a:ext>
            </a:extLst>
          </p:cNvPr>
          <p:cNvSpPr txBox="1"/>
          <p:nvPr/>
        </p:nvSpPr>
        <p:spPr>
          <a:xfrm>
            <a:off x="4208180" y="264140"/>
            <a:ext cx="4612918" cy="707886"/>
          </a:xfrm>
          <a:prstGeom prst="rect">
            <a:avLst/>
          </a:prstGeom>
          <a:noFill/>
        </p:spPr>
        <p:txBody>
          <a:bodyPr wrap="square" rtlCol="0">
            <a:spAutoFit/>
          </a:bodyPr>
          <a:lstStyle/>
          <a:p>
            <a:pPr algn="ctr"/>
            <a:r>
              <a:rPr lang="en-US" sz="4000" b="1">
                <a:solidFill>
                  <a:schemeClr val="bg1"/>
                </a:solidFill>
              </a:rPr>
              <a:t>Potential OECM</a:t>
            </a:r>
          </a:p>
        </p:txBody>
      </p:sp>
      <p:sp>
        <p:nvSpPr>
          <p:cNvPr id="12" name="TextBox 11">
            <a:extLst>
              <a:ext uri="{FF2B5EF4-FFF2-40B4-BE49-F238E27FC236}">
                <a16:creationId xmlns:a16="http://schemas.microsoft.com/office/drawing/2014/main" id="{DAAACD40-B481-2D56-808E-9DFEF2F30787}"/>
              </a:ext>
            </a:extLst>
          </p:cNvPr>
          <p:cNvSpPr txBox="1"/>
          <p:nvPr/>
        </p:nvSpPr>
        <p:spPr>
          <a:xfrm>
            <a:off x="1377108" y="4478593"/>
            <a:ext cx="10256704" cy="1569660"/>
          </a:xfrm>
          <a:prstGeom prst="rect">
            <a:avLst/>
          </a:prstGeom>
          <a:noFill/>
        </p:spPr>
        <p:txBody>
          <a:bodyPr wrap="square" lIns="91440" tIns="45720" rIns="91440" bIns="45720" rtlCol="0" anchor="t">
            <a:spAutoFit/>
          </a:bodyPr>
          <a:lstStyle/>
          <a:p>
            <a:r>
              <a:rPr lang="en-US" sz="2400" b="0" i="0" u="none" strike="noStrike" baseline="0"/>
              <a:t>A potential OECM where</a:t>
            </a:r>
            <a:r>
              <a:rPr lang="en-US" sz="2400"/>
              <a:t> </a:t>
            </a:r>
            <a:r>
              <a:rPr lang="en-US" sz="2400" b="0" i="0" u="none" strike="noStrike" baseline="0"/>
              <a:t>the governing authority with claims over the </a:t>
            </a:r>
            <a:r>
              <a:rPr lang="en-US" sz="2400"/>
              <a:t>site</a:t>
            </a:r>
            <a:r>
              <a:rPr lang="en-US" sz="2400" b="0" i="0" u="none" strike="noStrike" baseline="0"/>
              <a:t>, including Indigenous peoples and local communities, has consented to it being assessed against the OECM criteria</a:t>
            </a:r>
            <a:r>
              <a:rPr lang="en-US" sz="2400"/>
              <a:t> (step 3).</a:t>
            </a:r>
            <a:r>
              <a:rPr lang="en-US" sz="2400" b="0" i="0" u="none" strike="noStrike" baseline="0"/>
              <a:t> A candidate OECM </a:t>
            </a:r>
            <a:r>
              <a:rPr lang="en-US" sz="2400" b="1" i="0" u="none" strike="noStrike" baseline="0"/>
              <a:t>has not yet been determined to meet </a:t>
            </a:r>
            <a:r>
              <a:rPr lang="en-US" sz="2400" b="1"/>
              <a:t>all the</a:t>
            </a:r>
            <a:r>
              <a:rPr lang="en-US" sz="2400" b="1" i="0" u="none" strike="noStrike" baseline="0"/>
              <a:t> required criteria</a:t>
            </a:r>
            <a:r>
              <a:rPr lang="en-US" sz="2400" b="0" i="0" u="none" strike="noStrike" baseline="0"/>
              <a:t>.</a:t>
            </a:r>
            <a:endParaRPr lang="en-US" sz="3600"/>
          </a:p>
        </p:txBody>
      </p:sp>
      <p:sp>
        <p:nvSpPr>
          <p:cNvPr id="13" name="Rectangle: Top Corners Rounded 12">
            <a:extLst>
              <a:ext uri="{FF2B5EF4-FFF2-40B4-BE49-F238E27FC236}">
                <a16:creationId xmlns:a16="http://schemas.microsoft.com/office/drawing/2014/main" id="{9B6B58E1-136C-B5C5-3564-2B18B15D6724}"/>
              </a:ext>
            </a:extLst>
          </p:cNvPr>
          <p:cNvSpPr/>
          <p:nvPr/>
        </p:nvSpPr>
        <p:spPr>
          <a:xfrm>
            <a:off x="1211854" y="3592610"/>
            <a:ext cx="10605569" cy="758461"/>
          </a:xfrm>
          <a:prstGeom prst="round2SameRect">
            <a:avLst/>
          </a:prstGeom>
          <a:solidFill>
            <a:srgbClr val="F8971D"/>
          </a:solidFill>
          <a:ln>
            <a:solidFill>
              <a:srgbClr val="F897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51B628C-397C-5B95-AD11-2D43547B00FA}"/>
              </a:ext>
            </a:extLst>
          </p:cNvPr>
          <p:cNvSpPr/>
          <p:nvPr/>
        </p:nvSpPr>
        <p:spPr>
          <a:xfrm>
            <a:off x="1213691" y="4340054"/>
            <a:ext cx="10605570" cy="1792909"/>
          </a:xfrm>
          <a:prstGeom prst="rect">
            <a:avLst/>
          </a:prstGeom>
          <a:noFill/>
          <a:ln>
            <a:solidFill>
              <a:srgbClr val="F897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E945763-7BF7-F05C-4616-20CCCC3FF02E}"/>
              </a:ext>
            </a:extLst>
          </p:cNvPr>
          <p:cNvSpPr txBox="1"/>
          <p:nvPr/>
        </p:nvSpPr>
        <p:spPr>
          <a:xfrm>
            <a:off x="4208179" y="3619267"/>
            <a:ext cx="4612918" cy="707886"/>
          </a:xfrm>
          <a:prstGeom prst="rect">
            <a:avLst/>
          </a:prstGeom>
          <a:noFill/>
        </p:spPr>
        <p:txBody>
          <a:bodyPr wrap="square" rtlCol="0">
            <a:spAutoFit/>
          </a:bodyPr>
          <a:lstStyle/>
          <a:p>
            <a:pPr algn="ctr"/>
            <a:r>
              <a:rPr lang="en-US" sz="4000" b="1">
                <a:solidFill>
                  <a:schemeClr val="bg1"/>
                </a:solidFill>
              </a:rPr>
              <a:t>Candidate OECM</a:t>
            </a:r>
          </a:p>
        </p:txBody>
      </p:sp>
    </p:spTree>
    <p:extLst>
      <p:ext uri="{BB962C8B-B14F-4D97-AF65-F5344CB8AC3E}">
        <p14:creationId xmlns:p14="http://schemas.microsoft.com/office/powerpoint/2010/main" val="4211552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EC8A46-8723-C3F7-F648-3762BD6BBBE0}"/>
              </a:ext>
            </a:extLst>
          </p:cNvPr>
          <p:cNvSpPr>
            <a:spLocks noGrp="1"/>
          </p:cNvSpPr>
          <p:nvPr>
            <p:ph type="sldNum" sz="quarter" idx="12"/>
          </p:nvPr>
        </p:nvSpPr>
        <p:spPr/>
        <p:txBody>
          <a:bodyPr/>
          <a:lstStyle/>
          <a:p>
            <a:fld id="{A3CF45AB-9DB8-49EB-9CC7-D9E63ACA2F08}" type="slidenum">
              <a:rPr lang="en-US" smtClean="0"/>
              <a:t>5</a:t>
            </a:fld>
            <a:endParaRPr lang="en-US"/>
          </a:p>
        </p:txBody>
      </p:sp>
      <p:sp>
        <p:nvSpPr>
          <p:cNvPr id="5" name="Rectangle: Rounded Corners 4">
            <a:hlinkClick r:id="rId3" action="ppaction://hlinksldjump"/>
            <a:extLst>
              <a:ext uri="{FF2B5EF4-FFF2-40B4-BE49-F238E27FC236}">
                <a16:creationId xmlns:a16="http://schemas.microsoft.com/office/drawing/2014/main" id="{99E4662A-30F3-60EC-EE97-3469B1043845}"/>
              </a:ext>
            </a:extLst>
          </p:cNvPr>
          <p:cNvSpPr/>
          <p:nvPr/>
        </p:nvSpPr>
        <p:spPr>
          <a:xfrm>
            <a:off x="4410418" y="528216"/>
            <a:ext cx="3371162" cy="1299990"/>
          </a:xfrm>
          <a:prstGeom prst="roundRect">
            <a:avLst/>
          </a:prstGeom>
          <a:solidFill>
            <a:srgbClr val="74ACD4"/>
          </a:solidFill>
          <a:ln>
            <a:noFill/>
          </a:ln>
          <a:effectLst>
            <a:innerShdw blurRad="63500" dist="50800" dir="54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Top Corners Rounded 5">
            <a:extLst>
              <a:ext uri="{FF2B5EF4-FFF2-40B4-BE49-F238E27FC236}">
                <a16:creationId xmlns:a16="http://schemas.microsoft.com/office/drawing/2014/main" id="{CC3B66BF-6CA7-521A-9AAF-C2E5E4253AC2}"/>
              </a:ext>
            </a:extLst>
          </p:cNvPr>
          <p:cNvSpPr/>
          <p:nvPr/>
        </p:nvSpPr>
        <p:spPr>
          <a:xfrm rot="10800000">
            <a:off x="838200" y="3863908"/>
            <a:ext cx="2633031" cy="1961003"/>
          </a:xfrm>
          <a:prstGeom prst="round2SameRect">
            <a:avLst/>
          </a:prstGeom>
          <a:solidFill>
            <a:srgbClr val="74ACD4">
              <a:alpha val="5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Top Corners Rounded 6">
            <a:extLst>
              <a:ext uri="{FF2B5EF4-FFF2-40B4-BE49-F238E27FC236}">
                <a16:creationId xmlns:a16="http://schemas.microsoft.com/office/drawing/2014/main" id="{45402AF1-56C3-79B9-2B30-9FFE21903406}"/>
              </a:ext>
            </a:extLst>
          </p:cNvPr>
          <p:cNvSpPr/>
          <p:nvPr/>
        </p:nvSpPr>
        <p:spPr>
          <a:xfrm rot="10800000">
            <a:off x="4363827" y="3863908"/>
            <a:ext cx="3464345" cy="1961003"/>
          </a:xfrm>
          <a:prstGeom prst="round2SameRect">
            <a:avLst/>
          </a:prstGeom>
          <a:solidFill>
            <a:srgbClr val="74ACD4"/>
          </a:solidFill>
          <a:ln>
            <a:noFill/>
          </a:ln>
          <a:effectLst>
            <a:innerShdw blurRad="63500" dist="50800" dir="162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Top Corners Rounded 7">
            <a:extLst>
              <a:ext uri="{FF2B5EF4-FFF2-40B4-BE49-F238E27FC236}">
                <a16:creationId xmlns:a16="http://schemas.microsoft.com/office/drawing/2014/main" id="{D377C278-C77C-11B8-7037-BC9ECB93020C}"/>
              </a:ext>
            </a:extLst>
          </p:cNvPr>
          <p:cNvSpPr/>
          <p:nvPr/>
        </p:nvSpPr>
        <p:spPr>
          <a:xfrm rot="10800000">
            <a:off x="8665684" y="3863907"/>
            <a:ext cx="2633031" cy="1961003"/>
          </a:xfrm>
          <a:prstGeom prst="round2SameRect">
            <a:avLst/>
          </a:prstGeom>
          <a:solidFill>
            <a:srgbClr val="74ACD4">
              <a:alpha val="5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691D4CB-9CB4-DEB0-6525-606071C20D9E}"/>
              </a:ext>
            </a:extLst>
          </p:cNvPr>
          <p:cNvSpPr txBox="1"/>
          <p:nvPr/>
        </p:nvSpPr>
        <p:spPr>
          <a:xfrm>
            <a:off x="1306416" y="4428910"/>
            <a:ext cx="1696598" cy="830997"/>
          </a:xfrm>
          <a:prstGeom prst="rect">
            <a:avLst/>
          </a:prstGeom>
          <a:noFill/>
        </p:spPr>
        <p:txBody>
          <a:bodyPr wrap="square" rtlCol="0">
            <a:spAutoFit/>
          </a:bodyPr>
          <a:lstStyle/>
          <a:p>
            <a:pPr algn="ctr"/>
            <a:r>
              <a:rPr lang="en-US" sz="2400"/>
              <a:t>Protected areas</a:t>
            </a:r>
          </a:p>
        </p:txBody>
      </p:sp>
      <p:sp>
        <p:nvSpPr>
          <p:cNvPr id="10" name="TextBox 9">
            <a:extLst>
              <a:ext uri="{FF2B5EF4-FFF2-40B4-BE49-F238E27FC236}">
                <a16:creationId xmlns:a16="http://schemas.microsoft.com/office/drawing/2014/main" id="{88AE90D1-4B4A-712F-C175-448063F0E192}"/>
              </a:ext>
            </a:extLst>
          </p:cNvPr>
          <p:cNvSpPr txBox="1"/>
          <p:nvPr/>
        </p:nvSpPr>
        <p:spPr>
          <a:xfrm>
            <a:off x="4492085" y="3906939"/>
            <a:ext cx="3273387" cy="1815882"/>
          </a:xfrm>
          <a:prstGeom prst="rect">
            <a:avLst/>
          </a:prstGeom>
          <a:noFill/>
        </p:spPr>
        <p:txBody>
          <a:bodyPr wrap="square" rtlCol="0">
            <a:spAutoFit/>
          </a:bodyPr>
          <a:lstStyle/>
          <a:p>
            <a:pPr algn="ctr"/>
            <a:r>
              <a:rPr lang="en-US" sz="2800" b="1">
                <a:solidFill>
                  <a:schemeClr val="bg1"/>
                </a:solidFill>
              </a:rPr>
              <a:t>Other effective area-based conservation measures (OECMs)</a:t>
            </a:r>
          </a:p>
        </p:txBody>
      </p:sp>
      <p:sp>
        <p:nvSpPr>
          <p:cNvPr id="11" name="TextBox 10">
            <a:extLst>
              <a:ext uri="{FF2B5EF4-FFF2-40B4-BE49-F238E27FC236}">
                <a16:creationId xmlns:a16="http://schemas.microsoft.com/office/drawing/2014/main" id="{7AD74316-152B-2C07-0A36-0773F1CA47A6}"/>
              </a:ext>
            </a:extLst>
          </p:cNvPr>
          <p:cNvSpPr txBox="1"/>
          <p:nvPr/>
        </p:nvSpPr>
        <p:spPr>
          <a:xfrm>
            <a:off x="8869346" y="4263866"/>
            <a:ext cx="2225706" cy="1200329"/>
          </a:xfrm>
          <a:prstGeom prst="rect">
            <a:avLst/>
          </a:prstGeom>
          <a:noFill/>
        </p:spPr>
        <p:txBody>
          <a:bodyPr wrap="square" rtlCol="0">
            <a:spAutoFit/>
          </a:bodyPr>
          <a:lstStyle/>
          <a:p>
            <a:pPr algn="ctr"/>
            <a:r>
              <a:rPr lang="en-US" sz="2400"/>
              <a:t>Indigenous and traditional territories</a:t>
            </a:r>
          </a:p>
        </p:txBody>
      </p:sp>
      <p:cxnSp>
        <p:nvCxnSpPr>
          <p:cNvPr id="13" name="Straight Arrow Connector 12">
            <a:extLst>
              <a:ext uri="{FF2B5EF4-FFF2-40B4-BE49-F238E27FC236}">
                <a16:creationId xmlns:a16="http://schemas.microsoft.com/office/drawing/2014/main" id="{496F8A2B-D213-44A2-F510-326FAF8C7A45}"/>
              </a:ext>
            </a:extLst>
          </p:cNvPr>
          <p:cNvCxnSpPr>
            <a:cxnSpLocks/>
            <a:stCxn id="5" idx="2"/>
            <a:endCxn id="6" idx="1"/>
          </p:cNvCxnSpPr>
          <p:nvPr/>
        </p:nvCxnSpPr>
        <p:spPr>
          <a:xfrm flipH="1">
            <a:off x="2154715" y="1828206"/>
            <a:ext cx="3941284" cy="203570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8A709525-B61D-3162-3878-923CF70F5B9E}"/>
              </a:ext>
            </a:extLst>
          </p:cNvPr>
          <p:cNvCxnSpPr>
            <a:stCxn id="5" idx="2"/>
            <a:endCxn id="7" idx="1"/>
          </p:cNvCxnSpPr>
          <p:nvPr/>
        </p:nvCxnSpPr>
        <p:spPr>
          <a:xfrm>
            <a:off x="6095999" y="1828206"/>
            <a:ext cx="0" cy="203570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CC1BECF1-C27A-28B0-7170-3E36C7CA16EC}"/>
              </a:ext>
            </a:extLst>
          </p:cNvPr>
          <p:cNvCxnSpPr>
            <a:stCxn id="5" idx="2"/>
            <a:endCxn id="8" idx="1"/>
          </p:cNvCxnSpPr>
          <p:nvPr/>
        </p:nvCxnSpPr>
        <p:spPr>
          <a:xfrm>
            <a:off x="6095999" y="1828206"/>
            <a:ext cx="3886200" cy="20357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Box 17">
            <a:hlinkClick r:id="rId3" action="ppaction://hlinksldjump"/>
            <a:extLst>
              <a:ext uri="{FF2B5EF4-FFF2-40B4-BE49-F238E27FC236}">
                <a16:creationId xmlns:a16="http://schemas.microsoft.com/office/drawing/2014/main" id="{B3D085DB-A287-A66B-1BB2-A29B99F34BC1}"/>
              </a:ext>
            </a:extLst>
          </p:cNvPr>
          <p:cNvSpPr txBox="1"/>
          <p:nvPr/>
        </p:nvSpPr>
        <p:spPr>
          <a:xfrm>
            <a:off x="4917194" y="639602"/>
            <a:ext cx="2357610" cy="1077218"/>
          </a:xfrm>
          <a:prstGeom prst="rect">
            <a:avLst/>
          </a:prstGeom>
          <a:noFill/>
        </p:spPr>
        <p:txBody>
          <a:bodyPr wrap="square" rtlCol="0">
            <a:spAutoFit/>
          </a:bodyPr>
          <a:lstStyle/>
          <a:p>
            <a:pPr algn="ctr"/>
            <a:r>
              <a:rPr lang="en-US" sz="3200" b="1">
                <a:solidFill>
                  <a:schemeClr val="bg1"/>
                </a:solidFill>
              </a:rPr>
              <a:t>Target 3</a:t>
            </a:r>
          </a:p>
          <a:p>
            <a:pPr algn="ctr"/>
            <a:r>
              <a:rPr lang="en-US" sz="3200" b="1">
                <a:solidFill>
                  <a:schemeClr val="bg1"/>
                </a:solidFill>
              </a:rPr>
              <a:t>(30x30)</a:t>
            </a:r>
          </a:p>
        </p:txBody>
      </p:sp>
      <p:sp>
        <p:nvSpPr>
          <p:cNvPr id="22" name="Rectangle 21">
            <a:extLst>
              <a:ext uri="{FF2B5EF4-FFF2-40B4-BE49-F238E27FC236}">
                <a16:creationId xmlns:a16="http://schemas.microsoft.com/office/drawing/2014/main" id="{AF8E9E48-E1FB-2736-24B7-C701991DB2D2}"/>
              </a:ext>
            </a:extLst>
          </p:cNvPr>
          <p:cNvSpPr/>
          <p:nvPr/>
        </p:nvSpPr>
        <p:spPr>
          <a:xfrm>
            <a:off x="0" y="0"/>
            <a:ext cx="238991"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2711E6D-4E12-FF09-1A4A-70C860185DD8}"/>
              </a:ext>
            </a:extLst>
          </p:cNvPr>
          <p:cNvSpPr/>
          <p:nvPr/>
        </p:nvSpPr>
        <p:spPr>
          <a:xfrm>
            <a:off x="11953009" y="0"/>
            <a:ext cx="238991"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192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2FAF2-DBA4-7BF0-7950-DAA3A59F4367}"/>
              </a:ext>
            </a:extLst>
          </p:cNvPr>
          <p:cNvSpPr>
            <a:spLocks noGrp="1"/>
          </p:cNvSpPr>
          <p:nvPr>
            <p:ph type="title"/>
          </p:nvPr>
        </p:nvSpPr>
        <p:spPr>
          <a:xfrm>
            <a:off x="838200" y="98684"/>
            <a:ext cx="10515600" cy="1325563"/>
          </a:xfrm>
        </p:spPr>
        <p:txBody>
          <a:bodyPr>
            <a:normAutofit/>
          </a:bodyPr>
          <a:lstStyle/>
          <a:p>
            <a:r>
              <a:rPr lang="en-US" sz="5400"/>
              <a:t>Consent</a:t>
            </a:r>
          </a:p>
        </p:txBody>
      </p:sp>
      <p:sp>
        <p:nvSpPr>
          <p:cNvPr id="4" name="Slide Number Placeholder 3">
            <a:extLst>
              <a:ext uri="{FF2B5EF4-FFF2-40B4-BE49-F238E27FC236}">
                <a16:creationId xmlns:a16="http://schemas.microsoft.com/office/drawing/2014/main" id="{EA6F3892-022A-A06A-FB05-18A58043C544}"/>
              </a:ext>
            </a:extLst>
          </p:cNvPr>
          <p:cNvSpPr>
            <a:spLocks noGrp="1"/>
          </p:cNvSpPr>
          <p:nvPr>
            <p:ph type="sldNum" sz="quarter" idx="12"/>
          </p:nvPr>
        </p:nvSpPr>
        <p:spPr/>
        <p:txBody>
          <a:bodyPr/>
          <a:lstStyle/>
          <a:p>
            <a:fld id="{A3CF45AB-9DB8-49EB-9CC7-D9E63ACA2F08}" type="slidenum">
              <a:rPr lang="en-US" smtClean="0"/>
              <a:t>50</a:t>
            </a:fld>
            <a:endParaRPr lang="en-US"/>
          </a:p>
        </p:txBody>
      </p:sp>
      <p:sp>
        <p:nvSpPr>
          <p:cNvPr id="5" name="TextBox 4">
            <a:extLst>
              <a:ext uri="{FF2B5EF4-FFF2-40B4-BE49-F238E27FC236}">
                <a16:creationId xmlns:a16="http://schemas.microsoft.com/office/drawing/2014/main" id="{C3059702-725E-C165-88F7-9A786819D50E}"/>
              </a:ext>
            </a:extLst>
          </p:cNvPr>
          <p:cNvSpPr txBox="1"/>
          <p:nvPr/>
        </p:nvSpPr>
        <p:spPr>
          <a:xfrm>
            <a:off x="895006" y="6041842"/>
            <a:ext cx="7166610" cy="646331"/>
          </a:xfrm>
          <a:prstGeom prst="rect">
            <a:avLst/>
          </a:prstGeom>
          <a:noFill/>
        </p:spPr>
        <p:txBody>
          <a:bodyPr wrap="square" rtlCol="0">
            <a:spAutoFit/>
          </a:bodyPr>
          <a:lstStyle/>
          <a:p>
            <a:r>
              <a:rPr lang="en-US">
                <a:solidFill>
                  <a:schemeClr val="bg2">
                    <a:lumMod val="50000"/>
                  </a:schemeClr>
                </a:solidFill>
              </a:rPr>
              <a:t>More information can be found in Sections 4.2, 4.3 and 5.2 of the Good Practice Guidelines. </a:t>
            </a:r>
          </a:p>
        </p:txBody>
      </p:sp>
      <p:sp>
        <p:nvSpPr>
          <p:cNvPr id="6" name="Rectangle 5">
            <a:extLst>
              <a:ext uri="{FF2B5EF4-FFF2-40B4-BE49-F238E27FC236}">
                <a16:creationId xmlns:a16="http://schemas.microsoft.com/office/drawing/2014/main" id="{9A107EC6-D120-E9DA-DBCB-7D8D3E7D472C}"/>
              </a:ext>
            </a:extLst>
          </p:cNvPr>
          <p:cNvSpPr/>
          <p:nvPr/>
        </p:nvSpPr>
        <p:spPr>
          <a:xfrm>
            <a:off x="0" y="0"/>
            <a:ext cx="429658" cy="6858000"/>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592B6DB-BF7D-FAD9-20C8-7A01D878C25C}"/>
              </a:ext>
            </a:extLst>
          </p:cNvPr>
          <p:cNvSpPr txBox="1"/>
          <p:nvPr/>
        </p:nvSpPr>
        <p:spPr>
          <a:xfrm>
            <a:off x="984590" y="4268084"/>
            <a:ext cx="10608325" cy="1569660"/>
          </a:xfrm>
          <a:prstGeom prst="rect">
            <a:avLst/>
          </a:prstGeom>
          <a:noFill/>
        </p:spPr>
        <p:txBody>
          <a:bodyPr wrap="square" rtlCol="0">
            <a:spAutoFit/>
          </a:bodyPr>
          <a:lstStyle/>
          <a:p>
            <a:pPr algn="l"/>
            <a:r>
              <a:rPr lang="en-US" sz="2400" b="1">
                <a:solidFill>
                  <a:srgbClr val="F8971D"/>
                </a:solidFill>
              </a:rPr>
              <a:t>Obtaining consent is Step 2 of the identification process and the process cannot proceed without it. </a:t>
            </a:r>
            <a:r>
              <a:rPr lang="en-US" sz="2400" b="1" i="0" u="none" strike="noStrike" baseline="0">
                <a:solidFill>
                  <a:srgbClr val="F8971D"/>
                </a:solidFill>
              </a:rPr>
              <a:t>the time required for FPIC (following the recommended guidance) cannot usually be predetermined and may necessarily be long.</a:t>
            </a:r>
            <a:endParaRPr lang="en-US" sz="3600" b="1">
              <a:solidFill>
                <a:srgbClr val="F8971D"/>
              </a:solidFill>
            </a:endParaRPr>
          </a:p>
        </p:txBody>
      </p:sp>
      <p:grpSp>
        <p:nvGrpSpPr>
          <p:cNvPr id="11" name="Group 10">
            <a:extLst>
              <a:ext uri="{FF2B5EF4-FFF2-40B4-BE49-F238E27FC236}">
                <a16:creationId xmlns:a16="http://schemas.microsoft.com/office/drawing/2014/main" id="{36466616-3070-7716-4126-E67DDABC6B44}"/>
              </a:ext>
            </a:extLst>
          </p:cNvPr>
          <p:cNvGrpSpPr/>
          <p:nvPr/>
        </p:nvGrpSpPr>
        <p:grpSpPr>
          <a:xfrm>
            <a:off x="984590" y="1321411"/>
            <a:ext cx="10222820" cy="2742575"/>
            <a:chOff x="864280" y="2215015"/>
            <a:chExt cx="10222820" cy="2742575"/>
          </a:xfrm>
        </p:grpSpPr>
        <p:sp>
          <p:nvSpPr>
            <p:cNvPr id="8" name="Rectangle 7">
              <a:extLst>
                <a:ext uri="{FF2B5EF4-FFF2-40B4-BE49-F238E27FC236}">
                  <a16:creationId xmlns:a16="http://schemas.microsoft.com/office/drawing/2014/main" id="{8A394F37-A687-9995-A791-BAB55161AABB}"/>
                </a:ext>
              </a:extLst>
            </p:cNvPr>
            <p:cNvSpPr/>
            <p:nvPr/>
          </p:nvSpPr>
          <p:spPr>
            <a:xfrm>
              <a:off x="864280" y="2215015"/>
              <a:ext cx="10222820" cy="2742575"/>
            </a:xfrm>
            <a:prstGeom prst="rect">
              <a:avLst/>
            </a:prstGeom>
            <a:solidFill>
              <a:srgbClr val="F8971D"/>
            </a:solidFill>
            <a:ln>
              <a:solidFill>
                <a:srgbClr val="F8971D"/>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8F6DA8"/>
                </a:solidFill>
              </a:endParaRPr>
            </a:p>
          </p:txBody>
        </p:sp>
        <p:sp>
          <p:nvSpPr>
            <p:cNvPr id="9" name="Content Placeholder 2">
              <a:extLst>
                <a:ext uri="{FF2B5EF4-FFF2-40B4-BE49-F238E27FC236}">
                  <a16:creationId xmlns:a16="http://schemas.microsoft.com/office/drawing/2014/main" id="{1DD77B9D-0739-3893-52BB-01A3E2596BF3}"/>
                </a:ext>
              </a:extLst>
            </p:cNvPr>
            <p:cNvSpPr txBox="1">
              <a:spLocks/>
            </p:cNvSpPr>
            <p:nvPr/>
          </p:nvSpPr>
          <p:spPr>
            <a:xfrm>
              <a:off x="4510236" y="2555919"/>
              <a:ext cx="6441198" cy="2051383"/>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2800" b="0" i="0" u="none" strike="noStrike" baseline="0">
                  <a:latin typeface="+mj-lt"/>
                </a:rPr>
                <a:t>Apply global best practice (including FPIC) to enable rightsholders and stakeholders to take informed decisions and engage with the identification process on the basis of clear, independent advice and information.</a:t>
              </a:r>
            </a:p>
          </p:txBody>
        </p:sp>
        <p:sp>
          <p:nvSpPr>
            <p:cNvPr id="10" name="TextBox 9">
              <a:extLst>
                <a:ext uri="{FF2B5EF4-FFF2-40B4-BE49-F238E27FC236}">
                  <a16:creationId xmlns:a16="http://schemas.microsoft.com/office/drawing/2014/main" id="{CE54ED5D-B8B0-A52D-A133-BE24B6FCC809}"/>
                </a:ext>
              </a:extLst>
            </p:cNvPr>
            <p:cNvSpPr txBox="1"/>
            <p:nvPr/>
          </p:nvSpPr>
          <p:spPr>
            <a:xfrm>
              <a:off x="1135611" y="2858335"/>
              <a:ext cx="3238959" cy="1446550"/>
            </a:xfrm>
            <a:prstGeom prst="rect">
              <a:avLst/>
            </a:prstGeom>
            <a:noFill/>
          </p:spPr>
          <p:txBody>
            <a:bodyPr wrap="square" rtlCol="0">
              <a:spAutoFit/>
            </a:bodyPr>
            <a:lstStyle/>
            <a:p>
              <a:r>
                <a:rPr lang="en-US" sz="4400" b="1">
                  <a:solidFill>
                    <a:schemeClr val="bg1"/>
                  </a:solidFill>
                </a:rPr>
                <a:t>GOOD PRACTICE</a:t>
              </a:r>
            </a:p>
          </p:txBody>
        </p:sp>
      </p:grpSp>
    </p:spTree>
    <p:extLst>
      <p:ext uri="{BB962C8B-B14F-4D97-AF65-F5344CB8AC3E}">
        <p14:creationId xmlns:p14="http://schemas.microsoft.com/office/powerpoint/2010/main" val="29932025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F9576D5-4D97-DA2C-703D-1DC31DB1174E}"/>
              </a:ext>
            </a:extLst>
          </p:cNvPr>
          <p:cNvSpPr/>
          <p:nvPr/>
        </p:nvSpPr>
        <p:spPr>
          <a:xfrm>
            <a:off x="892666" y="360088"/>
            <a:ext cx="2364355" cy="583352"/>
          </a:xfrm>
          <a:prstGeom prst="rect">
            <a:avLst/>
          </a:prstGeom>
          <a:solidFill>
            <a:srgbClr val="F8971D"/>
          </a:solidFill>
          <a:ln>
            <a:solidFill>
              <a:srgbClr val="F897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63B32C71-F843-ED87-67BB-A628D0C74146}"/>
              </a:ext>
            </a:extLst>
          </p:cNvPr>
          <p:cNvSpPr>
            <a:spLocks noGrp="1"/>
          </p:cNvSpPr>
          <p:nvPr>
            <p:ph type="sldNum" sz="quarter" idx="12"/>
          </p:nvPr>
        </p:nvSpPr>
        <p:spPr/>
        <p:txBody>
          <a:bodyPr/>
          <a:lstStyle/>
          <a:p>
            <a:fld id="{A3CF45AB-9DB8-49EB-9CC7-D9E63ACA2F08}" type="slidenum">
              <a:rPr lang="en-US" smtClean="0"/>
              <a:t>51</a:t>
            </a:fld>
            <a:endParaRPr lang="en-US"/>
          </a:p>
        </p:txBody>
      </p:sp>
      <p:sp>
        <p:nvSpPr>
          <p:cNvPr id="5" name="Rectangle 4">
            <a:extLst>
              <a:ext uri="{FF2B5EF4-FFF2-40B4-BE49-F238E27FC236}">
                <a16:creationId xmlns:a16="http://schemas.microsoft.com/office/drawing/2014/main" id="{E95BA236-1270-D66C-3AAC-A3177B9B9E13}"/>
              </a:ext>
            </a:extLst>
          </p:cNvPr>
          <p:cNvSpPr/>
          <p:nvPr/>
        </p:nvSpPr>
        <p:spPr>
          <a:xfrm>
            <a:off x="0" y="0"/>
            <a:ext cx="429658" cy="6858000"/>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CAF77848-DED5-49E9-CABD-BAA5602D9890}"/>
              </a:ext>
            </a:extLst>
          </p:cNvPr>
          <p:cNvSpPr txBox="1">
            <a:spLocks/>
          </p:cNvSpPr>
          <p:nvPr/>
        </p:nvSpPr>
        <p:spPr>
          <a:xfrm>
            <a:off x="859615" y="0"/>
            <a:ext cx="110015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solidFill>
                  <a:schemeClr val="bg1"/>
                </a:solidFill>
              </a:rPr>
              <a:t>Case study: </a:t>
            </a:r>
            <a:r>
              <a:rPr lang="en-US" sz="3600" b="0" i="0" u="none" strike="noStrike" baseline="0"/>
              <a:t>The </a:t>
            </a:r>
            <a:r>
              <a:rPr lang="en-US" sz="3600" b="0" i="0" u="none" strike="noStrike" baseline="0" err="1"/>
              <a:t>Takitumu</a:t>
            </a:r>
            <a:r>
              <a:rPr lang="en-US" sz="3600" b="0" i="0" u="none" strike="noStrike" baseline="0"/>
              <a:t> Conservation Area</a:t>
            </a:r>
          </a:p>
        </p:txBody>
      </p:sp>
      <p:sp>
        <p:nvSpPr>
          <p:cNvPr id="2" name="Content Placeholder 2">
            <a:extLst>
              <a:ext uri="{FF2B5EF4-FFF2-40B4-BE49-F238E27FC236}">
                <a16:creationId xmlns:a16="http://schemas.microsoft.com/office/drawing/2014/main" id="{DBF99B7D-52C1-6E7B-C168-D5B66AD563D1}"/>
              </a:ext>
            </a:extLst>
          </p:cNvPr>
          <p:cNvSpPr txBox="1">
            <a:spLocks/>
          </p:cNvSpPr>
          <p:nvPr/>
        </p:nvSpPr>
        <p:spPr>
          <a:xfrm>
            <a:off x="859615" y="1214438"/>
            <a:ext cx="10451719" cy="4712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800" b="1">
                <a:solidFill>
                  <a:srgbClr val="F8971D"/>
                </a:solidFill>
              </a:rPr>
              <a:t>Location: </a:t>
            </a:r>
            <a:r>
              <a:rPr lang="en-US" sz="1800" b="0" i="0" u="none" strike="noStrike" baseline="0"/>
              <a:t>Cook Islands </a:t>
            </a:r>
            <a:r>
              <a:rPr lang="en-US" sz="1800"/>
              <a:t>| </a:t>
            </a:r>
            <a:r>
              <a:rPr lang="en-US" sz="1800" b="1">
                <a:solidFill>
                  <a:srgbClr val="F8971D"/>
                </a:solidFill>
              </a:rPr>
              <a:t>Example of: </a:t>
            </a:r>
            <a:r>
              <a:rPr lang="en-US" sz="1800" b="0" i="0" u="none" strike="noStrike" baseline="0"/>
              <a:t>A reported OECM initiated </a:t>
            </a:r>
            <a:r>
              <a:rPr lang="en-US" sz="1800"/>
              <a:t> </a:t>
            </a:r>
            <a:r>
              <a:rPr lang="en-US" sz="1800" b="0" i="0" u="none" strike="noStrike" baseline="0"/>
              <a:t>by Indigenous peoples. | 155 ha</a:t>
            </a:r>
          </a:p>
          <a:p>
            <a:pPr marL="0" indent="0" algn="l">
              <a:buNone/>
            </a:pPr>
            <a:endParaRPr lang="en-US" sz="1800">
              <a:latin typeface="HelveticaNeueLTPro-Roman"/>
            </a:endParaRPr>
          </a:p>
        </p:txBody>
      </p:sp>
      <p:sp>
        <p:nvSpPr>
          <p:cNvPr id="3" name="TextBox 2">
            <a:extLst>
              <a:ext uri="{FF2B5EF4-FFF2-40B4-BE49-F238E27FC236}">
                <a16:creationId xmlns:a16="http://schemas.microsoft.com/office/drawing/2014/main" id="{1FE082C8-4648-9D7E-7D38-531DD5561E54}"/>
              </a:ext>
            </a:extLst>
          </p:cNvPr>
          <p:cNvSpPr txBox="1"/>
          <p:nvPr/>
        </p:nvSpPr>
        <p:spPr>
          <a:xfrm>
            <a:off x="892666" y="1724273"/>
            <a:ext cx="6067313" cy="5262979"/>
          </a:xfrm>
          <a:prstGeom prst="rect">
            <a:avLst/>
          </a:prstGeom>
          <a:noFill/>
        </p:spPr>
        <p:txBody>
          <a:bodyPr wrap="square" rtlCol="0">
            <a:spAutoFit/>
          </a:bodyPr>
          <a:lstStyle/>
          <a:p>
            <a:pPr marL="285750" indent="-285750">
              <a:buFont typeface="Arial" panose="020B0604020202020204" pitchFamily="34" charset="0"/>
              <a:buChar char="•"/>
            </a:pPr>
            <a:r>
              <a:rPr lang="en-US" sz="2100"/>
              <a:t>Area owned by three tribal families</a:t>
            </a:r>
          </a:p>
          <a:p>
            <a:pPr marL="285750" indent="-285750">
              <a:buFont typeface="Arial" panose="020B0604020202020204" pitchFamily="34" charset="0"/>
              <a:buChar char="•"/>
            </a:pPr>
            <a:r>
              <a:rPr lang="en-US" sz="2100"/>
              <a:t>The primary goal is to restore the population of an endemic bird and preserve the area for sociocultural benefits</a:t>
            </a:r>
          </a:p>
          <a:p>
            <a:pPr marL="285750" indent="-285750">
              <a:buFont typeface="Arial" panose="020B0604020202020204" pitchFamily="34" charset="0"/>
              <a:buChar char="•"/>
            </a:pPr>
            <a:r>
              <a:rPr lang="en-US" sz="2100"/>
              <a:t>A national workshop on OECMs inspired the manager &amp; landowner to work with the National Environmental Service to assess the site</a:t>
            </a:r>
          </a:p>
          <a:p>
            <a:pPr marL="285750" indent="-285750">
              <a:buFont typeface="Arial" panose="020B0604020202020204" pitchFamily="34" charset="0"/>
              <a:buChar char="•"/>
            </a:pPr>
            <a:r>
              <a:rPr lang="en-US" sz="2100"/>
              <a:t>A working group comprised of family representatives was formed</a:t>
            </a:r>
          </a:p>
          <a:p>
            <a:pPr marL="285750" indent="-285750">
              <a:buFont typeface="Arial" panose="020B0604020202020204" pitchFamily="34" charset="0"/>
              <a:buChar char="•"/>
            </a:pPr>
            <a:r>
              <a:rPr lang="en-US" sz="2100"/>
              <a:t>FPIC was obtained at a community meeting</a:t>
            </a:r>
          </a:p>
          <a:p>
            <a:pPr marL="285750" indent="-285750">
              <a:buFont typeface="Arial" panose="020B0604020202020204" pitchFamily="34" charset="0"/>
              <a:buChar char="•"/>
            </a:pPr>
            <a:r>
              <a:rPr lang="en-US" sz="2100"/>
              <a:t>Detailed documentation of the recognition and reporting process was kept and is available online</a:t>
            </a:r>
          </a:p>
          <a:p>
            <a:pPr marL="285750" indent="-285750">
              <a:buFont typeface="Arial" panose="020B0604020202020204" pitchFamily="34" charset="0"/>
              <a:buChar char="•"/>
            </a:pPr>
            <a:r>
              <a:rPr lang="en-US" sz="2100"/>
              <a:t>The site is flanked by signs explaining its importance</a:t>
            </a:r>
          </a:p>
          <a:p>
            <a:pPr marL="285750" indent="-285750">
              <a:buFont typeface="Arial" panose="020B0604020202020204" pitchFamily="34" charset="0"/>
              <a:buChar char="•"/>
            </a:pPr>
            <a:endParaRPr lang="en-US" sz="2100"/>
          </a:p>
        </p:txBody>
      </p:sp>
      <p:pic>
        <p:nvPicPr>
          <p:cNvPr id="9" name="Picture 8" descr="A group of people standing in a circle&#10;&#10;AI-generated content may be incorrect.">
            <a:extLst>
              <a:ext uri="{FF2B5EF4-FFF2-40B4-BE49-F238E27FC236}">
                <a16:creationId xmlns:a16="http://schemas.microsoft.com/office/drawing/2014/main" id="{B7AB8A01-B38D-6688-779B-BC2D2FF94D6A}"/>
              </a:ext>
            </a:extLst>
          </p:cNvPr>
          <p:cNvPicPr>
            <a:picLocks noChangeAspect="1"/>
          </p:cNvPicPr>
          <p:nvPr/>
        </p:nvPicPr>
        <p:blipFill>
          <a:blip r:embed="rId2">
            <a:extLst>
              <a:ext uri="{28A0092B-C50C-407E-A947-70E740481C1C}">
                <a14:useLocalDpi xmlns:a14="http://schemas.microsoft.com/office/drawing/2010/main" val="0"/>
              </a:ext>
            </a:extLst>
          </a:blip>
          <a:srcRect l="6084" r="9373"/>
          <a:stretch/>
        </p:blipFill>
        <p:spPr>
          <a:xfrm>
            <a:off x="7093341" y="1845960"/>
            <a:ext cx="4643251" cy="4119088"/>
          </a:xfrm>
          <a:prstGeom prst="rect">
            <a:avLst/>
          </a:prstGeom>
          <a:effectLst>
            <a:outerShdw blurRad="50800" dist="38100" dir="5400000" algn="t" rotWithShape="0">
              <a:prstClr val="black">
                <a:alpha val="40000"/>
              </a:prstClr>
            </a:outerShdw>
          </a:effectLst>
        </p:spPr>
      </p:pic>
      <p:sp>
        <p:nvSpPr>
          <p:cNvPr id="10" name="TextBox 9">
            <a:extLst>
              <a:ext uri="{FF2B5EF4-FFF2-40B4-BE49-F238E27FC236}">
                <a16:creationId xmlns:a16="http://schemas.microsoft.com/office/drawing/2014/main" id="{7EE10006-F000-EA3C-8536-8C627B3C3EAA}"/>
              </a:ext>
            </a:extLst>
          </p:cNvPr>
          <p:cNvSpPr txBox="1"/>
          <p:nvPr/>
        </p:nvSpPr>
        <p:spPr>
          <a:xfrm>
            <a:off x="8315663" y="5701559"/>
            <a:ext cx="3410174" cy="261610"/>
          </a:xfrm>
          <a:prstGeom prst="rect">
            <a:avLst/>
          </a:prstGeom>
          <a:noFill/>
        </p:spPr>
        <p:txBody>
          <a:bodyPr wrap="square" rtlCol="0">
            <a:spAutoFit/>
          </a:bodyPr>
          <a:lstStyle/>
          <a:p>
            <a:pPr algn="r"/>
            <a:r>
              <a:rPr lang="en-US" sz="1100">
                <a:solidFill>
                  <a:schemeClr val="bg1"/>
                </a:solidFill>
              </a:rPr>
              <a:t>Cook Islands NES</a:t>
            </a:r>
          </a:p>
        </p:txBody>
      </p:sp>
    </p:spTree>
    <p:extLst>
      <p:ext uri="{BB962C8B-B14F-4D97-AF65-F5344CB8AC3E}">
        <p14:creationId xmlns:p14="http://schemas.microsoft.com/office/powerpoint/2010/main" val="4926044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79808-064F-4D38-DEC7-6B07944C32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927821-C021-FBE2-2688-4338230A42D4}"/>
              </a:ext>
            </a:extLst>
          </p:cNvPr>
          <p:cNvSpPr>
            <a:spLocks noGrp="1"/>
          </p:cNvSpPr>
          <p:nvPr>
            <p:ph type="title"/>
          </p:nvPr>
        </p:nvSpPr>
        <p:spPr>
          <a:xfrm>
            <a:off x="770966" y="365125"/>
            <a:ext cx="5871882" cy="1719168"/>
          </a:xfrm>
        </p:spPr>
        <p:txBody>
          <a:bodyPr>
            <a:noAutofit/>
          </a:bodyPr>
          <a:lstStyle/>
          <a:p>
            <a:r>
              <a:rPr lang="en-US" sz="3600"/>
              <a:t>What if the site does not meet the criteria after the assessment?</a:t>
            </a:r>
          </a:p>
        </p:txBody>
      </p:sp>
      <p:sp>
        <p:nvSpPr>
          <p:cNvPr id="3" name="Content Placeholder 2">
            <a:extLst>
              <a:ext uri="{FF2B5EF4-FFF2-40B4-BE49-F238E27FC236}">
                <a16:creationId xmlns:a16="http://schemas.microsoft.com/office/drawing/2014/main" id="{CF837BB8-483D-AAE4-A929-818214543D8C}"/>
              </a:ext>
            </a:extLst>
          </p:cNvPr>
          <p:cNvSpPr>
            <a:spLocks noGrp="1"/>
          </p:cNvSpPr>
          <p:nvPr>
            <p:ph idx="1"/>
          </p:nvPr>
        </p:nvSpPr>
        <p:spPr>
          <a:xfrm>
            <a:off x="838200" y="2446243"/>
            <a:ext cx="4500282" cy="4092669"/>
          </a:xfrm>
        </p:spPr>
        <p:txBody>
          <a:bodyPr>
            <a:normAutofit/>
          </a:bodyPr>
          <a:lstStyle/>
          <a:p>
            <a:pPr marL="0" indent="0">
              <a:buNone/>
            </a:pPr>
            <a:r>
              <a:rPr lang="en-US"/>
              <a:t>If a site is determined to not meet the criteria for OECM during the assessment process, the site managers can always address the feedback, make changes and attempt another assessment at a later date.</a:t>
            </a:r>
          </a:p>
        </p:txBody>
      </p:sp>
      <p:sp>
        <p:nvSpPr>
          <p:cNvPr id="4" name="Slide Number Placeholder 3">
            <a:extLst>
              <a:ext uri="{FF2B5EF4-FFF2-40B4-BE49-F238E27FC236}">
                <a16:creationId xmlns:a16="http://schemas.microsoft.com/office/drawing/2014/main" id="{13679716-3A2E-6BA9-8033-5E8A9BF19917}"/>
              </a:ext>
            </a:extLst>
          </p:cNvPr>
          <p:cNvSpPr>
            <a:spLocks noGrp="1"/>
          </p:cNvSpPr>
          <p:nvPr>
            <p:ph type="sldNum" sz="quarter" idx="12"/>
          </p:nvPr>
        </p:nvSpPr>
        <p:spPr/>
        <p:txBody>
          <a:bodyPr/>
          <a:lstStyle/>
          <a:p>
            <a:fld id="{A3CF45AB-9DB8-49EB-9CC7-D9E63ACA2F08}" type="slidenum">
              <a:rPr lang="en-US" smtClean="0"/>
              <a:t>52</a:t>
            </a:fld>
            <a:endParaRPr lang="en-US"/>
          </a:p>
        </p:txBody>
      </p:sp>
      <p:sp>
        <p:nvSpPr>
          <p:cNvPr id="5" name="Rectangle 4">
            <a:extLst>
              <a:ext uri="{FF2B5EF4-FFF2-40B4-BE49-F238E27FC236}">
                <a16:creationId xmlns:a16="http://schemas.microsoft.com/office/drawing/2014/main" id="{3A16EC0C-7D2B-856E-3585-1E9AEEDE6871}"/>
              </a:ext>
            </a:extLst>
          </p:cNvPr>
          <p:cNvSpPr/>
          <p:nvPr/>
        </p:nvSpPr>
        <p:spPr>
          <a:xfrm>
            <a:off x="0" y="0"/>
            <a:ext cx="429658" cy="6858000"/>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Birds standing in a grassy area&#10;&#10;AI-generated content may be incorrect.">
            <a:extLst>
              <a:ext uri="{FF2B5EF4-FFF2-40B4-BE49-F238E27FC236}">
                <a16:creationId xmlns:a16="http://schemas.microsoft.com/office/drawing/2014/main" id="{B69CE9F3-B1FB-9BAF-6F16-3C1DB651BBF6}"/>
              </a:ext>
            </a:extLst>
          </p:cNvPr>
          <p:cNvPicPr>
            <a:picLocks noChangeAspect="1"/>
          </p:cNvPicPr>
          <p:nvPr/>
        </p:nvPicPr>
        <p:blipFill>
          <a:blip r:embed="rId3">
            <a:extLst>
              <a:ext uri="{28A0092B-C50C-407E-A947-70E740481C1C}">
                <a14:useLocalDpi xmlns:a14="http://schemas.microsoft.com/office/drawing/2010/main" val="0"/>
              </a:ext>
            </a:extLst>
          </a:blip>
          <a:srcRect l="9831" r="35665"/>
          <a:stretch/>
        </p:blipFill>
        <p:spPr>
          <a:xfrm>
            <a:off x="6584576" y="0"/>
            <a:ext cx="5607424" cy="6858000"/>
          </a:xfrm>
          <a:prstGeom prst="rect">
            <a:avLst/>
          </a:prstGeom>
        </p:spPr>
      </p:pic>
      <p:sp>
        <p:nvSpPr>
          <p:cNvPr id="8" name="TextBox 7">
            <a:extLst>
              <a:ext uri="{FF2B5EF4-FFF2-40B4-BE49-F238E27FC236}">
                <a16:creationId xmlns:a16="http://schemas.microsoft.com/office/drawing/2014/main" id="{48B1413A-A468-E139-C91B-DCFBF717CF6D}"/>
              </a:ext>
            </a:extLst>
          </p:cNvPr>
          <p:cNvSpPr txBox="1"/>
          <p:nvPr/>
        </p:nvSpPr>
        <p:spPr>
          <a:xfrm>
            <a:off x="9285194" y="6459865"/>
            <a:ext cx="3029307" cy="261610"/>
          </a:xfrm>
          <a:prstGeom prst="rect">
            <a:avLst/>
          </a:prstGeom>
          <a:noFill/>
        </p:spPr>
        <p:txBody>
          <a:bodyPr wrap="square" rtlCol="0">
            <a:spAutoFit/>
          </a:bodyPr>
          <a:lstStyle/>
          <a:p>
            <a:r>
              <a:rPr lang="en-US" sz="1100">
                <a:solidFill>
                  <a:schemeClr val="bg1"/>
                </a:solidFill>
              </a:rPr>
              <a:t>Staffan </a:t>
            </a:r>
            <a:r>
              <a:rPr lang="en-US" sz="1100" err="1">
                <a:solidFill>
                  <a:schemeClr val="bg1"/>
                </a:solidFill>
              </a:rPr>
              <a:t>Windstrand</a:t>
            </a:r>
            <a:r>
              <a:rPr lang="en-US" sz="1100">
                <a:solidFill>
                  <a:schemeClr val="bg1"/>
                </a:solidFill>
              </a:rPr>
              <a:t> / Wild Wonders of China</a:t>
            </a:r>
          </a:p>
        </p:txBody>
      </p:sp>
    </p:spTree>
    <p:extLst>
      <p:ext uri="{BB962C8B-B14F-4D97-AF65-F5344CB8AC3E}">
        <p14:creationId xmlns:p14="http://schemas.microsoft.com/office/powerpoint/2010/main" val="28529724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3711E87-3504-9258-E607-ACE97EA114EE}"/>
              </a:ext>
            </a:extLst>
          </p:cNvPr>
          <p:cNvSpPr>
            <a:spLocks noGrp="1"/>
          </p:cNvSpPr>
          <p:nvPr>
            <p:ph type="sldNum" sz="quarter" idx="12"/>
          </p:nvPr>
        </p:nvSpPr>
        <p:spPr/>
        <p:txBody>
          <a:bodyPr/>
          <a:lstStyle/>
          <a:p>
            <a:fld id="{A3CF45AB-9DB8-49EB-9CC7-D9E63ACA2F08}" type="slidenum">
              <a:rPr lang="en-US" smtClean="0"/>
              <a:t>53</a:t>
            </a:fld>
            <a:endParaRPr lang="en-US"/>
          </a:p>
        </p:txBody>
      </p:sp>
      <p:sp>
        <p:nvSpPr>
          <p:cNvPr id="5" name="Rectangle 4">
            <a:extLst>
              <a:ext uri="{FF2B5EF4-FFF2-40B4-BE49-F238E27FC236}">
                <a16:creationId xmlns:a16="http://schemas.microsoft.com/office/drawing/2014/main" id="{053B9142-40EF-F77C-94E3-6C164BA97E02}"/>
              </a:ext>
            </a:extLst>
          </p:cNvPr>
          <p:cNvSpPr/>
          <p:nvPr/>
        </p:nvSpPr>
        <p:spPr>
          <a:xfrm>
            <a:off x="0" y="0"/>
            <a:ext cx="429658" cy="6858000"/>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8CF8689-82A9-A360-E456-B1332E58F640}"/>
              </a:ext>
            </a:extLst>
          </p:cNvPr>
          <p:cNvSpPr/>
          <p:nvPr/>
        </p:nvSpPr>
        <p:spPr>
          <a:xfrm>
            <a:off x="881131" y="584749"/>
            <a:ext cx="2174041" cy="544804"/>
          </a:xfrm>
          <a:prstGeom prst="rect">
            <a:avLst/>
          </a:prstGeom>
          <a:solidFill>
            <a:srgbClr val="F8971D"/>
          </a:solidFill>
          <a:ln>
            <a:solidFill>
              <a:srgbClr val="F897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FFC7A2ED-12C1-6DA5-B6B3-EC3655107AEA}"/>
              </a:ext>
            </a:extLst>
          </p:cNvPr>
          <p:cNvSpPr txBox="1">
            <a:spLocks/>
          </p:cNvSpPr>
          <p:nvPr/>
        </p:nvSpPr>
        <p:spPr>
          <a:xfrm>
            <a:off x="859615" y="213644"/>
            <a:ext cx="1133238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solidFill>
                  <a:schemeClr val="bg1"/>
                </a:solidFill>
              </a:rPr>
              <a:t>Case study:  </a:t>
            </a:r>
            <a:r>
              <a:rPr lang="en-US" sz="2800" b="0" i="0" u="none" strike="noStrike" baseline="0"/>
              <a:t>The Canadian Border Services College’s main campus</a:t>
            </a:r>
            <a:endParaRPr lang="en-US" sz="3200" b="0" i="0" u="none" strike="noStrike" baseline="0"/>
          </a:p>
        </p:txBody>
      </p:sp>
      <p:sp>
        <p:nvSpPr>
          <p:cNvPr id="2" name="Content Placeholder 2">
            <a:extLst>
              <a:ext uri="{FF2B5EF4-FFF2-40B4-BE49-F238E27FC236}">
                <a16:creationId xmlns:a16="http://schemas.microsoft.com/office/drawing/2014/main" id="{DBF04097-8DA5-D0F9-46DE-D2BC703DD9DC}"/>
              </a:ext>
            </a:extLst>
          </p:cNvPr>
          <p:cNvSpPr txBox="1">
            <a:spLocks/>
          </p:cNvSpPr>
          <p:nvPr/>
        </p:nvSpPr>
        <p:spPr>
          <a:xfrm>
            <a:off x="859615" y="1308940"/>
            <a:ext cx="10451719" cy="9501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1800" b="1">
                <a:solidFill>
                  <a:srgbClr val="F8971D"/>
                </a:solidFill>
              </a:rPr>
              <a:t>Location: </a:t>
            </a:r>
            <a:r>
              <a:rPr lang="en-US" sz="1800" b="0" i="0" u="none" strike="noStrike" baseline="0"/>
              <a:t>Quebec, Canada </a:t>
            </a:r>
            <a:r>
              <a:rPr lang="en-US" sz="1800"/>
              <a:t>| </a:t>
            </a:r>
            <a:r>
              <a:rPr lang="en-US" sz="1800" b="1">
                <a:solidFill>
                  <a:srgbClr val="F8971D"/>
                </a:solidFill>
              </a:rPr>
              <a:t>Example of: </a:t>
            </a:r>
            <a:r>
              <a:rPr lang="en-US" sz="1800" b="0" i="0" u="none" strike="noStrike" baseline="0">
                <a:latin typeface="+mj-lt"/>
              </a:rPr>
              <a:t>A reported OECM that initially did not meet the OECM criteria</a:t>
            </a:r>
            <a:endParaRPr lang="en-US" sz="1800">
              <a:latin typeface="HelveticaNeueLTPro-Roman"/>
            </a:endParaRPr>
          </a:p>
        </p:txBody>
      </p:sp>
      <p:sp>
        <p:nvSpPr>
          <p:cNvPr id="9" name="Content Placeholder 8">
            <a:extLst>
              <a:ext uri="{FF2B5EF4-FFF2-40B4-BE49-F238E27FC236}">
                <a16:creationId xmlns:a16="http://schemas.microsoft.com/office/drawing/2014/main" id="{CB8DBF23-A6F4-2FB8-4C96-7D09F3694BF9}"/>
              </a:ext>
            </a:extLst>
          </p:cNvPr>
          <p:cNvSpPr>
            <a:spLocks noGrp="1"/>
          </p:cNvSpPr>
          <p:nvPr>
            <p:ph idx="1"/>
          </p:nvPr>
        </p:nvSpPr>
        <p:spPr>
          <a:xfrm>
            <a:off x="1016994" y="1835006"/>
            <a:ext cx="5749565" cy="4734044"/>
          </a:xfrm>
        </p:spPr>
        <p:txBody>
          <a:bodyPr>
            <a:noAutofit/>
          </a:bodyPr>
          <a:lstStyle/>
          <a:p>
            <a:r>
              <a:rPr lang="en-US" sz="2100"/>
              <a:t>Maple grove forest</a:t>
            </a:r>
          </a:p>
          <a:p>
            <a:r>
              <a:rPr lang="en-US" sz="2100"/>
              <a:t>Home to at-risk species</a:t>
            </a:r>
          </a:p>
          <a:p>
            <a:r>
              <a:rPr lang="en-US" sz="2100"/>
              <a:t>The initial assessment against the OECM criteria showed that there was not enough communication about what activities are allowed or prohibited on the site</a:t>
            </a:r>
          </a:p>
          <a:p>
            <a:r>
              <a:rPr lang="en-US" sz="2100"/>
              <a:t>The managers of the site installed new signage and increased monitoring</a:t>
            </a:r>
          </a:p>
          <a:p>
            <a:r>
              <a:rPr lang="en-US" sz="2100"/>
              <a:t>The site then met the criteria for OECMs and was reported</a:t>
            </a:r>
          </a:p>
          <a:p>
            <a:r>
              <a:rPr lang="en-US" sz="2100"/>
              <a:t>The OECM recognition led to further collaboration with local consultants and Indigenous communities about the site’s biodiversity</a:t>
            </a:r>
          </a:p>
        </p:txBody>
      </p:sp>
      <p:pic>
        <p:nvPicPr>
          <p:cNvPr id="2050" name="Picture 2">
            <a:extLst>
              <a:ext uri="{FF2B5EF4-FFF2-40B4-BE49-F238E27FC236}">
                <a16:creationId xmlns:a16="http://schemas.microsoft.com/office/drawing/2014/main" id="{25273E77-365F-5B29-9C83-AD5E5413F1F7}"/>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8593" r="22459"/>
          <a:stretch/>
        </p:blipFill>
        <p:spPr bwMode="auto">
          <a:xfrm>
            <a:off x="7253412" y="2060746"/>
            <a:ext cx="4387396" cy="391038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3644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73C6A-5201-45ED-B8DB-158BBB72F370}"/>
              </a:ext>
            </a:extLst>
          </p:cNvPr>
          <p:cNvSpPr>
            <a:spLocks noGrp="1"/>
          </p:cNvSpPr>
          <p:nvPr>
            <p:ph type="title"/>
          </p:nvPr>
        </p:nvSpPr>
        <p:spPr>
          <a:xfrm>
            <a:off x="8328660" y="1485423"/>
            <a:ext cx="3507740" cy="3887153"/>
          </a:xfrm>
        </p:spPr>
        <p:txBody>
          <a:bodyPr>
            <a:normAutofit/>
          </a:bodyPr>
          <a:lstStyle/>
          <a:p>
            <a:r>
              <a:rPr lang="en-US" sz="3600"/>
              <a:t>Let’s take a moment to </a:t>
            </a:r>
            <a:br>
              <a:rPr lang="en-US" sz="3600"/>
            </a:br>
            <a:r>
              <a:rPr lang="en-US" sz="3600"/>
              <a:t>review the </a:t>
            </a:r>
            <a:br>
              <a:rPr lang="en-US" sz="3600"/>
            </a:br>
            <a:r>
              <a:rPr lang="en-US" sz="3600"/>
              <a:t>IUCN tool.</a:t>
            </a:r>
            <a:br>
              <a:rPr lang="en-US"/>
            </a:br>
            <a:br>
              <a:rPr lang="en-US"/>
            </a:br>
            <a:r>
              <a:rPr lang="en-US" sz="2400" b="1"/>
              <a:t>https://shorturl.at/oKR95</a:t>
            </a:r>
            <a:endParaRPr lang="en-US" b="1"/>
          </a:p>
        </p:txBody>
      </p:sp>
      <p:sp>
        <p:nvSpPr>
          <p:cNvPr id="4" name="Slide Number Placeholder 3">
            <a:extLst>
              <a:ext uri="{FF2B5EF4-FFF2-40B4-BE49-F238E27FC236}">
                <a16:creationId xmlns:a16="http://schemas.microsoft.com/office/drawing/2014/main" id="{DA0893BF-779E-BB20-ED6E-791F881D086F}"/>
              </a:ext>
            </a:extLst>
          </p:cNvPr>
          <p:cNvSpPr>
            <a:spLocks noGrp="1"/>
          </p:cNvSpPr>
          <p:nvPr>
            <p:ph type="sldNum" sz="quarter" idx="12"/>
          </p:nvPr>
        </p:nvSpPr>
        <p:spPr/>
        <p:txBody>
          <a:bodyPr/>
          <a:lstStyle/>
          <a:p>
            <a:fld id="{A3CF45AB-9DB8-49EB-9CC7-D9E63ACA2F08}" type="slidenum">
              <a:rPr lang="en-US" smtClean="0"/>
              <a:t>54</a:t>
            </a:fld>
            <a:endParaRPr lang="en-US"/>
          </a:p>
        </p:txBody>
      </p:sp>
      <p:pic>
        <p:nvPicPr>
          <p:cNvPr id="6" name="Picture 5">
            <a:hlinkClick r:id="rId3"/>
            <a:extLst>
              <a:ext uri="{FF2B5EF4-FFF2-40B4-BE49-F238E27FC236}">
                <a16:creationId xmlns:a16="http://schemas.microsoft.com/office/drawing/2014/main" id="{DCC62634-D8C2-E560-1355-EAE45120C7D3}"/>
              </a:ext>
            </a:extLst>
          </p:cNvPr>
          <p:cNvPicPr>
            <a:picLocks noChangeAspect="1"/>
          </p:cNvPicPr>
          <p:nvPr/>
        </p:nvPicPr>
        <p:blipFill>
          <a:blip r:embed="rId4"/>
          <a:stretch>
            <a:fillRect/>
          </a:stretch>
        </p:blipFill>
        <p:spPr>
          <a:xfrm>
            <a:off x="775636" y="1187745"/>
            <a:ext cx="6779594" cy="4802845"/>
          </a:xfrm>
          <a:prstGeom prst="rect">
            <a:avLst/>
          </a:prstGeom>
          <a:effectLst>
            <a:outerShdw blurRad="50800" dist="38100" dir="2700000" algn="tl" rotWithShape="0">
              <a:prstClr val="black">
                <a:alpha val="40000"/>
              </a:prstClr>
            </a:outerShdw>
          </a:effectLst>
        </p:spPr>
      </p:pic>
      <p:sp>
        <p:nvSpPr>
          <p:cNvPr id="3" name="Rectangle 2">
            <a:extLst>
              <a:ext uri="{FF2B5EF4-FFF2-40B4-BE49-F238E27FC236}">
                <a16:creationId xmlns:a16="http://schemas.microsoft.com/office/drawing/2014/main" id="{7D94BB60-0D00-D351-AFCB-CB16B7FFD0A5}"/>
              </a:ext>
            </a:extLst>
          </p:cNvPr>
          <p:cNvSpPr/>
          <p:nvPr/>
        </p:nvSpPr>
        <p:spPr>
          <a:xfrm>
            <a:off x="0" y="0"/>
            <a:ext cx="429658" cy="6858000"/>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65462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92659-C4E4-3C14-2BFC-C3C91C21CA97}"/>
              </a:ext>
            </a:extLst>
          </p:cNvPr>
          <p:cNvSpPr>
            <a:spLocks noGrp="1"/>
          </p:cNvSpPr>
          <p:nvPr>
            <p:ph type="title"/>
          </p:nvPr>
        </p:nvSpPr>
        <p:spPr/>
        <p:txBody>
          <a:bodyPr/>
          <a:lstStyle/>
          <a:p>
            <a:r>
              <a:rPr lang="en-US"/>
              <a:t>Special biome and governance type considerations</a:t>
            </a:r>
          </a:p>
        </p:txBody>
      </p:sp>
      <p:sp>
        <p:nvSpPr>
          <p:cNvPr id="3" name="Content Placeholder 2">
            <a:extLst>
              <a:ext uri="{FF2B5EF4-FFF2-40B4-BE49-F238E27FC236}">
                <a16:creationId xmlns:a16="http://schemas.microsoft.com/office/drawing/2014/main" id="{7BA0AD9B-B48B-79E5-4CDE-B065C89C3D02}"/>
              </a:ext>
            </a:extLst>
          </p:cNvPr>
          <p:cNvSpPr>
            <a:spLocks noGrp="1"/>
          </p:cNvSpPr>
          <p:nvPr>
            <p:ph idx="1"/>
          </p:nvPr>
        </p:nvSpPr>
        <p:spPr>
          <a:xfrm>
            <a:off x="838200" y="1825625"/>
            <a:ext cx="5939790" cy="4351338"/>
          </a:xfrm>
        </p:spPr>
        <p:txBody>
          <a:bodyPr>
            <a:normAutofit fontScale="92500"/>
          </a:bodyPr>
          <a:lstStyle/>
          <a:p>
            <a:pPr marL="0" indent="0">
              <a:buNone/>
            </a:pPr>
            <a:r>
              <a:rPr lang="en-US"/>
              <a:t>The IUCN has released several Technical Notes that examine special considerations for identifying OECMs per different biomes and governance types, with more to come. For example:</a:t>
            </a:r>
          </a:p>
          <a:p>
            <a:r>
              <a:rPr lang="en-US"/>
              <a:t>Privately conserved OECMs</a:t>
            </a:r>
          </a:p>
          <a:p>
            <a:r>
              <a:rPr lang="en-US"/>
              <a:t>Marine OECMs</a:t>
            </a:r>
          </a:p>
          <a:p>
            <a:r>
              <a:rPr lang="en-US"/>
              <a:t>Inland water OECMs</a:t>
            </a:r>
          </a:p>
          <a:p>
            <a:endParaRPr lang="en-US"/>
          </a:p>
          <a:p>
            <a:pPr marL="0" indent="0">
              <a:buNone/>
            </a:pPr>
            <a:r>
              <a:rPr lang="en-US"/>
              <a:t>Find all at </a:t>
            </a:r>
            <a:r>
              <a:rPr lang="en-US" b="1"/>
              <a:t>shorturl.at/XZQM9</a:t>
            </a:r>
          </a:p>
        </p:txBody>
      </p:sp>
      <p:sp>
        <p:nvSpPr>
          <p:cNvPr id="4" name="Slide Number Placeholder 3">
            <a:extLst>
              <a:ext uri="{FF2B5EF4-FFF2-40B4-BE49-F238E27FC236}">
                <a16:creationId xmlns:a16="http://schemas.microsoft.com/office/drawing/2014/main" id="{09FB737E-5DC6-DB66-A1C1-574BDCB8697D}"/>
              </a:ext>
            </a:extLst>
          </p:cNvPr>
          <p:cNvSpPr>
            <a:spLocks noGrp="1"/>
          </p:cNvSpPr>
          <p:nvPr>
            <p:ph type="sldNum" sz="quarter" idx="12"/>
          </p:nvPr>
        </p:nvSpPr>
        <p:spPr/>
        <p:txBody>
          <a:bodyPr/>
          <a:lstStyle/>
          <a:p>
            <a:fld id="{A3CF45AB-9DB8-49EB-9CC7-D9E63ACA2F08}" type="slidenum">
              <a:rPr lang="en-US" smtClean="0"/>
              <a:t>55</a:t>
            </a:fld>
            <a:endParaRPr lang="en-US"/>
          </a:p>
        </p:txBody>
      </p:sp>
      <p:pic>
        <p:nvPicPr>
          <p:cNvPr id="1026" name="Picture 2">
            <a:extLst>
              <a:ext uri="{FF2B5EF4-FFF2-40B4-BE49-F238E27FC236}">
                <a16:creationId xmlns:a16="http://schemas.microsoft.com/office/drawing/2014/main" id="{C20D665F-7F63-316E-F93E-3637D8236E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3962" y="1428748"/>
            <a:ext cx="3096300" cy="435133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A35D0989-D96D-7326-DCD7-1310521F2A86}"/>
              </a:ext>
            </a:extLst>
          </p:cNvPr>
          <p:cNvSpPr/>
          <p:nvPr/>
        </p:nvSpPr>
        <p:spPr>
          <a:xfrm>
            <a:off x="0" y="0"/>
            <a:ext cx="429658" cy="6858000"/>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3253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3D57F-5A2C-1301-225C-C709285803E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B96048-C427-21EF-4D7A-066EE60CD374}"/>
              </a:ext>
            </a:extLst>
          </p:cNvPr>
          <p:cNvSpPr>
            <a:spLocks noGrp="1"/>
          </p:cNvSpPr>
          <p:nvPr>
            <p:ph type="sldNum" sz="quarter" idx="12"/>
          </p:nvPr>
        </p:nvSpPr>
        <p:spPr/>
        <p:txBody>
          <a:bodyPr/>
          <a:lstStyle/>
          <a:p>
            <a:fld id="{A3CF45AB-9DB8-49EB-9CC7-D9E63ACA2F08}" type="slidenum">
              <a:rPr lang="en-US" smtClean="0"/>
              <a:t>56</a:t>
            </a:fld>
            <a:endParaRPr lang="en-US"/>
          </a:p>
        </p:txBody>
      </p:sp>
      <p:sp>
        <p:nvSpPr>
          <p:cNvPr id="7" name="Rectangle 6">
            <a:extLst>
              <a:ext uri="{FF2B5EF4-FFF2-40B4-BE49-F238E27FC236}">
                <a16:creationId xmlns:a16="http://schemas.microsoft.com/office/drawing/2014/main" id="{C3C30072-2CEA-AE68-27AB-ED6980DAC9FF}"/>
              </a:ext>
            </a:extLst>
          </p:cNvPr>
          <p:cNvSpPr/>
          <p:nvPr/>
        </p:nvSpPr>
        <p:spPr>
          <a:xfrm>
            <a:off x="0" y="0"/>
            <a:ext cx="429658" cy="6858000"/>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8971D"/>
              </a:solidFill>
            </a:endParaRPr>
          </a:p>
        </p:txBody>
      </p:sp>
      <p:grpSp>
        <p:nvGrpSpPr>
          <p:cNvPr id="10" name="Group 9">
            <a:extLst>
              <a:ext uri="{FF2B5EF4-FFF2-40B4-BE49-F238E27FC236}">
                <a16:creationId xmlns:a16="http://schemas.microsoft.com/office/drawing/2014/main" id="{37B81FDC-231C-E961-6D34-0F92EAAAC67B}"/>
              </a:ext>
            </a:extLst>
          </p:cNvPr>
          <p:cNvGrpSpPr/>
          <p:nvPr/>
        </p:nvGrpSpPr>
        <p:grpSpPr>
          <a:xfrm>
            <a:off x="775452" y="208826"/>
            <a:ext cx="11001580" cy="1325563"/>
            <a:chOff x="775452" y="208826"/>
            <a:chExt cx="11001580" cy="1325563"/>
          </a:xfrm>
        </p:grpSpPr>
        <p:sp>
          <p:nvSpPr>
            <p:cNvPr id="11" name="Rectangle 10">
              <a:extLst>
                <a:ext uri="{FF2B5EF4-FFF2-40B4-BE49-F238E27FC236}">
                  <a16:creationId xmlns:a16="http://schemas.microsoft.com/office/drawing/2014/main" id="{3F0C5880-B05B-182B-A4A0-00988526DFB3}"/>
                </a:ext>
              </a:extLst>
            </p:cNvPr>
            <p:cNvSpPr/>
            <p:nvPr/>
          </p:nvSpPr>
          <p:spPr>
            <a:xfrm>
              <a:off x="841553" y="568914"/>
              <a:ext cx="2364355" cy="583352"/>
            </a:xfrm>
            <a:prstGeom prst="rect">
              <a:avLst/>
            </a:prstGeom>
            <a:solidFill>
              <a:srgbClr val="F897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8971D"/>
                </a:solidFill>
              </a:endParaRPr>
            </a:p>
          </p:txBody>
        </p:sp>
        <p:sp>
          <p:nvSpPr>
            <p:cNvPr id="12" name="Title 1">
              <a:extLst>
                <a:ext uri="{FF2B5EF4-FFF2-40B4-BE49-F238E27FC236}">
                  <a16:creationId xmlns:a16="http://schemas.microsoft.com/office/drawing/2014/main" id="{7C8ACB47-5AA7-1174-AFC7-38233E8E1DBE}"/>
                </a:ext>
              </a:extLst>
            </p:cNvPr>
            <p:cNvSpPr txBox="1">
              <a:spLocks/>
            </p:cNvSpPr>
            <p:nvPr/>
          </p:nvSpPr>
          <p:spPr>
            <a:xfrm>
              <a:off x="775452" y="208826"/>
              <a:ext cx="110015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solidFill>
                    <a:schemeClr val="bg1"/>
                  </a:solidFill>
                </a:rPr>
                <a:t>Case study: </a:t>
              </a:r>
              <a:r>
                <a:rPr lang="en-US" sz="3600" b="0" i="0" u="none" strike="noStrike" baseline="0">
                  <a:latin typeface="Aptos Display"/>
                </a:rPr>
                <a:t>The North Tyndall Protected Water Area</a:t>
              </a:r>
            </a:p>
          </p:txBody>
        </p:sp>
      </p:grpSp>
      <p:sp>
        <p:nvSpPr>
          <p:cNvPr id="13" name="Content Placeholder 2">
            <a:extLst>
              <a:ext uri="{FF2B5EF4-FFF2-40B4-BE49-F238E27FC236}">
                <a16:creationId xmlns:a16="http://schemas.microsoft.com/office/drawing/2014/main" id="{1842733B-B53E-0D63-4032-D80FC5ADF1CC}"/>
              </a:ext>
            </a:extLst>
          </p:cNvPr>
          <p:cNvSpPr txBox="1">
            <a:spLocks/>
          </p:cNvSpPr>
          <p:nvPr/>
        </p:nvSpPr>
        <p:spPr>
          <a:xfrm>
            <a:off x="841553" y="1349816"/>
            <a:ext cx="10762561" cy="57214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700" b="1">
                <a:solidFill>
                  <a:srgbClr val="F8971D"/>
                </a:solidFill>
                <a:latin typeface="Aptos Display"/>
              </a:rPr>
              <a:t>Location</a:t>
            </a:r>
            <a:r>
              <a:rPr lang="en-US" sz="1700" b="1">
                <a:solidFill>
                  <a:srgbClr val="74ACD4"/>
                </a:solidFill>
                <a:latin typeface="Aptos Display"/>
              </a:rPr>
              <a:t>: </a:t>
            </a:r>
            <a:r>
              <a:rPr lang="en-US" sz="1700" b="0" i="0" u="none" strike="noStrike" baseline="0">
                <a:latin typeface="Aptos Display"/>
              </a:rPr>
              <a:t>Nova Scotia, Canada </a:t>
            </a:r>
            <a:r>
              <a:rPr lang="en-US" sz="1700">
                <a:latin typeface="Aptos Display"/>
              </a:rPr>
              <a:t>| </a:t>
            </a:r>
            <a:r>
              <a:rPr lang="en-US" sz="1700" b="1">
                <a:solidFill>
                  <a:srgbClr val="F8971D"/>
                </a:solidFill>
                <a:latin typeface="Aptos Display"/>
              </a:rPr>
              <a:t>Example of</a:t>
            </a:r>
            <a:r>
              <a:rPr lang="en-US" sz="1700" b="1">
                <a:solidFill>
                  <a:srgbClr val="74ACD4"/>
                </a:solidFill>
                <a:latin typeface="Aptos Display"/>
              </a:rPr>
              <a:t>: </a:t>
            </a:r>
            <a:r>
              <a:rPr lang="en-US" sz="1700">
                <a:latin typeface="Aptos Display"/>
              </a:rPr>
              <a:t>OECMs contributing to connectivity of inland water areas of multiple uses</a:t>
            </a:r>
          </a:p>
        </p:txBody>
      </p:sp>
      <p:sp>
        <p:nvSpPr>
          <p:cNvPr id="14" name="TextBox 13">
            <a:extLst>
              <a:ext uri="{FF2B5EF4-FFF2-40B4-BE49-F238E27FC236}">
                <a16:creationId xmlns:a16="http://schemas.microsoft.com/office/drawing/2014/main" id="{FFA6972F-0EA8-17FC-C711-27C221F738E8}"/>
              </a:ext>
            </a:extLst>
          </p:cNvPr>
          <p:cNvSpPr txBox="1"/>
          <p:nvPr/>
        </p:nvSpPr>
        <p:spPr>
          <a:xfrm>
            <a:off x="6422833" y="2183123"/>
            <a:ext cx="5497417" cy="3785652"/>
          </a:xfrm>
          <a:prstGeom prst="rect">
            <a:avLst/>
          </a:prstGeom>
          <a:noFill/>
        </p:spPr>
        <p:txBody>
          <a:bodyPr wrap="square" rtlCol="0">
            <a:spAutoFit/>
          </a:bodyPr>
          <a:lstStyle/>
          <a:p>
            <a:pPr marL="285750" indent="-285750">
              <a:buFont typeface="Arial" panose="020B0604020202020204" pitchFamily="34" charset="0"/>
              <a:buChar char="•"/>
            </a:pPr>
            <a:r>
              <a:rPr lang="en-US" sz="2000"/>
              <a:t>Part of an area that provides ground water to the town of Amherst</a:t>
            </a:r>
          </a:p>
          <a:p>
            <a:pPr marL="285750" indent="-285750">
              <a:buFont typeface="Arial" panose="020B0604020202020204" pitchFamily="34" charset="0"/>
              <a:buChar char="•"/>
            </a:pPr>
            <a:r>
              <a:rPr lang="en-US" sz="2000"/>
              <a:t>Created by the town under provincial regulation to ensure the supply is sustained</a:t>
            </a:r>
          </a:p>
          <a:p>
            <a:pPr marL="285750" indent="-285750">
              <a:buFont typeface="Arial" panose="020B0604020202020204" pitchFamily="34" charset="0"/>
              <a:buChar char="•"/>
            </a:pPr>
            <a:r>
              <a:rPr lang="en-US" sz="2000"/>
              <a:t>Not listed as a formal protected area</a:t>
            </a:r>
          </a:p>
          <a:p>
            <a:pPr marL="285750" indent="-285750">
              <a:buFont typeface="Arial" panose="020B0604020202020204" pitchFamily="34" charset="0"/>
              <a:buChar char="•"/>
            </a:pPr>
            <a:r>
              <a:rPr lang="en-US" sz="2000"/>
              <a:t>Management involves ensuring native vegetation is intact and no harmful land uses occur</a:t>
            </a:r>
          </a:p>
          <a:p>
            <a:pPr marL="285750" indent="-285750">
              <a:buFont typeface="Arial" panose="020B0604020202020204" pitchFamily="34" charset="0"/>
              <a:buChar char="•"/>
            </a:pPr>
            <a:r>
              <a:rPr lang="en-US" sz="2000"/>
              <a:t>In addition to this OECM, parts of the area are formal protected areas which form a connected network of lands: the Chignecto Isthmus Wilderness Area</a:t>
            </a:r>
          </a:p>
        </p:txBody>
      </p:sp>
      <p:pic>
        <p:nvPicPr>
          <p:cNvPr id="3074" name="Picture 2" descr="Cape Chignecto, NS / Cap Chignectou, N.-É. | Looking north t… | Flickr">
            <a:extLst>
              <a:ext uri="{FF2B5EF4-FFF2-40B4-BE49-F238E27FC236}">
                <a16:creationId xmlns:a16="http://schemas.microsoft.com/office/drawing/2014/main" id="{82A8F574-2E36-8DE1-6226-791D57B226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745" r="12464"/>
          <a:stretch/>
        </p:blipFill>
        <p:spPr bwMode="auto">
          <a:xfrm>
            <a:off x="1311217" y="2119513"/>
            <a:ext cx="4230057" cy="416596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68109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414BB-CC6A-F8D6-BAB9-EEF004098111}"/>
              </a:ext>
            </a:extLst>
          </p:cNvPr>
          <p:cNvSpPr>
            <a:spLocks noGrp="1"/>
          </p:cNvSpPr>
          <p:nvPr>
            <p:ph type="title"/>
          </p:nvPr>
        </p:nvSpPr>
        <p:spPr>
          <a:xfrm>
            <a:off x="332362" y="2103437"/>
            <a:ext cx="6285614" cy="1325563"/>
          </a:xfrm>
        </p:spPr>
        <p:txBody>
          <a:bodyPr>
            <a:noAutofit/>
          </a:bodyPr>
          <a:lstStyle/>
          <a:p>
            <a:pPr algn="ctr"/>
            <a:r>
              <a:rPr lang="en-US" sz="6600"/>
              <a:t>REPORTING OECMs</a:t>
            </a:r>
          </a:p>
        </p:txBody>
      </p:sp>
      <p:sp>
        <p:nvSpPr>
          <p:cNvPr id="4" name="Slide Number Placeholder 3">
            <a:extLst>
              <a:ext uri="{FF2B5EF4-FFF2-40B4-BE49-F238E27FC236}">
                <a16:creationId xmlns:a16="http://schemas.microsoft.com/office/drawing/2014/main" id="{737CA336-165B-E0F5-94B9-BB0F7DF12752}"/>
              </a:ext>
            </a:extLst>
          </p:cNvPr>
          <p:cNvSpPr>
            <a:spLocks noGrp="1"/>
          </p:cNvSpPr>
          <p:nvPr>
            <p:ph type="sldNum" sz="quarter" idx="12"/>
          </p:nvPr>
        </p:nvSpPr>
        <p:spPr/>
        <p:txBody>
          <a:bodyPr/>
          <a:lstStyle/>
          <a:p>
            <a:fld id="{A3CF45AB-9DB8-49EB-9CC7-D9E63ACA2F08}" type="slidenum">
              <a:rPr lang="en-US" smtClean="0"/>
              <a:t>57</a:t>
            </a:fld>
            <a:endParaRPr lang="en-US"/>
          </a:p>
        </p:txBody>
      </p:sp>
      <p:sp>
        <p:nvSpPr>
          <p:cNvPr id="3" name="Rectangle 2">
            <a:extLst>
              <a:ext uri="{FF2B5EF4-FFF2-40B4-BE49-F238E27FC236}">
                <a16:creationId xmlns:a16="http://schemas.microsoft.com/office/drawing/2014/main" id="{2504C222-3D81-3EE6-020E-B27CAD4D5F3D}"/>
              </a:ext>
            </a:extLst>
          </p:cNvPr>
          <p:cNvSpPr/>
          <p:nvPr/>
        </p:nvSpPr>
        <p:spPr>
          <a:xfrm>
            <a:off x="10051054" y="-126694"/>
            <a:ext cx="2140945" cy="7111388"/>
          </a:xfrm>
          <a:prstGeom prst="rect">
            <a:avLst/>
          </a:prstGeom>
          <a:solidFill>
            <a:srgbClr val="E2AF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031C5C3C-EA7A-BCBC-D627-1CB8658480D5}"/>
              </a:ext>
            </a:extLst>
          </p:cNvPr>
          <p:cNvCxnSpPr>
            <a:cxnSpLocks/>
          </p:cNvCxnSpPr>
          <p:nvPr/>
        </p:nvCxnSpPr>
        <p:spPr>
          <a:xfrm>
            <a:off x="11899326" y="2103437"/>
            <a:ext cx="0" cy="2123807"/>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6" name="Rectangle 5">
            <a:extLst>
              <a:ext uri="{FF2B5EF4-FFF2-40B4-BE49-F238E27FC236}">
                <a16:creationId xmlns:a16="http://schemas.microsoft.com/office/drawing/2014/main" id="{375A5E33-3304-8704-0BB3-EF45D13D823B}"/>
              </a:ext>
            </a:extLst>
          </p:cNvPr>
          <p:cNvSpPr/>
          <p:nvPr/>
        </p:nvSpPr>
        <p:spPr>
          <a:xfrm>
            <a:off x="1" y="690220"/>
            <a:ext cx="547171" cy="539826"/>
          </a:xfrm>
          <a:prstGeom prst="rect">
            <a:avLst/>
          </a:prstGeom>
          <a:solidFill>
            <a:srgbClr val="E2AF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8A875A8-7E45-41A4-1342-725DA501DB8A}"/>
              </a:ext>
            </a:extLst>
          </p:cNvPr>
          <p:cNvSpPr/>
          <p:nvPr/>
        </p:nvSpPr>
        <p:spPr>
          <a:xfrm>
            <a:off x="0" y="5688206"/>
            <a:ext cx="547171" cy="539826"/>
          </a:xfrm>
          <a:prstGeom prst="rect">
            <a:avLst/>
          </a:prstGeom>
          <a:solidFill>
            <a:srgbClr val="E2AF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39EBBC-C521-DCDC-55CC-5F882D907E54}"/>
              </a:ext>
            </a:extLst>
          </p:cNvPr>
          <p:cNvSpPr txBox="1"/>
          <p:nvPr/>
        </p:nvSpPr>
        <p:spPr>
          <a:xfrm>
            <a:off x="2759073" y="3165340"/>
            <a:ext cx="1432192" cy="923330"/>
          </a:xfrm>
          <a:prstGeom prst="rect">
            <a:avLst/>
          </a:prstGeom>
          <a:noFill/>
        </p:spPr>
        <p:txBody>
          <a:bodyPr wrap="square" rtlCol="0" anchor="ctr">
            <a:spAutoFit/>
          </a:bodyPr>
          <a:lstStyle/>
          <a:p>
            <a:pPr algn="ctr"/>
            <a:r>
              <a:rPr lang="en-US" sz="5400" b="1">
                <a:solidFill>
                  <a:srgbClr val="E2AF22"/>
                </a:solidFill>
              </a:rPr>
              <a:t>…</a:t>
            </a:r>
          </a:p>
        </p:txBody>
      </p:sp>
      <p:sp>
        <p:nvSpPr>
          <p:cNvPr id="9" name="TextBox 8">
            <a:extLst>
              <a:ext uri="{FF2B5EF4-FFF2-40B4-BE49-F238E27FC236}">
                <a16:creationId xmlns:a16="http://schemas.microsoft.com/office/drawing/2014/main" id="{A15816A6-BCF4-BD1C-0D11-803573F1C99F}"/>
              </a:ext>
            </a:extLst>
          </p:cNvPr>
          <p:cNvSpPr txBox="1"/>
          <p:nvPr/>
        </p:nvSpPr>
        <p:spPr>
          <a:xfrm>
            <a:off x="2496974" y="4088670"/>
            <a:ext cx="1956390" cy="584775"/>
          </a:xfrm>
          <a:prstGeom prst="rect">
            <a:avLst/>
          </a:prstGeom>
          <a:noFill/>
        </p:spPr>
        <p:txBody>
          <a:bodyPr wrap="square" rtlCol="0">
            <a:spAutoFit/>
          </a:bodyPr>
          <a:lstStyle/>
          <a:p>
            <a:pPr algn="ctr"/>
            <a:r>
              <a:rPr lang="en-US" sz="3200" b="1"/>
              <a:t>Module 4</a:t>
            </a:r>
          </a:p>
        </p:txBody>
      </p:sp>
      <p:pic>
        <p:nvPicPr>
          <p:cNvPr id="11" name="Picture 10" descr="Birds flying in the sky&#10;&#10;AI-generated content may be incorrect.">
            <a:extLst>
              <a:ext uri="{FF2B5EF4-FFF2-40B4-BE49-F238E27FC236}">
                <a16:creationId xmlns:a16="http://schemas.microsoft.com/office/drawing/2014/main" id="{66F335E5-A111-445B-3EF3-1C75029521DB}"/>
              </a:ext>
            </a:extLst>
          </p:cNvPr>
          <p:cNvPicPr>
            <a:picLocks noChangeAspect="1"/>
          </p:cNvPicPr>
          <p:nvPr/>
        </p:nvPicPr>
        <p:blipFill>
          <a:blip r:embed="rId2">
            <a:extLst>
              <a:ext uri="{28A0092B-C50C-407E-A947-70E740481C1C}">
                <a14:useLocalDpi xmlns:a14="http://schemas.microsoft.com/office/drawing/2010/main" val="0"/>
              </a:ext>
            </a:extLst>
          </a:blip>
          <a:srcRect l="31484"/>
          <a:stretch/>
        </p:blipFill>
        <p:spPr>
          <a:xfrm>
            <a:off x="6582804" y="1033564"/>
            <a:ext cx="4923766" cy="4790872"/>
          </a:xfrm>
          <a:prstGeom prst="rect">
            <a:avLst/>
          </a:prstGeom>
          <a:ln w="19050">
            <a:solidFill>
              <a:schemeClr val="bg1"/>
            </a:solidFill>
          </a:ln>
        </p:spPr>
      </p:pic>
      <p:sp>
        <p:nvSpPr>
          <p:cNvPr id="12" name="TextBox 11">
            <a:extLst>
              <a:ext uri="{FF2B5EF4-FFF2-40B4-BE49-F238E27FC236}">
                <a16:creationId xmlns:a16="http://schemas.microsoft.com/office/drawing/2014/main" id="{F8621606-A27F-C28B-132F-F67AF1B97F46}"/>
              </a:ext>
            </a:extLst>
          </p:cNvPr>
          <p:cNvSpPr txBox="1"/>
          <p:nvPr/>
        </p:nvSpPr>
        <p:spPr>
          <a:xfrm>
            <a:off x="9591472" y="5562826"/>
            <a:ext cx="2743200" cy="261610"/>
          </a:xfrm>
          <a:prstGeom prst="rect">
            <a:avLst/>
          </a:prstGeom>
          <a:noFill/>
        </p:spPr>
        <p:txBody>
          <a:bodyPr wrap="square" rtlCol="0">
            <a:spAutoFit/>
          </a:bodyPr>
          <a:lstStyle/>
          <a:p>
            <a:r>
              <a:rPr lang="en-US" sz="1100">
                <a:solidFill>
                  <a:schemeClr val="bg1"/>
                </a:solidFill>
              </a:rPr>
              <a:t>Marlon del Aguila / WWF-US</a:t>
            </a:r>
          </a:p>
        </p:txBody>
      </p:sp>
    </p:spTree>
    <p:extLst>
      <p:ext uri="{BB962C8B-B14F-4D97-AF65-F5344CB8AC3E}">
        <p14:creationId xmlns:p14="http://schemas.microsoft.com/office/powerpoint/2010/main" val="30387210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574A7AF-B655-E1EA-FDC7-02DCEFF62DA3}"/>
              </a:ext>
            </a:extLst>
          </p:cNvPr>
          <p:cNvSpPr>
            <a:spLocks noGrp="1"/>
          </p:cNvSpPr>
          <p:nvPr>
            <p:ph type="sldNum" sz="quarter" idx="12"/>
          </p:nvPr>
        </p:nvSpPr>
        <p:spPr/>
        <p:txBody>
          <a:bodyPr/>
          <a:lstStyle/>
          <a:p>
            <a:fld id="{A3CF45AB-9DB8-49EB-9CC7-D9E63ACA2F08}" type="slidenum">
              <a:rPr lang="en-US" smtClean="0"/>
              <a:t>58</a:t>
            </a:fld>
            <a:endParaRPr lang="en-US"/>
          </a:p>
        </p:txBody>
      </p:sp>
      <p:pic>
        <p:nvPicPr>
          <p:cNvPr id="6" name="Picture 5">
            <a:extLst>
              <a:ext uri="{FF2B5EF4-FFF2-40B4-BE49-F238E27FC236}">
                <a16:creationId xmlns:a16="http://schemas.microsoft.com/office/drawing/2014/main" id="{320AF674-D5B9-5FE3-92E1-886D2DC39834}"/>
              </a:ext>
            </a:extLst>
          </p:cNvPr>
          <p:cNvPicPr>
            <a:picLocks noChangeAspect="1"/>
          </p:cNvPicPr>
          <p:nvPr/>
        </p:nvPicPr>
        <p:blipFill>
          <a:blip r:embed="rId3"/>
          <a:stretch>
            <a:fillRect/>
          </a:stretch>
        </p:blipFill>
        <p:spPr>
          <a:xfrm>
            <a:off x="6141367" y="1210599"/>
            <a:ext cx="4938466" cy="4436802"/>
          </a:xfrm>
          <a:prstGeom prst="rect">
            <a:avLst/>
          </a:prstGeom>
          <a:effectLst>
            <a:outerShdw blurRad="50800" dist="38100" dir="5400000" algn="t" rotWithShape="0">
              <a:prstClr val="black">
                <a:alpha val="40000"/>
              </a:prstClr>
            </a:outerShdw>
          </a:effectLst>
        </p:spPr>
      </p:pic>
      <p:sp>
        <p:nvSpPr>
          <p:cNvPr id="7" name="TextBox 6">
            <a:extLst>
              <a:ext uri="{FF2B5EF4-FFF2-40B4-BE49-F238E27FC236}">
                <a16:creationId xmlns:a16="http://schemas.microsoft.com/office/drawing/2014/main" id="{C97021D2-C42A-87AA-71AB-61BDDBCE0F48}"/>
              </a:ext>
            </a:extLst>
          </p:cNvPr>
          <p:cNvSpPr txBox="1"/>
          <p:nvPr/>
        </p:nvSpPr>
        <p:spPr>
          <a:xfrm>
            <a:off x="7129889" y="5817209"/>
            <a:ext cx="3417570" cy="400110"/>
          </a:xfrm>
          <a:prstGeom prst="rect">
            <a:avLst/>
          </a:prstGeom>
          <a:noFill/>
        </p:spPr>
        <p:txBody>
          <a:bodyPr wrap="square" rtlCol="0">
            <a:spAutoFit/>
          </a:bodyPr>
          <a:lstStyle/>
          <a:p>
            <a:r>
              <a:rPr lang="en-US" sz="2000"/>
              <a:t>www.protectedplanet.com</a:t>
            </a:r>
          </a:p>
        </p:txBody>
      </p:sp>
      <p:sp>
        <p:nvSpPr>
          <p:cNvPr id="2" name="Rectangle 1">
            <a:extLst>
              <a:ext uri="{FF2B5EF4-FFF2-40B4-BE49-F238E27FC236}">
                <a16:creationId xmlns:a16="http://schemas.microsoft.com/office/drawing/2014/main" id="{9C1E5EE5-66E3-761E-AA76-7311BA5E1846}"/>
              </a:ext>
            </a:extLst>
          </p:cNvPr>
          <p:cNvSpPr/>
          <p:nvPr/>
        </p:nvSpPr>
        <p:spPr>
          <a:xfrm>
            <a:off x="11762342" y="0"/>
            <a:ext cx="429658" cy="6858000"/>
          </a:xfrm>
          <a:prstGeom prst="rect">
            <a:avLst/>
          </a:prstGeom>
          <a:solidFill>
            <a:srgbClr val="E2AF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E2AF22"/>
              </a:solidFill>
            </a:endParaRPr>
          </a:p>
        </p:txBody>
      </p:sp>
      <p:sp>
        <p:nvSpPr>
          <p:cNvPr id="5" name="Rectangle 4">
            <a:extLst>
              <a:ext uri="{FF2B5EF4-FFF2-40B4-BE49-F238E27FC236}">
                <a16:creationId xmlns:a16="http://schemas.microsoft.com/office/drawing/2014/main" id="{34564C5B-7698-867C-A7AC-34A6A89E1749}"/>
              </a:ext>
            </a:extLst>
          </p:cNvPr>
          <p:cNvSpPr/>
          <p:nvPr/>
        </p:nvSpPr>
        <p:spPr>
          <a:xfrm>
            <a:off x="781785" y="1433067"/>
            <a:ext cx="4241494" cy="3991866"/>
          </a:xfrm>
          <a:prstGeom prst="rect">
            <a:avLst/>
          </a:prstGeom>
          <a:solidFill>
            <a:srgbClr val="E2AF2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E2AF22"/>
              </a:solidFill>
            </a:endParaRPr>
          </a:p>
        </p:txBody>
      </p:sp>
      <p:sp>
        <p:nvSpPr>
          <p:cNvPr id="8" name="Content Placeholder 2">
            <a:extLst>
              <a:ext uri="{FF2B5EF4-FFF2-40B4-BE49-F238E27FC236}">
                <a16:creationId xmlns:a16="http://schemas.microsoft.com/office/drawing/2014/main" id="{B563014E-7BDD-3911-9624-018EAB20E2B7}"/>
              </a:ext>
            </a:extLst>
          </p:cNvPr>
          <p:cNvSpPr txBox="1">
            <a:spLocks/>
          </p:cNvSpPr>
          <p:nvPr/>
        </p:nvSpPr>
        <p:spPr>
          <a:xfrm>
            <a:off x="941360" y="2321596"/>
            <a:ext cx="3944378" cy="296716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a:t>All OECMs are reported to the </a:t>
            </a:r>
            <a:r>
              <a:rPr lang="en-US" sz="2400" b="1"/>
              <a:t>WD-OECM</a:t>
            </a:r>
            <a:r>
              <a:rPr lang="en-US" sz="2400"/>
              <a:t>, with all relevant data supplied and appropriate consent from rightsholders. Any changes and updates (including changes between OECM and protected area status) are reported promptly.</a:t>
            </a:r>
          </a:p>
        </p:txBody>
      </p:sp>
      <p:sp>
        <p:nvSpPr>
          <p:cNvPr id="9" name="TextBox 8">
            <a:extLst>
              <a:ext uri="{FF2B5EF4-FFF2-40B4-BE49-F238E27FC236}">
                <a16:creationId xmlns:a16="http://schemas.microsoft.com/office/drawing/2014/main" id="{68BE5FC6-0725-77E7-AECE-D11603876899}"/>
              </a:ext>
            </a:extLst>
          </p:cNvPr>
          <p:cNvSpPr txBox="1"/>
          <p:nvPr/>
        </p:nvSpPr>
        <p:spPr>
          <a:xfrm>
            <a:off x="1387506" y="1604426"/>
            <a:ext cx="3030052" cy="523220"/>
          </a:xfrm>
          <a:prstGeom prst="rect">
            <a:avLst/>
          </a:prstGeom>
          <a:noFill/>
        </p:spPr>
        <p:txBody>
          <a:bodyPr wrap="square" rtlCol="0">
            <a:spAutoFit/>
          </a:bodyPr>
          <a:lstStyle/>
          <a:p>
            <a:pPr algn="ctr"/>
            <a:r>
              <a:rPr lang="en-US" sz="2800" b="1">
                <a:solidFill>
                  <a:schemeClr val="bg1"/>
                </a:solidFill>
              </a:rPr>
              <a:t>GOOD PRACTICE</a:t>
            </a:r>
          </a:p>
        </p:txBody>
      </p:sp>
    </p:spTree>
    <p:extLst>
      <p:ext uri="{BB962C8B-B14F-4D97-AF65-F5344CB8AC3E}">
        <p14:creationId xmlns:p14="http://schemas.microsoft.com/office/powerpoint/2010/main" val="20609615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E2423-7416-16EB-14A1-8B92887FA28E}"/>
              </a:ext>
            </a:extLst>
          </p:cNvPr>
          <p:cNvSpPr>
            <a:spLocks noGrp="1"/>
          </p:cNvSpPr>
          <p:nvPr>
            <p:ph type="title"/>
          </p:nvPr>
        </p:nvSpPr>
        <p:spPr>
          <a:xfrm>
            <a:off x="463627" y="182563"/>
            <a:ext cx="10515600" cy="1325563"/>
          </a:xfrm>
        </p:spPr>
        <p:txBody>
          <a:bodyPr/>
          <a:lstStyle/>
          <a:p>
            <a:r>
              <a:rPr lang="en-US"/>
              <a:t>How to report</a:t>
            </a:r>
          </a:p>
        </p:txBody>
      </p:sp>
      <p:sp>
        <p:nvSpPr>
          <p:cNvPr id="3" name="Content Placeholder 2">
            <a:extLst>
              <a:ext uri="{FF2B5EF4-FFF2-40B4-BE49-F238E27FC236}">
                <a16:creationId xmlns:a16="http://schemas.microsoft.com/office/drawing/2014/main" id="{2421FCF6-EC82-5C39-D6EB-3E7EB69EC808}"/>
              </a:ext>
            </a:extLst>
          </p:cNvPr>
          <p:cNvSpPr>
            <a:spLocks noGrp="1"/>
          </p:cNvSpPr>
          <p:nvPr>
            <p:ph idx="1"/>
          </p:nvPr>
        </p:nvSpPr>
        <p:spPr>
          <a:xfrm>
            <a:off x="463627" y="1508126"/>
            <a:ext cx="5974080" cy="4351338"/>
          </a:xfrm>
        </p:spPr>
        <p:txBody>
          <a:bodyPr>
            <a:normAutofit fontScale="92500" lnSpcReduction="10000"/>
          </a:bodyPr>
          <a:lstStyle/>
          <a:p>
            <a:r>
              <a:rPr lang="en-US"/>
              <a:t>Once a site has gone through the identification process and is determined to meet the criteria for OECMs, and once consent in obtained for its reporting as an OECM, it can be reported to the World Database.</a:t>
            </a:r>
          </a:p>
          <a:p>
            <a:r>
              <a:rPr lang="en-US"/>
              <a:t>The WD-OECM requires that data is submitted in a particular format: you will need site information, Spatial (GIS) data, and links to documents that can verify the submitted data.</a:t>
            </a:r>
          </a:p>
          <a:p>
            <a:r>
              <a:rPr lang="en-US"/>
              <a:t>Send data to </a:t>
            </a:r>
            <a:r>
              <a:rPr lang="en-US">
                <a:hlinkClick r:id="rId2"/>
              </a:rPr>
              <a:t>oecm@unep-wcmc.org</a:t>
            </a:r>
            <a:endParaRPr lang="en-US"/>
          </a:p>
          <a:p>
            <a:endParaRPr lang="en-US"/>
          </a:p>
        </p:txBody>
      </p:sp>
      <p:sp>
        <p:nvSpPr>
          <p:cNvPr id="4" name="Slide Number Placeholder 3">
            <a:extLst>
              <a:ext uri="{FF2B5EF4-FFF2-40B4-BE49-F238E27FC236}">
                <a16:creationId xmlns:a16="http://schemas.microsoft.com/office/drawing/2014/main" id="{C0BD9517-BAB9-DF09-8104-EA0547D36808}"/>
              </a:ext>
            </a:extLst>
          </p:cNvPr>
          <p:cNvSpPr>
            <a:spLocks noGrp="1"/>
          </p:cNvSpPr>
          <p:nvPr>
            <p:ph type="sldNum" sz="quarter" idx="12"/>
          </p:nvPr>
        </p:nvSpPr>
        <p:spPr/>
        <p:txBody>
          <a:bodyPr/>
          <a:lstStyle/>
          <a:p>
            <a:fld id="{A3CF45AB-9DB8-49EB-9CC7-D9E63ACA2F08}" type="slidenum">
              <a:rPr lang="en-US" smtClean="0"/>
              <a:t>59</a:t>
            </a:fld>
            <a:endParaRPr lang="en-US"/>
          </a:p>
        </p:txBody>
      </p:sp>
      <p:sp>
        <p:nvSpPr>
          <p:cNvPr id="5" name="TextBox 4">
            <a:extLst>
              <a:ext uri="{FF2B5EF4-FFF2-40B4-BE49-F238E27FC236}">
                <a16:creationId xmlns:a16="http://schemas.microsoft.com/office/drawing/2014/main" id="{E001B3F2-CE6C-E78D-08B8-FA8DEEF0EEA0}"/>
              </a:ext>
            </a:extLst>
          </p:cNvPr>
          <p:cNvSpPr txBox="1"/>
          <p:nvPr/>
        </p:nvSpPr>
        <p:spPr>
          <a:xfrm>
            <a:off x="7338773" y="2413337"/>
            <a:ext cx="3874770" cy="2031325"/>
          </a:xfrm>
          <a:prstGeom prst="rect">
            <a:avLst/>
          </a:prstGeom>
          <a:noFill/>
          <a:ln w="38100">
            <a:solidFill>
              <a:srgbClr val="E2AF22"/>
            </a:solidFill>
          </a:ln>
        </p:spPr>
        <p:txBody>
          <a:bodyPr wrap="square" rtlCol="0">
            <a:spAutoFit/>
          </a:bodyPr>
          <a:lstStyle/>
          <a:p>
            <a:r>
              <a:rPr lang="en-US"/>
              <a:t>Detailed instructions about submissions to the WD-OECM: www.wcmc.io/WDPA_Manual</a:t>
            </a:r>
          </a:p>
          <a:p>
            <a:endParaRPr lang="en-US"/>
          </a:p>
          <a:p>
            <a:r>
              <a:rPr lang="en-US"/>
              <a:t>More information can be found in Section 6 and Annex 5 of the Good Practice Guidelines.</a:t>
            </a:r>
          </a:p>
        </p:txBody>
      </p:sp>
      <p:sp>
        <p:nvSpPr>
          <p:cNvPr id="6" name="Rectangle 5">
            <a:extLst>
              <a:ext uri="{FF2B5EF4-FFF2-40B4-BE49-F238E27FC236}">
                <a16:creationId xmlns:a16="http://schemas.microsoft.com/office/drawing/2014/main" id="{D7A33A71-FA3A-9F8E-0BA1-FD5546496692}"/>
              </a:ext>
            </a:extLst>
          </p:cNvPr>
          <p:cNvSpPr/>
          <p:nvPr/>
        </p:nvSpPr>
        <p:spPr>
          <a:xfrm>
            <a:off x="11762342" y="0"/>
            <a:ext cx="429658" cy="6858000"/>
          </a:xfrm>
          <a:prstGeom prst="rect">
            <a:avLst/>
          </a:prstGeom>
          <a:solidFill>
            <a:srgbClr val="E2AF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5299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A4FF3B7-B2A3-77BE-CA14-41118DC0943B}"/>
              </a:ext>
            </a:extLst>
          </p:cNvPr>
          <p:cNvSpPr>
            <a:spLocks noGrp="1"/>
          </p:cNvSpPr>
          <p:nvPr>
            <p:ph type="sldNum" sz="quarter" idx="12"/>
          </p:nvPr>
        </p:nvSpPr>
        <p:spPr/>
        <p:txBody>
          <a:bodyPr/>
          <a:lstStyle/>
          <a:p>
            <a:fld id="{A3CF45AB-9DB8-49EB-9CC7-D9E63ACA2F08}" type="slidenum">
              <a:rPr lang="en-US" smtClean="0"/>
              <a:t>6</a:t>
            </a:fld>
            <a:endParaRPr lang="en-US"/>
          </a:p>
        </p:txBody>
      </p:sp>
      <p:sp>
        <p:nvSpPr>
          <p:cNvPr id="21" name="TextBox 20">
            <a:extLst>
              <a:ext uri="{FF2B5EF4-FFF2-40B4-BE49-F238E27FC236}">
                <a16:creationId xmlns:a16="http://schemas.microsoft.com/office/drawing/2014/main" id="{25F47EC0-CDCE-FBF8-791F-73854C02577C}"/>
              </a:ext>
            </a:extLst>
          </p:cNvPr>
          <p:cNvSpPr txBox="1"/>
          <p:nvPr/>
        </p:nvSpPr>
        <p:spPr>
          <a:xfrm>
            <a:off x="2967449" y="2427601"/>
            <a:ext cx="6257102" cy="2862322"/>
          </a:xfrm>
          <a:prstGeom prst="rect">
            <a:avLst/>
          </a:prstGeom>
          <a:noFill/>
        </p:spPr>
        <p:txBody>
          <a:bodyPr wrap="square" rtlCol="0">
            <a:spAutoFit/>
          </a:bodyPr>
          <a:lstStyle/>
          <a:p>
            <a:pPr algn="ctr"/>
            <a:r>
              <a:rPr lang="en-US" sz="3600" b="1"/>
              <a:t>a site that delivers the long-term in situ conservation of biodiversity, complementing protected areas within conservation networks.</a:t>
            </a:r>
          </a:p>
        </p:txBody>
      </p:sp>
      <p:sp>
        <p:nvSpPr>
          <p:cNvPr id="23" name="Rectangle: Top Corners Rounded 22">
            <a:extLst>
              <a:ext uri="{FF2B5EF4-FFF2-40B4-BE49-F238E27FC236}">
                <a16:creationId xmlns:a16="http://schemas.microsoft.com/office/drawing/2014/main" id="{2EB1B1D7-300B-ACC4-68AC-1DCDE1AF6CA6}"/>
              </a:ext>
            </a:extLst>
          </p:cNvPr>
          <p:cNvSpPr/>
          <p:nvPr/>
        </p:nvSpPr>
        <p:spPr>
          <a:xfrm>
            <a:off x="2674862" y="1002461"/>
            <a:ext cx="6842275" cy="1131232"/>
          </a:xfrm>
          <a:prstGeom prst="round2SameRect">
            <a:avLst/>
          </a:prstGeom>
          <a:solidFill>
            <a:srgbClr val="74ACD4"/>
          </a:solidFill>
          <a:ln>
            <a:solidFill>
              <a:srgbClr val="74ACD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93605E80-8C4D-45CD-D9AF-6BDE755AEB78}"/>
              </a:ext>
            </a:extLst>
          </p:cNvPr>
          <p:cNvSpPr txBox="1"/>
          <p:nvPr/>
        </p:nvSpPr>
        <p:spPr>
          <a:xfrm>
            <a:off x="1391670" y="5289923"/>
            <a:ext cx="1607359" cy="646331"/>
          </a:xfrm>
          <a:prstGeom prst="rect">
            <a:avLst/>
          </a:prstGeom>
          <a:noFill/>
        </p:spPr>
        <p:txBody>
          <a:bodyPr wrap="square" rtlCol="0">
            <a:spAutoFit/>
          </a:bodyPr>
          <a:lstStyle/>
          <a:p>
            <a:pPr algn="ctr"/>
            <a:r>
              <a:rPr lang="en-US" sz="3600" b="1">
                <a:solidFill>
                  <a:schemeClr val="bg1"/>
                </a:solidFill>
              </a:rPr>
              <a:t>OECM</a:t>
            </a:r>
          </a:p>
        </p:txBody>
      </p:sp>
      <p:sp>
        <p:nvSpPr>
          <p:cNvPr id="25" name="Rectangle 24">
            <a:extLst>
              <a:ext uri="{FF2B5EF4-FFF2-40B4-BE49-F238E27FC236}">
                <a16:creationId xmlns:a16="http://schemas.microsoft.com/office/drawing/2014/main" id="{0D8FAF58-3D64-5DD5-9A44-839D90114EAA}"/>
              </a:ext>
            </a:extLst>
          </p:cNvPr>
          <p:cNvSpPr/>
          <p:nvPr/>
        </p:nvSpPr>
        <p:spPr>
          <a:xfrm>
            <a:off x="2674863" y="2038207"/>
            <a:ext cx="6842275" cy="3365065"/>
          </a:xfrm>
          <a:prstGeom prst="rect">
            <a:avLst/>
          </a:prstGeom>
          <a:noFill/>
          <a:ln>
            <a:solidFill>
              <a:srgbClr val="74ACD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0C4A8FA-B22B-DC06-4659-9BC0A8A01085}"/>
              </a:ext>
            </a:extLst>
          </p:cNvPr>
          <p:cNvSpPr txBox="1"/>
          <p:nvPr/>
        </p:nvSpPr>
        <p:spPr>
          <a:xfrm>
            <a:off x="4123458" y="1185515"/>
            <a:ext cx="3945082" cy="923330"/>
          </a:xfrm>
          <a:prstGeom prst="rect">
            <a:avLst/>
          </a:prstGeom>
          <a:noFill/>
        </p:spPr>
        <p:txBody>
          <a:bodyPr wrap="square" rtlCol="0">
            <a:spAutoFit/>
          </a:bodyPr>
          <a:lstStyle/>
          <a:p>
            <a:pPr algn="ctr"/>
            <a:r>
              <a:rPr lang="en-US" sz="5400" b="1">
                <a:solidFill>
                  <a:schemeClr val="bg1"/>
                </a:solidFill>
              </a:rPr>
              <a:t>OECM</a:t>
            </a:r>
          </a:p>
        </p:txBody>
      </p:sp>
      <p:sp>
        <p:nvSpPr>
          <p:cNvPr id="9" name="Rectangle 8">
            <a:extLst>
              <a:ext uri="{FF2B5EF4-FFF2-40B4-BE49-F238E27FC236}">
                <a16:creationId xmlns:a16="http://schemas.microsoft.com/office/drawing/2014/main" id="{E3A30A68-B914-1B03-AFCD-9577B30C9303}"/>
              </a:ext>
            </a:extLst>
          </p:cNvPr>
          <p:cNvSpPr/>
          <p:nvPr/>
        </p:nvSpPr>
        <p:spPr>
          <a:xfrm>
            <a:off x="0" y="0"/>
            <a:ext cx="238991"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364D8A8-D6C8-ACE7-C9B6-B7FC0D67B79A}"/>
              </a:ext>
            </a:extLst>
          </p:cNvPr>
          <p:cNvSpPr/>
          <p:nvPr/>
        </p:nvSpPr>
        <p:spPr>
          <a:xfrm>
            <a:off x="11953009" y="0"/>
            <a:ext cx="238991"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A0E6D9E-CD16-18CD-0254-E0D03D967A36}"/>
              </a:ext>
            </a:extLst>
          </p:cNvPr>
          <p:cNvSpPr txBox="1"/>
          <p:nvPr/>
        </p:nvSpPr>
        <p:spPr>
          <a:xfrm>
            <a:off x="2063262" y="6084277"/>
            <a:ext cx="8018584" cy="646331"/>
          </a:xfrm>
          <a:prstGeom prst="rect">
            <a:avLst/>
          </a:prstGeom>
          <a:noFill/>
        </p:spPr>
        <p:txBody>
          <a:bodyPr wrap="square" rtlCol="0">
            <a:spAutoFit/>
          </a:bodyPr>
          <a:lstStyle/>
          <a:p>
            <a:pPr algn="ctr"/>
            <a:r>
              <a:rPr lang="en-US">
                <a:solidFill>
                  <a:schemeClr val="bg2">
                    <a:lumMod val="75000"/>
                  </a:schemeClr>
                </a:solidFill>
              </a:rPr>
              <a:t>This slide provides a short-hand description of an OECM. The CBD definition is presented in a later slide.</a:t>
            </a:r>
          </a:p>
        </p:txBody>
      </p:sp>
    </p:spTree>
    <p:extLst>
      <p:ext uri="{BB962C8B-B14F-4D97-AF65-F5344CB8AC3E}">
        <p14:creationId xmlns:p14="http://schemas.microsoft.com/office/powerpoint/2010/main" val="18000309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2D55A-54BF-E2C6-2D60-83C0605B5B9C}"/>
              </a:ext>
            </a:extLst>
          </p:cNvPr>
          <p:cNvSpPr>
            <a:spLocks noGrp="1"/>
          </p:cNvSpPr>
          <p:nvPr>
            <p:ph type="title"/>
          </p:nvPr>
        </p:nvSpPr>
        <p:spPr>
          <a:xfrm>
            <a:off x="6391663" y="1752810"/>
            <a:ext cx="4968607" cy="1739863"/>
          </a:xfrm>
        </p:spPr>
        <p:txBody>
          <a:bodyPr>
            <a:normAutofit fontScale="90000"/>
          </a:bodyPr>
          <a:lstStyle/>
          <a:p>
            <a:pPr algn="ctr"/>
            <a:r>
              <a:rPr lang="en-US" sz="6600"/>
              <a:t>MONITORING</a:t>
            </a:r>
            <a:br>
              <a:rPr lang="en-US" sz="6600"/>
            </a:br>
            <a:r>
              <a:rPr lang="en-US" sz="6600"/>
              <a:t>OECMs</a:t>
            </a:r>
          </a:p>
        </p:txBody>
      </p:sp>
      <p:sp>
        <p:nvSpPr>
          <p:cNvPr id="4" name="Slide Number Placeholder 3">
            <a:extLst>
              <a:ext uri="{FF2B5EF4-FFF2-40B4-BE49-F238E27FC236}">
                <a16:creationId xmlns:a16="http://schemas.microsoft.com/office/drawing/2014/main" id="{5FB6E1EA-FB48-B107-CB54-D319066FEAF4}"/>
              </a:ext>
            </a:extLst>
          </p:cNvPr>
          <p:cNvSpPr>
            <a:spLocks noGrp="1"/>
          </p:cNvSpPr>
          <p:nvPr>
            <p:ph type="sldNum" sz="quarter" idx="12"/>
          </p:nvPr>
        </p:nvSpPr>
        <p:spPr/>
        <p:txBody>
          <a:bodyPr/>
          <a:lstStyle/>
          <a:p>
            <a:fld id="{A3CF45AB-9DB8-49EB-9CC7-D9E63ACA2F08}" type="slidenum">
              <a:rPr lang="en-US" smtClean="0"/>
              <a:t>60</a:t>
            </a:fld>
            <a:endParaRPr lang="en-US"/>
          </a:p>
        </p:txBody>
      </p:sp>
      <p:sp>
        <p:nvSpPr>
          <p:cNvPr id="3" name="Rectangle 2">
            <a:extLst>
              <a:ext uri="{FF2B5EF4-FFF2-40B4-BE49-F238E27FC236}">
                <a16:creationId xmlns:a16="http://schemas.microsoft.com/office/drawing/2014/main" id="{8D9F3C1C-ADD4-CBB6-2710-69281FC5BFF7}"/>
              </a:ext>
            </a:extLst>
          </p:cNvPr>
          <p:cNvSpPr/>
          <p:nvPr/>
        </p:nvSpPr>
        <p:spPr>
          <a:xfrm>
            <a:off x="0" y="-126694"/>
            <a:ext cx="2140945" cy="7111388"/>
          </a:xfrm>
          <a:prstGeom prst="rect">
            <a:avLst/>
          </a:prstGeom>
          <a:solidFill>
            <a:srgbClr val="49A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A5B66DC2-C6E4-521D-3CD2-1298A0AC4318}"/>
              </a:ext>
            </a:extLst>
          </p:cNvPr>
          <p:cNvCxnSpPr>
            <a:cxnSpLocks/>
          </p:cNvCxnSpPr>
          <p:nvPr/>
        </p:nvCxnSpPr>
        <p:spPr>
          <a:xfrm>
            <a:off x="253388" y="2260906"/>
            <a:ext cx="0" cy="2123807"/>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C20C141C-9ACB-7272-1F02-D0FD523773B6}"/>
              </a:ext>
            </a:extLst>
          </p:cNvPr>
          <p:cNvSpPr txBox="1"/>
          <p:nvPr/>
        </p:nvSpPr>
        <p:spPr>
          <a:xfrm>
            <a:off x="8164631" y="3030732"/>
            <a:ext cx="1432192" cy="923330"/>
          </a:xfrm>
          <a:prstGeom prst="rect">
            <a:avLst/>
          </a:prstGeom>
          <a:noFill/>
        </p:spPr>
        <p:txBody>
          <a:bodyPr wrap="square" rtlCol="0" anchor="ctr">
            <a:spAutoFit/>
          </a:bodyPr>
          <a:lstStyle/>
          <a:p>
            <a:pPr algn="ctr"/>
            <a:r>
              <a:rPr lang="en-US" sz="5400" b="1">
                <a:solidFill>
                  <a:srgbClr val="49AA42"/>
                </a:solidFill>
              </a:rPr>
              <a:t>…</a:t>
            </a:r>
          </a:p>
        </p:txBody>
      </p:sp>
      <p:sp>
        <p:nvSpPr>
          <p:cNvPr id="7" name="TextBox 6">
            <a:extLst>
              <a:ext uri="{FF2B5EF4-FFF2-40B4-BE49-F238E27FC236}">
                <a16:creationId xmlns:a16="http://schemas.microsoft.com/office/drawing/2014/main" id="{CBA9F18A-B61C-EE93-06E2-F65AD3CC45B8}"/>
              </a:ext>
            </a:extLst>
          </p:cNvPr>
          <p:cNvSpPr txBox="1"/>
          <p:nvPr/>
        </p:nvSpPr>
        <p:spPr>
          <a:xfrm>
            <a:off x="7504366" y="4085193"/>
            <a:ext cx="2743200" cy="584775"/>
          </a:xfrm>
          <a:prstGeom prst="rect">
            <a:avLst/>
          </a:prstGeom>
          <a:noFill/>
        </p:spPr>
        <p:txBody>
          <a:bodyPr wrap="square" rtlCol="0">
            <a:spAutoFit/>
          </a:bodyPr>
          <a:lstStyle/>
          <a:p>
            <a:pPr algn="ctr"/>
            <a:r>
              <a:rPr lang="en-US" sz="3200" b="1"/>
              <a:t>Module 5</a:t>
            </a:r>
          </a:p>
        </p:txBody>
      </p:sp>
      <p:sp>
        <p:nvSpPr>
          <p:cNvPr id="8" name="Rectangle 7">
            <a:extLst>
              <a:ext uri="{FF2B5EF4-FFF2-40B4-BE49-F238E27FC236}">
                <a16:creationId xmlns:a16="http://schemas.microsoft.com/office/drawing/2014/main" id="{7B4EFF5C-AE06-F359-B798-6821FC447C2A}"/>
              </a:ext>
            </a:extLst>
          </p:cNvPr>
          <p:cNvSpPr/>
          <p:nvPr/>
        </p:nvSpPr>
        <p:spPr>
          <a:xfrm>
            <a:off x="11665026" y="657170"/>
            <a:ext cx="547171" cy="539826"/>
          </a:xfrm>
          <a:prstGeom prst="rect">
            <a:avLst/>
          </a:prstGeom>
          <a:solidFill>
            <a:srgbClr val="49A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6F09F9D-1A52-379E-F922-1858CCEB6035}"/>
              </a:ext>
            </a:extLst>
          </p:cNvPr>
          <p:cNvSpPr/>
          <p:nvPr/>
        </p:nvSpPr>
        <p:spPr>
          <a:xfrm>
            <a:off x="11665025" y="5655156"/>
            <a:ext cx="547171" cy="539826"/>
          </a:xfrm>
          <a:prstGeom prst="rect">
            <a:avLst/>
          </a:prstGeom>
          <a:solidFill>
            <a:srgbClr val="49A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erson standing in a forest&#10;&#10;AI-generated content may be incorrect.">
            <a:extLst>
              <a:ext uri="{FF2B5EF4-FFF2-40B4-BE49-F238E27FC236}">
                <a16:creationId xmlns:a16="http://schemas.microsoft.com/office/drawing/2014/main" id="{EE91D89F-DD14-0C07-B708-7947782B007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29984" t="9582" r="5808" b="7315"/>
          <a:stretch/>
        </p:blipFill>
        <p:spPr>
          <a:xfrm>
            <a:off x="506777" y="1098701"/>
            <a:ext cx="5401413" cy="4660597"/>
          </a:xfrm>
          <a:prstGeom prst="rect">
            <a:avLst/>
          </a:prstGeom>
          <a:ln w="19050">
            <a:solidFill>
              <a:schemeClr val="bg1"/>
            </a:solidFill>
          </a:ln>
        </p:spPr>
      </p:pic>
      <p:sp>
        <p:nvSpPr>
          <p:cNvPr id="12" name="TextBox 11">
            <a:extLst>
              <a:ext uri="{FF2B5EF4-FFF2-40B4-BE49-F238E27FC236}">
                <a16:creationId xmlns:a16="http://schemas.microsoft.com/office/drawing/2014/main" id="{EE63F125-E8D2-72EF-F6E5-61C297247389}"/>
              </a:ext>
            </a:extLst>
          </p:cNvPr>
          <p:cNvSpPr txBox="1"/>
          <p:nvPr/>
        </p:nvSpPr>
        <p:spPr>
          <a:xfrm>
            <a:off x="523466" y="5505857"/>
            <a:ext cx="2219729" cy="261610"/>
          </a:xfrm>
          <a:prstGeom prst="rect">
            <a:avLst/>
          </a:prstGeom>
          <a:noFill/>
        </p:spPr>
        <p:txBody>
          <a:bodyPr wrap="square" rtlCol="0">
            <a:spAutoFit/>
          </a:bodyPr>
          <a:lstStyle/>
          <a:p>
            <a:r>
              <a:rPr lang="en-US" sz="1100">
                <a:solidFill>
                  <a:schemeClr val="bg1"/>
                </a:solidFill>
              </a:rPr>
              <a:t>WWF-US/Abel Valdivia</a:t>
            </a:r>
          </a:p>
        </p:txBody>
      </p:sp>
    </p:spTree>
    <p:extLst>
      <p:ext uri="{BB962C8B-B14F-4D97-AF65-F5344CB8AC3E}">
        <p14:creationId xmlns:p14="http://schemas.microsoft.com/office/powerpoint/2010/main" val="26104673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FEB723E-67EF-6D2E-D222-8E897A39988B}"/>
              </a:ext>
            </a:extLst>
          </p:cNvPr>
          <p:cNvSpPr>
            <a:spLocks noGrp="1"/>
          </p:cNvSpPr>
          <p:nvPr>
            <p:ph type="sldNum" sz="quarter" idx="12"/>
          </p:nvPr>
        </p:nvSpPr>
        <p:spPr/>
        <p:txBody>
          <a:bodyPr/>
          <a:lstStyle/>
          <a:p>
            <a:fld id="{A3CF45AB-9DB8-49EB-9CC7-D9E63ACA2F08}" type="slidenum">
              <a:rPr lang="en-US" smtClean="0"/>
              <a:t>61</a:t>
            </a:fld>
            <a:endParaRPr lang="en-US"/>
          </a:p>
        </p:txBody>
      </p:sp>
      <p:sp>
        <p:nvSpPr>
          <p:cNvPr id="5" name="Rectangle 4">
            <a:extLst>
              <a:ext uri="{FF2B5EF4-FFF2-40B4-BE49-F238E27FC236}">
                <a16:creationId xmlns:a16="http://schemas.microsoft.com/office/drawing/2014/main" id="{DD5D11D1-FFE2-57B7-0D2B-F582BC4028D2}"/>
              </a:ext>
            </a:extLst>
          </p:cNvPr>
          <p:cNvSpPr/>
          <p:nvPr/>
        </p:nvSpPr>
        <p:spPr>
          <a:xfrm>
            <a:off x="0" y="0"/>
            <a:ext cx="429658" cy="6858000"/>
          </a:xfrm>
          <a:prstGeom prst="rect">
            <a:avLst/>
          </a:prstGeom>
          <a:solidFill>
            <a:srgbClr val="49A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6506F520-1481-6175-F756-3AEFBEC2D5D0}"/>
              </a:ext>
            </a:extLst>
          </p:cNvPr>
          <p:cNvGrpSpPr/>
          <p:nvPr/>
        </p:nvGrpSpPr>
        <p:grpSpPr>
          <a:xfrm>
            <a:off x="1001440" y="2299464"/>
            <a:ext cx="10222820" cy="2259071"/>
            <a:chOff x="864280" y="2248066"/>
            <a:chExt cx="10222820" cy="2259071"/>
          </a:xfrm>
          <a:solidFill>
            <a:srgbClr val="49AA42"/>
          </a:solidFill>
        </p:grpSpPr>
        <p:sp>
          <p:nvSpPr>
            <p:cNvPr id="7" name="Rectangle 6">
              <a:extLst>
                <a:ext uri="{FF2B5EF4-FFF2-40B4-BE49-F238E27FC236}">
                  <a16:creationId xmlns:a16="http://schemas.microsoft.com/office/drawing/2014/main" id="{8BD00D01-7716-BE94-6561-93B0FFC0E65C}"/>
                </a:ext>
              </a:extLst>
            </p:cNvPr>
            <p:cNvSpPr/>
            <p:nvPr/>
          </p:nvSpPr>
          <p:spPr>
            <a:xfrm>
              <a:off x="864280" y="2248066"/>
              <a:ext cx="10222820" cy="2259071"/>
            </a:xfrm>
            <a:prstGeom prst="rect">
              <a:avLst/>
            </a:prstGeom>
            <a:grpFill/>
            <a:ln>
              <a:solidFill>
                <a:srgbClr val="49AA4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8F6DA8"/>
                </a:solidFill>
              </a:endParaRPr>
            </a:p>
          </p:txBody>
        </p:sp>
        <p:sp>
          <p:nvSpPr>
            <p:cNvPr id="8" name="Content Placeholder 2">
              <a:extLst>
                <a:ext uri="{FF2B5EF4-FFF2-40B4-BE49-F238E27FC236}">
                  <a16:creationId xmlns:a16="http://schemas.microsoft.com/office/drawing/2014/main" id="{C83A7DF2-9A87-93A2-7616-0E2642E1458B}"/>
                </a:ext>
              </a:extLst>
            </p:cNvPr>
            <p:cNvSpPr txBox="1">
              <a:spLocks/>
            </p:cNvSpPr>
            <p:nvPr/>
          </p:nvSpPr>
          <p:spPr>
            <a:xfrm>
              <a:off x="4510236" y="2511852"/>
              <a:ext cx="6441198" cy="1748966"/>
            </a:xfrm>
            <a:prstGeom prst="rect">
              <a:avLst/>
            </a:prstGeom>
            <a:grpFill/>
            <a:ln>
              <a:solidFill>
                <a:srgbClr val="49AA42"/>
              </a:solidFill>
            </a:ln>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a:t>Monitor the OECM regularly to determine if biodiversity values are being conserved over the long term and to identify pressures and threats.</a:t>
              </a:r>
              <a:endParaRPr lang="en-US" sz="3200" b="0" i="0" u="none" strike="noStrike" baseline="0">
                <a:latin typeface="+mj-lt"/>
              </a:endParaRPr>
            </a:p>
          </p:txBody>
        </p:sp>
        <p:sp>
          <p:nvSpPr>
            <p:cNvPr id="9" name="TextBox 8">
              <a:extLst>
                <a:ext uri="{FF2B5EF4-FFF2-40B4-BE49-F238E27FC236}">
                  <a16:creationId xmlns:a16="http://schemas.microsoft.com/office/drawing/2014/main" id="{46D566B5-78C9-6C6C-C2AC-704D4741B15D}"/>
                </a:ext>
              </a:extLst>
            </p:cNvPr>
            <p:cNvSpPr txBox="1"/>
            <p:nvPr/>
          </p:nvSpPr>
          <p:spPr>
            <a:xfrm>
              <a:off x="1135611" y="2644056"/>
              <a:ext cx="3238959" cy="1446550"/>
            </a:xfrm>
            <a:prstGeom prst="rect">
              <a:avLst/>
            </a:prstGeom>
            <a:grpFill/>
            <a:ln>
              <a:solidFill>
                <a:srgbClr val="49AA42"/>
              </a:solidFill>
            </a:ln>
          </p:spPr>
          <p:txBody>
            <a:bodyPr wrap="square" rtlCol="0">
              <a:spAutoFit/>
            </a:bodyPr>
            <a:lstStyle/>
            <a:p>
              <a:r>
                <a:rPr lang="en-US" sz="4400" b="1">
                  <a:solidFill>
                    <a:schemeClr val="bg1"/>
                  </a:solidFill>
                </a:rPr>
                <a:t>GOOD PRACTICE</a:t>
              </a:r>
            </a:p>
          </p:txBody>
        </p:sp>
      </p:grpSp>
    </p:spTree>
    <p:extLst>
      <p:ext uri="{BB962C8B-B14F-4D97-AF65-F5344CB8AC3E}">
        <p14:creationId xmlns:p14="http://schemas.microsoft.com/office/powerpoint/2010/main" val="37088428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099B8A-09D3-0D68-C457-E6938F488628}"/>
              </a:ext>
            </a:extLst>
          </p:cNvPr>
          <p:cNvSpPr>
            <a:spLocks noGrp="1"/>
          </p:cNvSpPr>
          <p:nvPr>
            <p:ph idx="1"/>
          </p:nvPr>
        </p:nvSpPr>
        <p:spPr>
          <a:xfrm>
            <a:off x="822524" y="1362530"/>
            <a:ext cx="4556872" cy="4070578"/>
          </a:xfrm>
        </p:spPr>
        <p:txBody>
          <a:bodyPr>
            <a:normAutofit/>
          </a:bodyPr>
          <a:lstStyle/>
          <a:p>
            <a:pPr marL="0" indent="0">
              <a:buNone/>
            </a:pPr>
            <a:r>
              <a:rPr lang="en-US" sz="2400">
                <a:latin typeface="+mj-lt"/>
              </a:rPr>
              <a:t>At the time of reporting an OECM, it should be clear who will be responsible for monitoring.</a:t>
            </a:r>
          </a:p>
          <a:p>
            <a:pPr marL="0" indent="0" algn="l">
              <a:buNone/>
            </a:pPr>
            <a:endParaRPr lang="en-US" sz="2400">
              <a:latin typeface="+mj-lt"/>
            </a:endParaRPr>
          </a:p>
          <a:p>
            <a:pPr marL="0" indent="0" algn="l">
              <a:buNone/>
            </a:pPr>
            <a:r>
              <a:rPr lang="en-US" sz="2400" b="0" i="0" u="none" strike="noStrike" baseline="0">
                <a:latin typeface="+mj-lt"/>
              </a:rPr>
              <a:t>The organization or entity responsible for monitoring should ensure that monitoring data are retained, are publicly available and that summary results are reported to the WD-OECM.</a:t>
            </a:r>
            <a:endParaRPr lang="en-US" sz="2400">
              <a:latin typeface="+mj-lt"/>
            </a:endParaRPr>
          </a:p>
        </p:txBody>
      </p:sp>
      <p:sp>
        <p:nvSpPr>
          <p:cNvPr id="4" name="Slide Number Placeholder 3">
            <a:extLst>
              <a:ext uri="{FF2B5EF4-FFF2-40B4-BE49-F238E27FC236}">
                <a16:creationId xmlns:a16="http://schemas.microsoft.com/office/drawing/2014/main" id="{43D06FDA-7B1B-B4D4-818E-E9A2A1ED5549}"/>
              </a:ext>
            </a:extLst>
          </p:cNvPr>
          <p:cNvSpPr>
            <a:spLocks noGrp="1"/>
          </p:cNvSpPr>
          <p:nvPr>
            <p:ph type="sldNum" sz="quarter" idx="12"/>
          </p:nvPr>
        </p:nvSpPr>
        <p:spPr/>
        <p:txBody>
          <a:bodyPr/>
          <a:lstStyle/>
          <a:p>
            <a:fld id="{A3CF45AB-9DB8-49EB-9CC7-D9E63ACA2F08}" type="slidenum">
              <a:rPr lang="en-US" smtClean="0"/>
              <a:t>62</a:t>
            </a:fld>
            <a:endParaRPr lang="en-US"/>
          </a:p>
        </p:txBody>
      </p:sp>
      <p:sp>
        <p:nvSpPr>
          <p:cNvPr id="5" name="TextBox 4">
            <a:extLst>
              <a:ext uri="{FF2B5EF4-FFF2-40B4-BE49-F238E27FC236}">
                <a16:creationId xmlns:a16="http://schemas.microsoft.com/office/drawing/2014/main" id="{85B5E164-ED43-23F4-4A13-9C974A642054}"/>
              </a:ext>
            </a:extLst>
          </p:cNvPr>
          <p:cNvSpPr txBox="1"/>
          <p:nvPr/>
        </p:nvSpPr>
        <p:spPr>
          <a:xfrm>
            <a:off x="822524" y="5798145"/>
            <a:ext cx="5198897" cy="923330"/>
          </a:xfrm>
          <a:prstGeom prst="rect">
            <a:avLst/>
          </a:prstGeom>
          <a:noFill/>
        </p:spPr>
        <p:txBody>
          <a:bodyPr wrap="square" rtlCol="0">
            <a:spAutoFit/>
          </a:bodyPr>
          <a:lstStyle/>
          <a:p>
            <a:r>
              <a:rPr lang="en-US">
                <a:solidFill>
                  <a:schemeClr val="bg2">
                    <a:lumMod val="50000"/>
                  </a:schemeClr>
                </a:solidFill>
              </a:rPr>
              <a:t>See Section 7, Table 8 of the Good Practice Guidelines for a list of additional resources and tools on monitoring.</a:t>
            </a:r>
          </a:p>
        </p:txBody>
      </p:sp>
      <p:sp>
        <p:nvSpPr>
          <p:cNvPr id="6" name="Rectangle 5">
            <a:extLst>
              <a:ext uri="{FF2B5EF4-FFF2-40B4-BE49-F238E27FC236}">
                <a16:creationId xmlns:a16="http://schemas.microsoft.com/office/drawing/2014/main" id="{D37B6A1A-1770-B70C-EA5C-1D42F93BDCD9}"/>
              </a:ext>
            </a:extLst>
          </p:cNvPr>
          <p:cNvSpPr/>
          <p:nvPr/>
        </p:nvSpPr>
        <p:spPr>
          <a:xfrm>
            <a:off x="0" y="0"/>
            <a:ext cx="429658" cy="6858000"/>
          </a:xfrm>
          <a:prstGeom prst="rect">
            <a:avLst/>
          </a:prstGeom>
          <a:solidFill>
            <a:srgbClr val="49A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cuba divers under water&#10;&#10;AI-generated content may be incorrect.">
            <a:extLst>
              <a:ext uri="{FF2B5EF4-FFF2-40B4-BE49-F238E27FC236}">
                <a16:creationId xmlns:a16="http://schemas.microsoft.com/office/drawing/2014/main" id="{3F53CDE6-FC78-6F98-4F32-CBFE8DBF0B38}"/>
              </a:ext>
            </a:extLst>
          </p:cNvPr>
          <p:cNvPicPr>
            <a:picLocks noChangeAspect="1"/>
          </p:cNvPicPr>
          <p:nvPr/>
        </p:nvPicPr>
        <p:blipFill>
          <a:blip r:embed="rId3">
            <a:extLst>
              <a:ext uri="{28A0092B-C50C-407E-A947-70E740481C1C}">
                <a14:useLocalDpi xmlns:a14="http://schemas.microsoft.com/office/drawing/2010/main" val="0"/>
              </a:ext>
            </a:extLst>
          </a:blip>
          <a:srcRect l="18508" r="15757"/>
          <a:stretch/>
        </p:blipFill>
        <p:spPr>
          <a:xfrm>
            <a:off x="6095999" y="-17935"/>
            <a:ext cx="6793149" cy="688987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347307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2E43F-9C6C-489C-B8AB-586491BA9088}"/>
              </a:ext>
            </a:extLst>
          </p:cNvPr>
          <p:cNvSpPr>
            <a:spLocks noGrp="1"/>
          </p:cNvSpPr>
          <p:nvPr>
            <p:ph type="title"/>
          </p:nvPr>
        </p:nvSpPr>
        <p:spPr>
          <a:xfrm>
            <a:off x="-201640" y="1995989"/>
            <a:ext cx="6602318" cy="1765851"/>
          </a:xfrm>
        </p:spPr>
        <p:txBody>
          <a:bodyPr>
            <a:noAutofit/>
          </a:bodyPr>
          <a:lstStyle/>
          <a:p>
            <a:pPr algn="ctr"/>
            <a:r>
              <a:rPr lang="en-US" sz="5400"/>
              <a:t>STRENGTHENING </a:t>
            </a:r>
            <a:br>
              <a:rPr lang="en-US" sz="5400"/>
            </a:br>
            <a:r>
              <a:rPr lang="en-US" sz="5400"/>
              <a:t>OECMs</a:t>
            </a:r>
          </a:p>
        </p:txBody>
      </p:sp>
      <p:sp>
        <p:nvSpPr>
          <p:cNvPr id="4" name="Slide Number Placeholder 3">
            <a:extLst>
              <a:ext uri="{FF2B5EF4-FFF2-40B4-BE49-F238E27FC236}">
                <a16:creationId xmlns:a16="http://schemas.microsoft.com/office/drawing/2014/main" id="{54D4B602-32B1-D7C5-DF5D-B823FFA5DF72}"/>
              </a:ext>
            </a:extLst>
          </p:cNvPr>
          <p:cNvSpPr>
            <a:spLocks noGrp="1"/>
          </p:cNvSpPr>
          <p:nvPr>
            <p:ph type="sldNum" sz="quarter" idx="12"/>
          </p:nvPr>
        </p:nvSpPr>
        <p:spPr/>
        <p:txBody>
          <a:bodyPr/>
          <a:lstStyle/>
          <a:p>
            <a:fld id="{A3CF45AB-9DB8-49EB-9CC7-D9E63ACA2F08}" type="slidenum">
              <a:rPr lang="en-US" smtClean="0"/>
              <a:t>63</a:t>
            </a:fld>
            <a:endParaRPr lang="en-US"/>
          </a:p>
        </p:txBody>
      </p:sp>
      <p:sp>
        <p:nvSpPr>
          <p:cNvPr id="3" name="Rectangle 2">
            <a:extLst>
              <a:ext uri="{FF2B5EF4-FFF2-40B4-BE49-F238E27FC236}">
                <a16:creationId xmlns:a16="http://schemas.microsoft.com/office/drawing/2014/main" id="{29F05F04-A274-CA17-9AB0-2C79B298D1DE}"/>
              </a:ext>
            </a:extLst>
          </p:cNvPr>
          <p:cNvSpPr/>
          <p:nvPr/>
        </p:nvSpPr>
        <p:spPr>
          <a:xfrm>
            <a:off x="10057257" y="-253388"/>
            <a:ext cx="2140945" cy="7111388"/>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1B171819-2CFC-C6BB-0B0B-A3980DBA0510}"/>
              </a:ext>
            </a:extLst>
          </p:cNvPr>
          <p:cNvCxnSpPr>
            <a:cxnSpLocks/>
          </p:cNvCxnSpPr>
          <p:nvPr/>
        </p:nvCxnSpPr>
        <p:spPr>
          <a:xfrm>
            <a:off x="11901909" y="2277796"/>
            <a:ext cx="0" cy="2123807"/>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6" name="Rectangle 5">
            <a:extLst>
              <a:ext uri="{FF2B5EF4-FFF2-40B4-BE49-F238E27FC236}">
                <a16:creationId xmlns:a16="http://schemas.microsoft.com/office/drawing/2014/main" id="{C3CF8667-F8F4-9FF7-1D7C-768CCCA36162}"/>
              </a:ext>
            </a:extLst>
          </p:cNvPr>
          <p:cNvSpPr/>
          <p:nvPr/>
        </p:nvSpPr>
        <p:spPr>
          <a:xfrm>
            <a:off x="1" y="690220"/>
            <a:ext cx="547171" cy="539826"/>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9AC8"/>
              </a:solidFill>
            </a:endParaRPr>
          </a:p>
        </p:txBody>
      </p:sp>
      <p:sp>
        <p:nvSpPr>
          <p:cNvPr id="7" name="Rectangle 6">
            <a:extLst>
              <a:ext uri="{FF2B5EF4-FFF2-40B4-BE49-F238E27FC236}">
                <a16:creationId xmlns:a16="http://schemas.microsoft.com/office/drawing/2014/main" id="{19F715FE-C1CC-1E72-7116-72C128F41536}"/>
              </a:ext>
            </a:extLst>
          </p:cNvPr>
          <p:cNvSpPr/>
          <p:nvPr/>
        </p:nvSpPr>
        <p:spPr>
          <a:xfrm>
            <a:off x="0" y="5688206"/>
            <a:ext cx="547171" cy="539826"/>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8C16B2F-C3C5-F614-50FC-0715D0C33A11}"/>
              </a:ext>
            </a:extLst>
          </p:cNvPr>
          <p:cNvSpPr txBox="1"/>
          <p:nvPr/>
        </p:nvSpPr>
        <p:spPr>
          <a:xfrm>
            <a:off x="2393151" y="3312267"/>
            <a:ext cx="1432192" cy="923330"/>
          </a:xfrm>
          <a:prstGeom prst="rect">
            <a:avLst/>
          </a:prstGeom>
          <a:noFill/>
        </p:spPr>
        <p:txBody>
          <a:bodyPr wrap="square" rtlCol="0" anchor="ctr">
            <a:spAutoFit/>
          </a:bodyPr>
          <a:lstStyle/>
          <a:p>
            <a:pPr algn="ctr"/>
            <a:r>
              <a:rPr lang="en-US" sz="5400" b="1">
                <a:solidFill>
                  <a:srgbClr val="009AC8"/>
                </a:solidFill>
              </a:rPr>
              <a:t>…</a:t>
            </a:r>
          </a:p>
        </p:txBody>
      </p:sp>
      <p:sp>
        <p:nvSpPr>
          <p:cNvPr id="9" name="TextBox 8">
            <a:extLst>
              <a:ext uri="{FF2B5EF4-FFF2-40B4-BE49-F238E27FC236}">
                <a16:creationId xmlns:a16="http://schemas.microsoft.com/office/drawing/2014/main" id="{3754A2D0-7E53-DC0A-9379-1BB98726736A}"/>
              </a:ext>
            </a:extLst>
          </p:cNvPr>
          <p:cNvSpPr txBox="1"/>
          <p:nvPr/>
        </p:nvSpPr>
        <p:spPr>
          <a:xfrm>
            <a:off x="2119018" y="4362691"/>
            <a:ext cx="1961002" cy="584775"/>
          </a:xfrm>
          <a:prstGeom prst="rect">
            <a:avLst/>
          </a:prstGeom>
          <a:noFill/>
        </p:spPr>
        <p:txBody>
          <a:bodyPr wrap="square" rtlCol="0">
            <a:spAutoFit/>
          </a:bodyPr>
          <a:lstStyle/>
          <a:p>
            <a:pPr algn="ctr"/>
            <a:r>
              <a:rPr lang="en-US" sz="3200" b="1"/>
              <a:t>Module 6</a:t>
            </a:r>
          </a:p>
        </p:txBody>
      </p:sp>
      <p:pic>
        <p:nvPicPr>
          <p:cNvPr id="11" name="Picture 10" descr="A group of people sitting in a line writing on a notebook&#10;&#10;AI-generated content may be incorrect.">
            <a:extLst>
              <a:ext uri="{FF2B5EF4-FFF2-40B4-BE49-F238E27FC236}">
                <a16:creationId xmlns:a16="http://schemas.microsoft.com/office/drawing/2014/main" id="{80759D68-6952-E1A9-8168-F1586E1630BE}"/>
              </a:ext>
            </a:extLst>
          </p:cNvPr>
          <p:cNvPicPr>
            <a:picLocks noChangeAspect="1"/>
          </p:cNvPicPr>
          <p:nvPr/>
        </p:nvPicPr>
        <p:blipFill>
          <a:blip r:embed="rId2">
            <a:extLst>
              <a:ext uri="{28A0092B-C50C-407E-A947-70E740481C1C}">
                <a14:useLocalDpi xmlns:a14="http://schemas.microsoft.com/office/drawing/2010/main" val="0"/>
              </a:ext>
            </a:extLst>
          </a:blip>
          <a:srcRect l="21947" r="6942"/>
          <a:stretch/>
        </p:blipFill>
        <p:spPr>
          <a:xfrm>
            <a:off x="6660932" y="1084634"/>
            <a:ext cx="5001311" cy="4688732"/>
          </a:xfrm>
          <a:prstGeom prst="rect">
            <a:avLst/>
          </a:prstGeom>
          <a:ln w="19050">
            <a:solidFill>
              <a:schemeClr val="bg1"/>
            </a:solidFill>
          </a:ln>
        </p:spPr>
      </p:pic>
      <p:sp>
        <p:nvSpPr>
          <p:cNvPr id="12" name="TextBox 11">
            <a:extLst>
              <a:ext uri="{FF2B5EF4-FFF2-40B4-BE49-F238E27FC236}">
                <a16:creationId xmlns:a16="http://schemas.microsoft.com/office/drawing/2014/main" id="{4F4B48F5-127F-FC68-C306-1A2618F7C8A8}"/>
              </a:ext>
            </a:extLst>
          </p:cNvPr>
          <p:cNvSpPr txBox="1"/>
          <p:nvPr/>
        </p:nvSpPr>
        <p:spPr>
          <a:xfrm>
            <a:off x="9982200" y="5511756"/>
            <a:ext cx="2023353" cy="261610"/>
          </a:xfrm>
          <a:prstGeom prst="rect">
            <a:avLst/>
          </a:prstGeom>
          <a:noFill/>
        </p:spPr>
        <p:txBody>
          <a:bodyPr wrap="square" rtlCol="0">
            <a:spAutoFit/>
          </a:bodyPr>
          <a:lstStyle/>
          <a:p>
            <a:r>
              <a:rPr lang="en-US" sz="1100">
                <a:solidFill>
                  <a:schemeClr val="bg1"/>
                </a:solidFill>
              </a:rPr>
              <a:t>James Morgan/WWF-US</a:t>
            </a:r>
          </a:p>
        </p:txBody>
      </p:sp>
    </p:spTree>
    <p:extLst>
      <p:ext uri="{BB962C8B-B14F-4D97-AF65-F5344CB8AC3E}">
        <p14:creationId xmlns:p14="http://schemas.microsoft.com/office/powerpoint/2010/main" val="32498184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D25233-CFC1-097A-A0ED-16939C1B6CDF}"/>
              </a:ext>
            </a:extLst>
          </p:cNvPr>
          <p:cNvSpPr>
            <a:spLocks noGrp="1"/>
          </p:cNvSpPr>
          <p:nvPr>
            <p:ph idx="1"/>
          </p:nvPr>
        </p:nvSpPr>
        <p:spPr>
          <a:xfrm>
            <a:off x="6101244" y="1085655"/>
            <a:ext cx="5252556" cy="5348176"/>
          </a:xfrm>
        </p:spPr>
        <p:txBody>
          <a:bodyPr vert="horz" lIns="91440" tIns="45720" rIns="91440" bIns="45720" rtlCol="0" anchor="t">
            <a:normAutofit/>
          </a:bodyPr>
          <a:lstStyle/>
          <a:p>
            <a:pPr marL="0" indent="0">
              <a:buNone/>
            </a:pPr>
            <a:r>
              <a:rPr lang="en-US" sz="2400">
                <a:latin typeface="+mj-lt"/>
              </a:rPr>
              <a:t>"Identifying and reporting OECMs is made meaningful for local people and biodiversity when it results in the respective governing authorities and sites being able to secure greater and more locally appropriate forms of recognition and support"  </a:t>
            </a:r>
          </a:p>
          <a:p>
            <a:pPr marL="0" indent="0">
              <a:buNone/>
            </a:pPr>
            <a:endParaRPr lang="en-US" sz="2400">
              <a:latin typeface="+mj-lt"/>
            </a:endParaRPr>
          </a:p>
          <a:p>
            <a:pPr marL="0" indent="0" algn="l">
              <a:buNone/>
            </a:pPr>
            <a:r>
              <a:rPr lang="en-US" sz="2400">
                <a:latin typeface="+mj-lt"/>
              </a:rPr>
              <a:t>"</a:t>
            </a:r>
            <a:r>
              <a:rPr lang="en-US" sz="2400" b="0" i="0" u="none" strike="noStrike" baseline="0">
                <a:latin typeface="+mj-lt"/>
              </a:rPr>
              <a:t>OECMs, and their governance authorities, should be rewarded for their conservation efforts, including by supporting them to address threats</a:t>
            </a:r>
            <a:r>
              <a:rPr lang="en-US" sz="2400">
                <a:latin typeface="+mj-lt"/>
              </a:rPr>
              <a:t>."</a:t>
            </a:r>
          </a:p>
          <a:p>
            <a:pPr marL="0" indent="0">
              <a:buNone/>
            </a:pPr>
            <a:endParaRPr lang="en-US" sz="2400">
              <a:latin typeface="+mj-lt"/>
            </a:endParaRPr>
          </a:p>
          <a:p>
            <a:pPr marL="0" indent="0" algn="r">
              <a:buNone/>
            </a:pPr>
            <a:r>
              <a:rPr lang="en-US" sz="2400">
                <a:latin typeface="+mj-lt"/>
              </a:rPr>
              <a:t>Jonas et al., 2017</a:t>
            </a:r>
          </a:p>
          <a:p>
            <a:pPr marL="0" indent="0">
              <a:buNone/>
            </a:pPr>
            <a:endParaRPr lang="en-US" sz="2400">
              <a:latin typeface="+mj-lt"/>
            </a:endParaRPr>
          </a:p>
        </p:txBody>
      </p:sp>
      <p:sp>
        <p:nvSpPr>
          <p:cNvPr id="4" name="Slide Number Placeholder 3">
            <a:extLst>
              <a:ext uri="{FF2B5EF4-FFF2-40B4-BE49-F238E27FC236}">
                <a16:creationId xmlns:a16="http://schemas.microsoft.com/office/drawing/2014/main" id="{5A22372E-15B1-BB83-F3B8-7631B90EB94E}"/>
              </a:ext>
            </a:extLst>
          </p:cNvPr>
          <p:cNvSpPr>
            <a:spLocks noGrp="1"/>
          </p:cNvSpPr>
          <p:nvPr>
            <p:ph type="sldNum" sz="quarter" idx="12"/>
          </p:nvPr>
        </p:nvSpPr>
        <p:spPr/>
        <p:txBody>
          <a:bodyPr/>
          <a:lstStyle/>
          <a:p>
            <a:fld id="{A3CF45AB-9DB8-49EB-9CC7-D9E63ACA2F08}" type="slidenum">
              <a:rPr lang="en-US" smtClean="0"/>
              <a:t>64</a:t>
            </a:fld>
            <a:endParaRPr lang="en-US"/>
          </a:p>
        </p:txBody>
      </p:sp>
      <p:sp>
        <p:nvSpPr>
          <p:cNvPr id="6" name="Rectangle 5">
            <a:extLst>
              <a:ext uri="{FF2B5EF4-FFF2-40B4-BE49-F238E27FC236}">
                <a16:creationId xmlns:a16="http://schemas.microsoft.com/office/drawing/2014/main" id="{01EFC797-B7B5-7555-17F1-EBA9E8B4D41A}"/>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sitting in water&#10;&#10;AI-generated content may be incorrect.">
            <a:extLst>
              <a:ext uri="{FF2B5EF4-FFF2-40B4-BE49-F238E27FC236}">
                <a16:creationId xmlns:a16="http://schemas.microsoft.com/office/drawing/2014/main" id="{DA304163-F01D-039B-8B10-80F0587DE19A}"/>
              </a:ext>
            </a:extLst>
          </p:cNvPr>
          <p:cNvPicPr>
            <a:picLocks noChangeAspect="1"/>
          </p:cNvPicPr>
          <p:nvPr/>
        </p:nvPicPr>
        <p:blipFill>
          <a:blip r:embed="rId3">
            <a:extLst>
              <a:ext uri="{28A0092B-C50C-407E-A947-70E740481C1C}">
                <a14:useLocalDpi xmlns:a14="http://schemas.microsoft.com/office/drawing/2010/main" val="0"/>
              </a:ext>
            </a:extLst>
          </a:blip>
          <a:srcRect l="22114" r="20953"/>
          <a:stretch/>
        </p:blipFill>
        <p:spPr>
          <a:xfrm>
            <a:off x="-174550" y="0"/>
            <a:ext cx="5856766" cy="6857999"/>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0785224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525B2-75BE-7202-F232-1AF9F45956AC}"/>
              </a:ext>
            </a:extLst>
          </p:cNvPr>
          <p:cNvSpPr>
            <a:spLocks noGrp="1"/>
          </p:cNvSpPr>
          <p:nvPr>
            <p:ph type="title"/>
          </p:nvPr>
        </p:nvSpPr>
        <p:spPr/>
        <p:txBody>
          <a:bodyPr/>
          <a:lstStyle/>
          <a:p>
            <a:r>
              <a:rPr lang="en-US"/>
              <a:t>Elements of strengthening OECMs</a:t>
            </a:r>
          </a:p>
        </p:txBody>
      </p:sp>
      <p:sp>
        <p:nvSpPr>
          <p:cNvPr id="3" name="Content Placeholder 2">
            <a:extLst>
              <a:ext uri="{FF2B5EF4-FFF2-40B4-BE49-F238E27FC236}">
                <a16:creationId xmlns:a16="http://schemas.microsoft.com/office/drawing/2014/main" id="{BCAF15B1-2796-5DA6-0E95-D6029C18439E}"/>
              </a:ext>
            </a:extLst>
          </p:cNvPr>
          <p:cNvSpPr>
            <a:spLocks noGrp="1"/>
          </p:cNvSpPr>
          <p:nvPr>
            <p:ph idx="1"/>
          </p:nvPr>
        </p:nvSpPr>
        <p:spPr/>
        <p:txBody>
          <a:bodyPr/>
          <a:lstStyle/>
          <a:p>
            <a:pPr>
              <a:buFont typeface="Wingdings" panose="05000000000000000000" pitchFamily="2" charset="2"/>
              <a:buChar char="Ø"/>
            </a:pPr>
            <a:r>
              <a:rPr lang="en-US"/>
              <a:t> </a:t>
            </a:r>
            <a:r>
              <a:rPr lang="en-US">
                <a:hlinkClick r:id="rId2" action="ppaction://hlinksldjump"/>
              </a:rPr>
              <a:t>Enhancing knowledge and capacity of external actors</a:t>
            </a:r>
            <a:endParaRPr lang="en-US"/>
          </a:p>
          <a:p>
            <a:pPr>
              <a:buFont typeface="Wingdings" panose="05000000000000000000" pitchFamily="2" charset="2"/>
              <a:buChar char="Ø"/>
            </a:pPr>
            <a:r>
              <a:rPr lang="en-US"/>
              <a:t> </a:t>
            </a:r>
            <a:r>
              <a:rPr lang="en-US">
                <a:hlinkClick r:id="rId3" action="ppaction://hlinksldjump"/>
              </a:rPr>
              <a:t>Internal strengthening (administration &amp; governance)</a:t>
            </a:r>
            <a:endParaRPr lang="en-US"/>
          </a:p>
          <a:p>
            <a:pPr>
              <a:buFont typeface="Wingdings" panose="05000000000000000000" pitchFamily="2" charset="2"/>
              <a:buChar char="Ø"/>
            </a:pPr>
            <a:r>
              <a:rPr lang="en-US"/>
              <a:t> </a:t>
            </a:r>
            <a:r>
              <a:rPr lang="en-US">
                <a:hlinkClick r:id="rId4" action="ppaction://hlinksldjump"/>
              </a:rPr>
              <a:t>Enhancing management and monitoring</a:t>
            </a:r>
            <a:endParaRPr lang="en-US"/>
          </a:p>
          <a:p>
            <a:pPr>
              <a:buFont typeface="Wingdings" panose="05000000000000000000" pitchFamily="2" charset="2"/>
              <a:buChar char="Ø"/>
            </a:pPr>
            <a:r>
              <a:rPr lang="en-US"/>
              <a:t> </a:t>
            </a:r>
            <a:r>
              <a:rPr lang="en-US">
                <a:hlinkClick r:id="rId5" action="ppaction://hlinksldjump"/>
              </a:rPr>
              <a:t>Enhancing legal recognition</a:t>
            </a:r>
            <a:endParaRPr lang="en-US"/>
          </a:p>
          <a:p>
            <a:pPr>
              <a:buFont typeface="Wingdings" panose="05000000000000000000" pitchFamily="2" charset="2"/>
              <a:buChar char="Ø"/>
            </a:pPr>
            <a:r>
              <a:rPr lang="en-US"/>
              <a:t> </a:t>
            </a:r>
            <a:r>
              <a:rPr lang="en-US">
                <a:hlinkClick r:id="rId6" action="ppaction://hlinksldjump"/>
              </a:rPr>
              <a:t>Increasing financial support</a:t>
            </a:r>
            <a:endParaRPr lang="en-US"/>
          </a:p>
          <a:p>
            <a:pPr>
              <a:buFont typeface="Wingdings" panose="05000000000000000000" pitchFamily="2" charset="2"/>
              <a:buChar char="Ø"/>
            </a:pPr>
            <a:r>
              <a:rPr lang="en-US"/>
              <a:t> </a:t>
            </a:r>
            <a:r>
              <a:rPr lang="en-US">
                <a:hlinkClick r:id="rId7" action="ppaction://hlinksldjump"/>
              </a:rPr>
              <a:t>Defending OECMs</a:t>
            </a:r>
            <a:endParaRPr lang="en-US"/>
          </a:p>
        </p:txBody>
      </p:sp>
      <p:sp>
        <p:nvSpPr>
          <p:cNvPr id="4" name="Slide Number Placeholder 3">
            <a:extLst>
              <a:ext uri="{FF2B5EF4-FFF2-40B4-BE49-F238E27FC236}">
                <a16:creationId xmlns:a16="http://schemas.microsoft.com/office/drawing/2014/main" id="{D574009C-BC6D-4C55-7816-A005F2EA7AE2}"/>
              </a:ext>
            </a:extLst>
          </p:cNvPr>
          <p:cNvSpPr>
            <a:spLocks noGrp="1"/>
          </p:cNvSpPr>
          <p:nvPr>
            <p:ph type="sldNum" sz="quarter" idx="12"/>
          </p:nvPr>
        </p:nvSpPr>
        <p:spPr/>
        <p:txBody>
          <a:bodyPr/>
          <a:lstStyle/>
          <a:p>
            <a:fld id="{A3CF45AB-9DB8-49EB-9CC7-D9E63ACA2F08}" type="slidenum">
              <a:rPr lang="en-US" smtClean="0"/>
              <a:t>65</a:t>
            </a:fld>
            <a:endParaRPr lang="en-US"/>
          </a:p>
        </p:txBody>
      </p:sp>
      <p:sp>
        <p:nvSpPr>
          <p:cNvPr id="5" name="Rectangle 4">
            <a:extLst>
              <a:ext uri="{FF2B5EF4-FFF2-40B4-BE49-F238E27FC236}">
                <a16:creationId xmlns:a16="http://schemas.microsoft.com/office/drawing/2014/main" id="{E5D29294-9CAA-7220-97B8-F66CAE2974E9}"/>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78999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C22CA-B163-129E-9085-64FB62FE4009}"/>
              </a:ext>
            </a:extLst>
          </p:cNvPr>
          <p:cNvSpPr>
            <a:spLocks noGrp="1"/>
          </p:cNvSpPr>
          <p:nvPr>
            <p:ph type="title"/>
          </p:nvPr>
        </p:nvSpPr>
        <p:spPr>
          <a:xfrm>
            <a:off x="649111" y="347120"/>
            <a:ext cx="10515600" cy="1325563"/>
          </a:xfrm>
        </p:spPr>
        <p:txBody>
          <a:bodyPr/>
          <a:lstStyle/>
          <a:p>
            <a:pPr algn="ctr"/>
            <a:r>
              <a:rPr lang="en-US"/>
              <a:t>Enhancing knowledge &amp; capacity</a:t>
            </a:r>
          </a:p>
        </p:txBody>
      </p:sp>
      <p:sp>
        <p:nvSpPr>
          <p:cNvPr id="4" name="Slide Number Placeholder 3">
            <a:extLst>
              <a:ext uri="{FF2B5EF4-FFF2-40B4-BE49-F238E27FC236}">
                <a16:creationId xmlns:a16="http://schemas.microsoft.com/office/drawing/2014/main" id="{4DDDE6CB-E66A-53AF-51C2-8C5AAB150E24}"/>
              </a:ext>
            </a:extLst>
          </p:cNvPr>
          <p:cNvSpPr>
            <a:spLocks noGrp="1"/>
          </p:cNvSpPr>
          <p:nvPr>
            <p:ph type="sldNum" sz="quarter" idx="12"/>
          </p:nvPr>
        </p:nvSpPr>
        <p:spPr/>
        <p:txBody>
          <a:bodyPr/>
          <a:lstStyle/>
          <a:p>
            <a:fld id="{A3CF45AB-9DB8-49EB-9CC7-D9E63ACA2F08}" type="slidenum">
              <a:rPr lang="en-US" smtClean="0"/>
              <a:t>66</a:t>
            </a:fld>
            <a:endParaRPr lang="en-US"/>
          </a:p>
        </p:txBody>
      </p:sp>
      <p:sp>
        <p:nvSpPr>
          <p:cNvPr id="5" name="Rectangle 4">
            <a:extLst>
              <a:ext uri="{FF2B5EF4-FFF2-40B4-BE49-F238E27FC236}">
                <a16:creationId xmlns:a16="http://schemas.microsoft.com/office/drawing/2014/main" id="{01FCD6F9-37E6-E56D-0A9A-1100DA7AE395}"/>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4AF4DAB7-7877-C67D-4B6F-F91F11112E5F}"/>
              </a:ext>
            </a:extLst>
          </p:cNvPr>
          <p:cNvGrpSpPr/>
          <p:nvPr/>
        </p:nvGrpSpPr>
        <p:grpSpPr>
          <a:xfrm>
            <a:off x="795501" y="2533640"/>
            <a:ext cx="10222820" cy="2651677"/>
            <a:chOff x="864280" y="2248066"/>
            <a:chExt cx="10222820" cy="2651677"/>
          </a:xfrm>
          <a:solidFill>
            <a:srgbClr val="49AA42"/>
          </a:solidFill>
        </p:grpSpPr>
        <p:sp>
          <p:nvSpPr>
            <p:cNvPr id="9" name="Rectangle 8">
              <a:extLst>
                <a:ext uri="{FF2B5EF4-FFF2-40B4-BE49-F238E27FC236}">
                  <a16:creationId xmlns:a16="http://schemas.microsoft.com/office/drawing/2014/main" id="{16803314-26A7-980E-1035-651F9A5D6C95}"/>
                </a:ext>
              </a:extLst>
            </p:cNvPr>
            <p:cNvSpPr/>
            <p:nvPr/>
          </p:nvSpPr>
          <p:spPr>
            <a:xfrm>
              <a:off x="864280" y="2248066"/>
              <a:ext cx="10222820" cy="2651677"/>
            </a:xfrm>
            <a:prstGeom prst="rect">
              <a:avLst/>
            </a:prstGeom>
            <a:solidFill>
              <a:srgbClr val="009AC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8F6DA8"/>
                </a:solidFill>
              </a:endParaRPr>
            </a:p>
          </p:txBody>
        </p:sp>
        <p:sp>
          <p:nvSpPr>
            <p:cNvPr id="10" name="Content Placeholder 2">
              <a:extLst>
                <a:ext uri="{FF2B5EF4-FFF2-40B4-BE49-F238E27FC236}">
                  <a16:creationId xmlns:a16="http://schemas.microsoft.com/office/drawing/2014/main" id="{B1FC9262-AE55-9B37-957E-EFA144D88DB4}"/>
                </a:ext>
              </a:extLst>
            </p:cNvPr>
            <p:cNvSpPr txBox="1">
              <a:spLocks/>
            </p:cNvSpPr>
            <p:nvPr/>
          </p:nvSpPr>
          <p:spPr>
            <a:xfrm>
              <a:off x="4496829" y="2414177"/>
              <a:ext cx="6441198" cy="2319454"/>
            </a:xfrm>
            <a:prstGeom prst="rect">
              <a:avLst/>
            </a:prstGeom>
            <a:noFill/>
            <a:ln>
              <a:no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a:t>Engage key government agencies, civil society and private sector entities to ensure they fully understand and actively support the identification, reporting, monitoring and strengthening of OECMs.</a:t>
              </a:r>
            </a:p>
          </p:txBody>
        </p:sp>
        <p:sp>
          <p:nvSpPr>
            <p:cNvPr id="11" name="TextBox 10">
              <a:extLst>
                <a:ext uri="{FF2B5EF4-FFF2-40B4-BE49-F238E27FC236}">
                  <a16:creationId xmlns:a16="http://schemas.microsoft.com/office/drawing/2014/main" id="{266AB7FE-2571-CC9F-B65E-DCB43C6A82B1}"/>
                </a:ext>
              </a:extLst>
            </p:cNvPr>
            <p:cNvSpPr txBox="1"/>
            <p:nvPr/>
          </p:nvSpPr>
          <p:spPr>
            <a:xfrm>
              <a:off x="1108797" y="2850629"/>
              <a:ext cx="3238959" cy="1446550"/>
            </a:xfrm>
            <a:prstGeom prst="rect">
              <a:avLst/>
            </a:prstGeom>
            <a:noFill/>
            <a:ln>
              <a:noFill/>
            </a:ln>
          </p:spPr>
          <p:txBody>
            <a:bodyPr wrap="square" rtlCol="0">
              <a:spAutoFit/>
            </a:bodyPr>
            <a:lstStyle/>
            <a:p>
              <a:r>
                <a:rPr lang="en-US" sz="4400" b="1">
                  <a:solidFill>
                    <a:schemeClr val="bg1"/>
                  </a:solidFill>
                </a:rPr>
                <a:t>GOOD PRACTICE</a:t>
              </a:r>
            </a:p>
          </p:txBody>
        </p:sp>
      </p:grpSp>
    </p:spTree>
    <p:extLst>
      <p:ext uri="{BB962C8B-B14F-4D97-AF65-F5344CB8AC3E}">
        <p14:creationId xmlns:p14="http://schemas.microsoft.com/office/powerpoint/2010/main" val="15965336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2B271-0565-A224-947E-F29335042F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6CF638-EB26-781A-0DD4-72A9949F1EC1}"/>
              </a:ext>
            </a:extLst>
          </p:cNvPr>
          <p:cNvSpPr>
            <a:spLocks noGrp="1"/>
          </p:cNvSpPr>
          <p:nvPr>
            <p:ph type="title"/>
          </p:nvPr>
        </p:nvSpPr>
        <p:spPr>
          <a:xfrm>
            <a:off x="521423" y="621001"/>
            <a:ext cx="4987371" cy="1325563"/>
          </a:xfrm>
        </p:spPr>
        <p:txBody>
          <a:bodyPr>
            <a:normAutofit/>
          </a:bodyPr>
          <a:lstStyle/>
          <a:p>
            <a:r>
              <a:rPr lang="en-US" sz="3600"/>
              <a:t>Enhancing knowledge &amp; capacity</a:t>
            </a:r>
          </a:p>
        </p:txBody>
      </p:sp>
      <p:sp>
        <p:nvSpPr>
          <p:cNvPr id="4" name="Slide Number Placeholder 3">
            <a:extLst>
              <a:ext uri="{FF2B5EF4-FFF2-40B4-BE49-F238E27FC236}">
                <a16:creationId xmlns:a16="http://schemas.microsoft.com/office/drawing/2014/main" id="{2104AA3E-47BF-8D1E-1868-37A5EF24297C}"/>
              </a:ext>
            </a:extLst>
          </p:cNvPr>
          <p:cNvSpPr>
            <a:spLocks noGrp="1"/>
          </p:cNvSpPr>
          <p:nvPr>
            <p:ph type="sldNum" sz="quarter" idx="12"/>
          </p:nvPr>
        </p:nvSpPr>
        <p:spPr/>
        <p:txBody>
          <a:bodyPr/>
          <a:lstStyle/>
          <a:p>
            <a:fld id="{A3CF45AB-9DB8-49EB-9CC7-D9E63ACA2F08}" type="slidenum">
              <a:rPr lang="en-US" smtClean="0"/>
              <a:t>67</a:t>
            </a:fld>
            <a:endParaRPr lang="en-US"/>
          </a:p>
        </p:txBody>
      </p:sp>
      <p:sp>
        <p:nvSpPr>
          <p:cNvPr id="6" name="Content Placeholder 5">
            <a:extLst>
              <a:ext uri="{FF2B5EF4-FFF2-40B4-BE49-F238E27FC236}">
                <a16:creationId xmlns:a16="http://schemas.microsoft.com/office/drawing/2014/main" id="{649C64FF-D23D-47E2-874F-665C5C0E2C27}"/>
              </a:ext>
            </a:extLst>
          </p:cNvPr>
          <p:cNvSpPr>
            <a:spLocks noGrp="1"/>
          </p:cNvSpPr>
          <p:nvPr>
            <p:ph idx="1"/>
          </p:nvPr>
        </p:nvSpPr>
        <p:spPr>
          <a:xfrm>
            <a:off x="611459" y="2193615"/>
            <a:ext cx="5484541" cy="3181273"/>
          </a:xfrm>
        </p:spPr>
        <p:txBody>
          <a:bodyPr/>
          <a:lstStyle/>
          <a:p>
            <a:pPr marL="0" indent="0">
              <a:buNone/>
            </a:pPr>
            <a:r>
              <a:rPr lang="en-US" b="1">
                <a:solidFill>
                  <a:srgbClr val="009AC8"/>
                </a:solidFill>
              </a:rPr>
              <a:t>Example activities:</a:t>
            </a:r>
          </a:p>
          <a:p>
            <a:pPr>
              <a:buFont typeface="Wingdings" panose="05000000000000000000" pitchFamily="2" charset="2"/>
              <a:buChar char="Ø"/>
            </a:pPr>
            <a:r>
              <a:rPr lang="en-US"/>
              <a:t> Training for government officials </a:t>
            </a:r>
          </a:p>
          <a:p>
            <a:pPr>
              <a:buFont typeface="Wingdings" panose="05000000000000000000" pitchFamily="2" charset="2"/>
              <a:buChar char="Ø"/>
            </a:pPr>
            <a:r>
              <a:rPr lang="en-US"/>
              <a:t> Training for legislators, lawyers and judges</a:t>
            </a:r>
          </a:p>
          <a:p>
            <a:pPr>
              <a:buFont typeface="Wingdings" panose="05000000000000000000" pitchFamily="2" charset="2"/>
              <a:buChar char="Ø"/>
            </a:pPr>
            <a:r>
              <a:rPr lang="en-US"/>
              <a:t> Workshop for partner NGOs</a:t>
            </a:r>
          </a:p>
          <a:p>
            <a:pPr>
              <a:buFont typeface="Wingdings" panose="05000000000000000000" pitchFamily="2" charset="2"/>
              <a:buChar char="Ø"/>
            </a:pPr>
            <a:r>
              <a:rPr lang="en-US"/>
              <a:t> Workshop for funders</a:t>
            </a:r>
          </a:p>
        </p:txBody>
      </p:sp>
      <p:sp>
        <p:nvSpPr>
          <p:cNvPr id="7" name="TextBox 6">
            <a:extLst>
              <a:ext uri="{FF2B5EF4-FFF2-40B4-BE49-F238E27FC236}">
                <a16:creationId xmlns:a16="http://schemas.microsoft.com/office/drawing/2014/main" id="{585F290D-8A3D-1929-8981-94D2F59B6D17}"/>
              </a:ext>
            </a:extLst>
          </p:cNvPr>
          <p:cNvSpPr txBox="1"/>
          <p:nvPr/>
        </p:nvSpPr>
        <p:spPr>
          <a:xfrm>
            <a:off x="411480" y="6033184"/>
            <a:ext cx="6115780" cy="646331"/>
          </a:xfrm>
          <a:prstGeom prst="rect">
            <a:avLst/>
          </a:prstGeom>
          <a:noFill/>
        </p:spPr>
        <p:txBody>
          <a:bodyPr wrap="square" rtlCol="0">
            <a:spAutoFit/>
          </a:bodyPr>
          <a:lstStyle/>
          <a:p>
            <a:r>
              <a:rPr lang="en-US">
                <a:solidFill>
                  <a:schemeClr val="tx1">
                    <a:lumMod val="65000"/>
                    <a:lumOff val="35000"/>
                  </a:schemeClr>
                </a:solidFill>
              </a:rPr>
              <a:t>Additional examples and guidance can be found in Section 8.1 of the IUCN Good Practice Guidelines.</a:t>
            </a:r>
          </a:p>
        </p:txBody>
      </p:sp>
      <p:sp>
        <p:nvSpPr>
          <p:cNvPr id="3" name="Rectangle 2">
            <a:extLst>
              <a:ext uri="{FF2B5EF4-FFF2-40B4-BE49-F238E27FC236}">
                <a16:creationId xmlns:a16="http://schemas.microsoft.com/office/drawing/2014/main" id="{4BB34EA9-D4A2-721C-1D85-DA3E91836F28}"/>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erson looking at a camera&#10;&#10;AI-generated content may be incorrect.">
            <a:extLst>
              <a:ext uri="{FF2B5EF4-FFF2-40B4-BE49-F238E27FC236}">
                <a16:creationId xmlns:a16="http://schemas.microsoft.com/office/drawing/2014/main" id="{E800AFD9-CC2F-88F5-4702-5C3B1632364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9526" r="40992"/>
          <a:stretch/>
        </p:blipFill>
        <p:spPr>
          <a:xfrm>
            <a:off x="6683207" y="-13224"/>
            <a:ext cx="5097313" cy="6871224"/>
          </a:xfrm>
          <a:prstGeom prst="rect">
            <a:avLst/>
          </a:prstGeom>
        </p:spPr>
      </p:pic>
      <p:sp>
        <p:nvSpPr>
          <p:cNvPr id="10" name="TextBox 9">
            <a:extLst>
              <a:ext uri="{FF2B5EF4-FFF2-40B4-BE49-F238E27FC236}">
                <a16:creationId xmlns:a16="http://schemas.microsoft.com/office/drawing/2014/main" id="{7CE1FA51-B5C6-27B5-AB5F-7F8E8C3CF706}"/>
              </a:ext>
            </a:extLst>
          </p:cNvPr>
          <p:cNvSpPr txBox="1"/>
          <p:nvPr/>
        </p:nvSpPr>
        <p:spPr>
          <a:xfrm>
            <a:off x="6758090" y="6590670"/>
            <a:ext cx="2094365" cy="261610"/>
          </a:xfrm>
          <a:prstGeom prst="rect">
            <a:avLst/>
          </a:prstGeom>
          <a:noFill/>
        </p:spPr>
        <p:txBody>
          <a:bodyPr wrap="square" rtlCol="0">
            <a:spAutoFit/>
          </a:bodyPr>
          <a:lstStyle/>
          <a:p>
            <a:r>
              <a:rPr lang="en-US" sz="1100" err="1">
                <a:solidFill>
                  <a:schemeClr val="bg1"/>
                </a:solidFill>
              </a:rPr>
              <a:t>ReWild</a:t>
            </a:r>
            <a:r>
              <a:rPr lang="en-US" sz="1100">
                <a:solidFill>
                  <a:schemeClr val="bg1"/>
                </a:solidFill>
              </a:rPr>
              <a:t> Africa</a:t>
            </a:r>
          </a:p>
        </p:txBody>
      </p:sp>
    </p:spTree>
    <p:extLst>
      <p:ext uri="{BB962C8B-B14F-4D97-AF65-F5344CB8AC3E}">
        <p14:creationId xmlns:p14="http://schemas.microsoft.com/office/powerpoint/2010/main" val="8336177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9AF7B-B7CB-7DFF-97AE-59B841375CCC}"/>
              </a:ext>
            </a:extLst>
          </p:cNvPr>
          <p:cNvSpPr>
            <a:spLocks noGrp="1"/>
          </p:cNvSpPr>
          <p:nvPr>
            <p:ph type="title"/>
          </p:nvPr>
        </p:nvSpPr>
        <p:spPr>
          <a:xfrm>
            <a:off x="649111" y="342255"/>
            <a:ext cx="10515600" cy="1325563"/>
          </a:xfrm>
        </p:spPr>
        <p:txBody>
          <a:bodyPr/>
          <a:lstStyle/>
          <a:p>
            <a:pPr algn="ctr"/>
            <a:r>
              <a:rPr lang="en-US"/>
              <a:t>Internal strengthening</a:t>
            </a:r>
          </a:p>
        </p:txBody>
      </p:sp>
      <p:sp>
        <p:nvSpPr>
          <p:cNvPr id="4" name="Slide Number Placeholder 3">
            <a:extLst>
              <a:ext uri="{FF2B5EF4-FFF2-40B4-BE49-F238E27FC236}">
                <a16:creationId xmlns:a16="http://schemas.microsoft.com/office/drawing/2014/main" id="{1B14A78B-5A22-E4F6-99B2-49C722D8B61C}"/>
              </a:ext>
            </a:extLst>
          </p:cNvPr>
          <p:cNvSpPr>
            <a:spLocks noGrp="1"/>
          </p:cNvSpPr>
          <p:nvPr>
            <p:ph type="sldNum" sz="quarter" idx="12"/>
          </p:nvPr>
        </p:nvSpPr>
        <p:spPr/>
        <p:txBody>
          <a:bodyPr/>
          <a:lstStyle/>
          <a:p>
            <a:fld id="{A3CF45AB-9DB8-49EB-9CC7-D9E63ACA2F08}" type="slidenum">
              <a:rPr lang="en-US" smtClean="0"/>
              <a:t>68</a:t>
            </a:fld>
            <a:endParaRPr lang="en-US"/>
          </a:p>
        </p:txBody>
      </p:sp>
      <p:sp>
        <p:nvSpPr>
          <p:cNvPr id="5" name="Rectangle 4">
            <a:extLst>
              <a:ext uri="{FF2B5EF4-FFF2-40B4-BE49-F238E27FC236}">
                <a16:creationId xmlns:a16="http://schemas.microsoft.com/office/drawing/2014/main" id="{3F10253E-ADF0-40A4-9636-ACAF9A85B9C9}"/>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F64D26AA-B9B5-59D1-5451-B99D8892C7E6}"/>
              </a:ext>
            </a:extLst>
          </p:cNvPr>
          <p:cNvGrpSpPr/>
          <p:nvPr/>
        </p:nvGrpSpPr>
        <p:grpSpPr>
          <a:xfrm>
            <a:off x="795501" y="2533640"/>
            <a:ext cx="10222820" cy="2651677"/>
            <a:chOff x="864280" y="2248066"/>
            <a:chExt cx="10222820" cy="2651677"/>
          </a:xfrm>
          <a:solidFill>
            <a:srgbClr val="49AA42"/>
          </a:solidFill>
        </p:grpSpPr>
        <p:sp>
          <p:nvSpPr>
            <p:cNvPr id="7" name="Rectangle 6">
              <a:extLst>
                <a:ext uri="{FF2B5EF4-FFF2-40B4-BE49-F238E27FC236}">
                  <a16:creationId xmlns:a16="http://schemas.microsoft.com/office/drawing/2014/main" id="{CB14EF01-4356-24C8-B466-D873D258777C}"/>
                </a:ext>
              </a:extLst>
            </p:cNvPr>
            <p:cNvSpPr/>
            <p:nvPr/>
          </p:nvSpPr>
          <p:spPr>
            <a:xfrm>
              <a:off x="864280" y="2248066"/>
              <a:ext cx="10222820" cy="2651677"/>
            </a:xfrm>
            <a:prstGeom prst="rect">
              <a:avLst/>
            </a:prstGeom>
            <a:solidFill>
              <a:srgbClr val="009AC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8F6DA8"/>
                </a:solidFill>
              </a:endParaRPr>
            </a:p>
          </p:txBody>
        </p:sp>
        <p:sp>
          <p:nvSpPr>
            <p:cNvPr id="8" name="Content Placeholder 2">
              <a:extLst>
                <a:ext uri="{FF2B5EF4-FFF2-40B4-BE49-F238E27FC236}">
                  <a16:creationId xmlns:a16="http://schemas.microsoft.com/office/drawing/2014/main" id="{154C1A4F-D38B-F12E-6495-0BCBCC78EBD2}"/>
                </a:ext>
              </a:extLst>
            </p:cNvPr>
            <p:cNvSpPr txBox="1">
              <a:spLocks/>
            </p:cNvSpPr>
            <p:nvPr/>
          </p:nvSpPr>
          <p:spPr>
            <a:xfrm>
              <a:off x="4496829" y="2414177"/>
              <a:ext cx="6441198" cy="2319454"/>
            </a:xfrm>
            <a:prstGeom prst="rect">
              <a:avLst/>
            </a:prstGeom>
            <a:noFill/>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a:t>Support strengthening of OECM governance authorities, managers and other stakeholders as necessary to perform their role in the conservation of OECMs.</a:t>
              </a:r>
            </a:p>
          </p:txBody>
        </p:sp>
        <p:sp>
          <p:nvSpPr>
            <p:cNvPr id="9" name="TextBox 8">
              <a:extLst>
                <a:ext uri="{FF2B5EF4-FFF2-40B4-BE49-F238E27FC236}">
                  <a16:creationId xmlns:a16="http://schemas.microsoft.com/office/drawing/2014/main" id="{5B9059BD-0CA5-AC3A-9D18-C98DD65361E5}"/>
                </a:ext>
              </a:extLst>
            </p:cNvPr>
            <p:cNvSpPr txBox="1"/>
            <p:nvPr/>
          </p:nvSpPr>
          <p:spPr>
            <a:xfrm>
              <a:off x="1108797" y="2850629"/>
              <a:ext cx="3238959" cy="1446550"/>
            </a:xfrm>
            <a:prstGeom prst="rect">
              <a:avLst/>
            </a:prstGeom>
            <a:noFill/>
            <a:ln>
              <a:noFill/>
            </a:ln>
          </p:spPr>
          <p:txBody>
            <a:bodyPr wrap="square" rtlCol="0">
              <a:spAutoFit/>
            </a:bodyPr>
            <a:lstStyle/>
            <a:p>
              <a:r>
                <a:rPr lang="en-US" sz="4400" b="1">
                  <a:solidFill>
                    <a:schemeClr val="bg1"/>
                  </a:solidFill>
                </a:rPr>
                <a:t>GOOD PRACTICE</a:t>
              </a:r>
            </a:p>
          </p:txBody>
        </p:sp>
      </p:grpSp>
    </p:spTree>
    <p:extLst>
      <p:ext uri="{BB962C8B-B14F-4D97-AF65-F5344CB8AC3E}">
        <p14:creationId xmlns:p14="http://schemas.microsoft.com/office/powerpoint/2010/main" val="16170530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74ABD-D4B1-1722-F508-DD0A9DF41F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747BCF-F6D6-8A34-0CDE-BBE6D3EFF984}"/>
              </a:ext>
            </a:extLst>
          </p:cNvPr>
          <p:cNvSpPr>
            <a:spLocks noGrp="1"/>
          </p:cNvSpPr>
          <p:nvPr>
            <p:ph type="title"/>
          </p:nvPr>
        </p:nvSpPr>
        <p:spPr>
          <a:xfrm>
            <a:off x="6786735" y="547591"/>
            <a:ext cx="5190436" cy="1325563"/>
          </a:xfrm>
        </p:spPr>
        <p:txBody>
          <a:bodyPr>
            <a:normAutofit/>
          </a:bodyPr>
          <a:lstStyle/>
          <a:p>
            <a:r>
              <a:rPr lang="en-US" sz="3600"/>
              <a:t>Internal strengthening</a:t>
            </a:r>
          </a:p>
        </p:txBody>
      </p:sp>
      <p:sp>
        <p:nvSpPr>
          <p:cNvPr id="3" name="Content Placeholder 2">
            <a:extLst>
              <a:ext uri="{FF2B5EF4-FFF2-40B4-BE49-F238E27FC236}">
                <a16:creationId xmlns:a16="http://schemas.microsoft.com/office/drawing/2014/main" id="{747628E7-5FCD-9164-379F-D699FE02F812}"/>
              </a:ext>
            </a:extLst>
          </p:cNvPr>
          <p:cNvSpPr>
            <a:spLocks noGrp="1"/>
          </p:cNvSpPr>
          <p:nvPr>
            <p:ph idx="1"/>
          </p:nvPr>
        </p:nvSpPr>
        <p:spPr>
          <a:xfrm>
            <a:off x="6799635" y="1731446"/>
            <a:ext cx="4676068" cy="4351338"/>
          </a:xfrm>
        </p:spPr>
        <p:txBody>
          <a:bodyPr>
            <a:normAutofit/>
          </a:bodyPr>
          <a:lstStyle/>
          <a:p>
            <a:pPr marL="0" indent="0">
              <a:buNone/>
            </a:pPr>
            <a:r>
              <a:rPr lang="en-US" sz="2400" b="1">
                <a:solidFill>
                  <a:srgbClr val="009AC8"/>
                </a:solidFill>
              </a:rPr>
              <a:t>Key considerations and example approaches:</a:t>
            </a:r>
          </a:p>
          <a:p>
            <a:pPr>
              <a:buFont typeface="Wingdings" panose="05000000000000000000" pitchFamily="2" charset="2"/>
              <a:buChar char="Ø"/>
            </a:pPr>
            <a:r>
              <a:rPr lang="en-US" sz="2400"/>
              <a:t> Improving governance quality, including equity</a:t>
            </a:r>
          </a:p>
          <a:p>
            <a:pPr>
              <a:buFont typeface="Wingdings" panose="05000000000000000000" pitchFamily="2" charset="2"/>
              <a:buChar char="Ø"/>
            </a:pPr>
            <a:r>
              <a:rPr lang="en-US" sz="2400"/>
              <a:t> Enhancing documentation of resources and management</a:t>
            </a:r>
          </a:p>
          <a:p>
            <a:pPr>
              <a:buFont typeface="Wingdings" panose="05000000000000000000" pitchFamily="2" charset="2"/>
              <a:buChar char="Ø"/>
            </a:pPr>
            <a:r>
              <a:rPr lang="en-US" sz="2400"/>
              <a:t> Developing a vision and strategy</a:t>
            </a:r>
          </a:p>
          <a:p>
            <a:pPr>
              <a:buFont typeface="Wingdings" panose="05000000000000000000" pitchFamily="2" charset="2"/>
              <a:buChar char="Ø"/>
            </a:pPr>
            <a:r>
              <a:rPr lang="en-US" sz="2400"/>
              <a:t> Enhancing legal literacy</a:t>
            </a:r>
          </a:p>
        </p:txBody>
      </p:sp>
      <p:sp>
        <p:nvSpPr>
          <p:cNvPr id="4" name="Slide Number Placeholder 3">
            <a:extLst>
              <a:ext uri="{FF2B5EF4-FFF2-40B4-BE49-F238E27FC236}">
                <a16:creationId xmlns:a16="http://schemas.microsoft.com/office/drawing/2014/main" id="{4F1120BC-032D-1C43-8864-5243983A52F3}"/>
              </a:ext>
            </a:extLst>
          </p:cNvPr>
          <p:cNvSpPr>
            <a:spLocks noGrp="1"/>
          </p:cNvSpPr>
          <p:nvPr>
            <p:ph type="sldNum" sz="quarter" idx="12"/>
          </p:nvPr>
        </p:nvSpPr>
        <p:spPr/>
        <p:txBody>
          <a:bodyPr/>
          <a:lstStyle/>
          <a:p>
            <a:fld id="{A3CF45AB-9DB8-49EB-9CC7-D9E63ACA2F08}" type="slidenum">
              <a:rPr lang="en-US" smtClean="0"/>
              <a:t>69</a:t>
            </a:fld>
            <a:endParaRPr lang="en-US"/>
          </a:p>
        </p:txBody>
      </p:sp>
      <p:sp>
        <p:nvSpPr>
          <p:cNvPr id="5" name="TextBox 4">
            <a:extLst>
              <a:ext uri="{FF2B5EF4-FFF2-40B4-BE49-F238E27FC236}">
                <a16:creationId xmlns:a16="http://schemas.microsoft.com/office/drawing/2014/main" id="{06BB0B79-F650-D47C-AAF9-265FA881CDAE}"/>
              </a:ext>
            </a:extLst>
          </p:cNvPr>
          <p:cNvSpPr txBox="1"/>
          <p:nvPr/>
        </p:nvSpPr>
        <p:spPr>
          <a:xfrm>
            <a:off x="6786735" y="5890478"/>
            <a:ext cx="4415141" cy="830997"/>
          </a:xfrm>
          <a:prstGeom prst="rect">
            <a:avLst/>
          </a:prstGeom>
          <a:noFill/>
        </p:spPr>
        <p:txBody>
          <a:bodyPr wrap="square" rtlCol="0">
            <a:spAutoFit/>
          </a:bodyPr>
          <a:lstStyle/>
          <a:p>
            <a:r>
              <a:rPr lang="en-US" sz="1600">
                <a:solidFill>
                  <a:schemeClr val="tx1">
                    <a:lumMod val="65000"/>
                    <a:lumOff val="35000"/>
                  </a:schemeClr>
                </a:solidFill>
              </a:rPr>
              <a:t>Additional examples and guidance can be found in Section 8.2 of the IUCN Good Practice Guidelines.</a:t>
            </a:r>
          </a:p>
        </p:txBody>
      </p:sp>
      <p:sp>
        <p:nvSpPr>
          <p:cNvPr id="6" name="Rectangle 5">
            <a:extLst>
              <a:ext uri="{FF2B5EF4-FFF2-40B4-BE49-F238E27FC236}">
                <a16:creationId xmlns:a16="http://schemas.microsoft.com/office/drawing/2014/main" id="{7AB46FE1-5102-B9F2-F439-133DC587BEA0}"/>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erson looking at a book&#10;&#10;AI-generated content may be incorrect.">
            <a:extLst>
              <a:ext uri="{FF2B5EF4-FFF2-40B4-BE49-F238E27FC236}">
                <a16:creationId xmlns:a16="http://schemas.microsoft.com/office/drawing/2014/main" id="{F924C1E6-B210-C771-2A2C-6962FA5D9ECC}"/>
              </a:ext>
            </a:extLst>
          </p:cNvPr>
          <p:cNvPicPr>
            <a:picLocks noChangeAspect="1"/>
          </p:cNvPicPr>
          <p:nvPr/>
        </p:nvPicPr>
        <p:blipFill>
          <a:blip r:embed="rId3">
            <a:extLst>
              <a:ext uri="{28A0092B-C50C-407E-A947-70E740481C1C}">
                <a14:useLocalDpi xmlns:a14="http://schemas.microsoft.com/office/drawing/2010/main" val="0"/>
              </a:ext>
            </a:extLst>
          </a:blip>
          <a:srcRect l="16460" r="20844"/>
          <a:stretch/>
        </p:blipFill>
        <p:spPr>
          <a:xfrm>
            <a:off x="-5269" y="0"/>
            <a:ext cx="6454707" cy="6858000"/>
          </a:xfrm>
          <a:prstGeom prst="rect">
            <a:avLst/>
          </a:prstGeom>
        </p:spPr>
      </p:pic>
      <p:sp>
        <p:nvSpPr>
          <p:cNvPr id="10" name="TextBox 9">
            <a:extLst>
              <a:ext uri="{FF2B5EF4-FFF2-40B4-BE49-F238E27FC236}">
                <a16:creationId xmlns:a16="http://schemas.microsoft.com/office/drawing/2014/main" id="{044406DF-842E-7E66-8288-70AF34614E08}"/>
              </a:ext>
            </a:extLst>
          </p:cNvPr>
          <p:cNvSpPr txBox="1"/>
          <p:nvPr/>
        </p:nvSpPr>
        <p:spPr>
          <a:xfrm>
            <a:off x="-5269" y="1513"/>
            <a:ext cx="2613822" cy="261610"/>
          </a:xfrm>
          <a:prstGeom prst="rect">
            <a:avLst/>
          </a:prstGeom>
          <a:noFill/>
        </p:spPr>
        <p:txBody>
          <a:bodyPr wrap="square" rtlCol="0">
            <a:spAutoFit/>
          </a:bodyPr>
          <a:lstStyle/>
          <a:p>
            <a:r>
              <a:rPr lang="en-US" sz="1100">
                <a:solidFill>
                  <a:schemeClr val="bg1"/>
                </a:solidFill>
              </a:rPr>
              <a:t>WWF-Pacific/Tom </a:t>
            </a:r>
            <a:r>
              <a:rPr lang="en-US" sz="1100" err="1">
                <a:solidFill>
                  <a:schemeClr val="bg1"/>
                </a:solidFill>
              </a:rPr>
              <a:t>Vierus</a:t>
            </a:r>
            <a:endParaRPr lang="en-US" sz="1100">
              <a:solidFill>
                <a:schemeClr val="bg1"/>
              </a:solidFill>
            </a:endParaRPr>
          </a:p>
        </p:txBody>
      </p:sp>
    </p:spTree>
    <p:extLst>
      <p:ext uri="{BB962C8B-B14F-4D97-AF65-F5344CB8AC3E}">
        <p14:creationId xmlns:p14="http://schemas.microsoft.com/office/powerpoint/2010/main" val="3407329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03590-5B03-685E-E740-62399867315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A85062-6DFD-B065-79E2-07D74A2BFF20}"/>
              </a:ext>
            </a:extLst>
          </p:cNvPr>
          <p:cNvSpPr>
            <a:spLocks noGrp="1"/>
          </p:cNvSpPr>
          <p:nvPr>
            <p:ph idx="1"/>
          </p:nvPr>
        </p:nvSpPr>
        <p:spPr>
          <a:xfrm>
            <a:off x="995516" y="1968844"/>
            <a:ext cx="5100484" cy="3473488"/>
          </a:xfrm>
        </p:spPr>
        <p:txBody>
          <a:bodyPr>
            <a:normAutofit lnSpcReduction="10000"/>
          </a:bodyPr>
          <a:lstStyle/>
          <a:p>
            <a:pPr marL="0" indent="0">
              <a:buNone/>
            </a:pPr>
            <a:r>
              <a:rPr lang="en-US" sz="3200" b="1"/>
              <a:t>Identifying, reporting, monitoring and strengthening OECMs offers a significant opportunity to promote and support de facto effective long-term conservation.</a:t>
            </a:r>
          </a:p>
          <a:p>
            <a:pPr marL="0" indent="0">
              <a:buNone/>
            </a:pPr>
            <a:endParaRPr lang="en-US" sz="3200"/>
          </a:p>
          <a:p>
            <a:pPr marL="0" indent="0">
              <a:buNone/>
            </a:pPr>
            <a:endParaRPr lang="en-US" sz="3200"/>
          </a:p>
        </p:txBody>
      </p:sp>
      <p:pic>
        <p:nvPicPr>
          <p:cNvPr id="5" name="Picture 4">
            <a:extLst>
              <a:ext uri="{FF2B5EF4-FFF2-40B4-BE49-F238E27FC236}">
                <a16:creationId xmlns:a16="http://schemas.microsoft.com/office/drawing/2014/main" id="{C572B940-89F3-555F-87A3-A90B47F3BC63}"/>
              </a:ext>
            </a:extLst>
          </p:cNvPr>
          <p:cNvPicPr>
            <a:picLocks noChangeAspect="1"/>
          </p:cNvPicPr>
          <p:nvPr/>
        </p:nvPicPr>
        <p:blipFill>
          <a:blip r:embed="rId3"/>
          <a:stretch>
            <a:fillRect/>
          </a:stretch>
        </p:blipFill>
        <p:spPr>
          <a:xfrm>
            <a:off x="5963798" y="695637"/>
            <a:ext cx="5980816" cy="5466726"/>
          </a:xfrm>
          <a:prstGeom prst="rect">
            <a:avLst/>
          </a:prstGeom>
        </p:spPr>
      </p:pic>
      <p:sp>
        <p:nvSpPr>
          <p:cNvPr id="6" name="Slide Number Placeholder 5">
            <a:extLst>
              <a:ext uri="{FF2B5EF4-FFF2-40B4-BE49-F238E27FC236}">
                <a16:creationId xmlns:a16="http://schemas.microsoft.com/office/drawing/2014/main" id="{9F84ACEA-7BDB-15C4-9337-7CF8C22580F3}"/>
              </a:ext>
            </a:extLst>
          </p:cNvPr>
          <p:cNvSpPr>
            <a:spLocks noGrp="1"/>
          </p:cNvSpPr>
          <p:nvPr>
            <p:ph type="sldNum" sz="quarter" idx="12"/>
          </p:nvPr>
        </p:nvSpPr>
        <p:spPr/>
        <p:txBody>
          <a:bodyPr/>
          <a:lstStyle/>
          <a:p>
            <a:fld id="{A3CF45AB-9DB8-49EB-9CC7-D9E63ACA2F08}" type="slidenum">
              <a:rPr lang="en-US" smtClean="0"/>
              <a:t>7</a:t>
            </a:fld>
            <a:endParaRPr lang="en-US"/>
          </a:p>
        </p:txBody>
      </p:sp>
      <p:sp>
        <p:nvSpPr>
          <p:cNvPr id="2" name="Rectangle 1">
            <a:extLst>
              <a:ext uri="{FF2B5EF4-FFF2-40B4-BE49-F238E27FC236}">
                <a16:creationId xmlns:a16="http://schemas.microsoft.com/office/drawing/2014/main" id="{AB5E3066-E74D-1EFF-CE17-B53D382EB936}"/>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3284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DA3730E-ABAB-5991-4FFF-3EE14B809E9B}"/>
              </a:ext>
            </a:extLst>
          </p:cNvPr>
          <p:cNvSpPr/>
          <p:nvPr/>
        </p:nvSpPr>
        <p:spPr>
          <a:xfrm>
            <a:off x="380876" y="563233"/>
            <a:ext cx="2104141" cy="544804"/>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9AC8"/>
              </a:solidFill>
            </a:endParaRPr>
          </a:p>
        </p:txBody>
      </p:sp>
      <p:sp>
        <p:nvSpPr>
          <p:cNvPr id="2" name="Title 1">
            <a:extLst>
              <a:ext uri="{FF2B5EF4-FFF2-40B4-BE49-F238E27FC236}">
                <a16:creationId xmlns:a16="http://schemas.microsoft.com/office/drawing/2014/main" id="{244C4517-9B32-D5FC-D849-82AA38DBF5C3}"/>
              </a:ext>
            </a:extLst>
          </p:cNvPr>
          <p:cNvSpPr>
            <a:spLocks noGrp="1"/>
          </p:cNvSpPr>
          <p:nvPr>
            <p:ph type="title"/>
          </p:nvPr>
        </p:nvSpPr>
        <p:spPr>
          <a:xfrm>
            <a:off x="327086" y="183611"/>
            <a:ext cx="10515600" cy="1325563"/>
          </a:xfrm>
        </p:spPr>
        <p:txBody>
          <a:bodyPr>
            <a:normAutofit/>
          </a:bodyPr>
          <a:lstStyle/>
          <a:p>
            <a:r>
              <a:rPr lang="en-US" sz="3200" b="1">
                <a:solidFill>
                  <a:schemeClr val="bg1"/>
                </a:solidFill>
              </a:rPr>
              <a:t>Case study: </a:t>
            </a:r>
            <a:r>
              <a:rPr lang="en-US" sz="3200"/>
              <a:t>the Ulu </a:t>
            </a:r>
            <a:r>
              <a:rPr lang="en-US" sz="3200" err="1"/>
              <a:t>Papar</a:t>
            </a:r>
            <a:r>
              <a:rPr lang="en-US" sz="3200"/>
              <a:t> biocultural community protocol</a:t>
            </a:r>
          </a:p>
        </p:txBody>
      </p:sp>
      <p:sp>
        <p:nvSpPr>
          <p:cNvPr id="4" name="Slide Number Placeholder 3">
            <a:extLst>
              <a:ext uri="{FF2B5EF4-FFF2-40B4-BE49-F238E27FC236}">
                <a16:creationId xmlns:a16="http://schemas.microsoft.com/office/drawing/2014/main" id="{9EC4CC38-7DF8-E21B-3F4B-8C42E2D8FD1E}"/>
              </a:ext>
            </a:extLst>
          </p:cNvPr>
          <p:cNvSpPr>
            <a:spLocks noGrp="1"/>
          </p:cNvSpPr>
          <p:nvPr>
            <p:ph type="sldNum" sz="quarter" idx="12"/>
          </p:nvPr>
        </p:nvSpPr>
        <p:spPr/>
        <p:txBody>
          <a:bodyPr/>
          <a:lstStyle/>
          <a:p>
            <a:fld id="{A3CF45AB-9DB8-49EB-9CC7-D9E63ACA2F08}" type="slidenum">
              <a:rPr lang="en-US" smtClean="0"/>
              <a:t>70</a:t>
            </a:fld>
            <a:endParaRPr lang="en-US"/>
          </a:p>
        </p:txBody>
      </p:sp>
      <p:sp>
        <p:nvSpPr>
          <p:cNvPr id="5" name="Rectangle 4">
            <a:extLst>
              <a:ext uri="{FF2B5EF4-FFF2-40B4-BE49-F238E27FC236}">
                <a16:creationId xmlns:a16="http://schemas.microsoft.com/office/drawing/2014/main" id="{CDD4FBD0-F73B-F23A-2D36-9AFC14427273}"/>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5C68AEB6-3E98-69CC-F4DA-4579328B53AD}"/>
              </a:ext>
            </a:extLst>
          </p:cNvPr>
          <p:cNvSpPr>
            <a:spLocks noGrp="1"/>
          </p:cNvSpPr>
          <p:nvPr>
            <p:ph idx="1"/>
          </p:nvPr>
        </p:nvSpPr>
        <p:spPr>
          <a:xfrm>
            <a:off x="484095" y="2097079"/>
            <a:ext cx="6303980" cy="4577310"/>
          </a:xfrm>
        </p:spPr>
        <p:txBody>
          <a:bodyPr>
            <a:normAutofit fontScale="77500" lnSpcReduction="20000"/>
          </a:bodyPr>
          <a:lstStyle/>
          <a:p>
            <a:pPr>
              <a:lnSpc>
                <a:spcPct val="100000"/>
              </a:lnSpc>
            </a:pPr>
            <a:r>
              <a:rPr lang="en-US"/>
              <a:t>The Ulu Papar valley is home to ~1,000 Indigenous Dusun people</a:t>
            </a:r>
          </a:p>
          <a:p>
            <a:pPr>
              <a:lnSpc>
                <a:spcPct val="100000"/>
              </a:lnSpc>
            </a:pPr>
            <a:r>
              <a:rPr lang="en-US"/>
              <a:t>They live on the boundary of a National Park</a:t>
            </a:r>
          </a:p>
          <a:p>
            <a:pPr>
              <a:lnSpc>
                <a:spcPct val="100000"/>
              </a:lnSpc>
            </a:pPr>
            <a:r>
              <a:rPr lang="en-US"/>
              <a:t>They had concerns over lack of tenure security, conflicts with state-driven conservation, and destructive development</a:t>
            </a:r>
          </a:p>
          <a:p>
            <a:pPr>
              <a:lnSpc>
                <a:spcPct val="100000"/>
              </a:lnSpc>
            </a:pPr>
            <a:r>
              <a:rPr lang="en-US"/>
              <a:t>In 2010, the communities created a document of their interests, rights and responsibilities for the preservation, management and use of their territories and culture</a:t>
            </a:r>
          </a:p>
          <a:p>
            <a:pPr>
              <a:lnSpc>
                <a:spcPct val="100000"/>
              </a:lnSpc>
            </a:pPr>
            <a:r>
              <a:rPr lang="en-US"/>
              <a:t>The protocol was used to advocate for their lands and waters which may meet the OECM criteria</a:t>
            </a:r>
          </a:p>
        </p:txBody>
      </p:sp>
      <p:sp>
        <p:nvSpPr>
          <p:cNvPr id="8" name="Content Placeholder 2">
            <a:extLst>
              <a:ext uri="{FF2B5EF4-FFF2-40B4-BE49-F238E27FC236}">
                <a16:creationId xmlns:a16="http://schemas.microsoft.com/office/drawing/2014/main" id="{808DD559-7798-F0B4-4747-7B11916FF506}"/>
              </a:ext>
            </a:extLst>
          </p:cNvPr>
          <p:cNvSpPr txBox="1">
            <a:spLocks/>
          </p:cNvSpPr>
          <p:nvPr/>
        </p:nvSpPr>
        <p:spPr>
          <a:xfrm>
            <a:off x="390967" y="1238980"/>
            <a:ext cx="10451719" cy="9501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2000" b="1">
                <a:solidFill>
                  <a:srgbClr val="009AC8"/>
                </a:solidFill>
              </a:rPr>
              <a:t>Location: </a:t>
            </a:r>
            <a:r>
              <a:rPr lang="en-US" sz="2000" b="0" i="0" u="none" strike="noStrike" baseline="0"/>
              <a:t>Sabah, Malaysia </a:t>
            </a:r>
            <a:r>
              <a:rPr lang="en-US" sz="2000"/>
              <a:t>| </a:t>
            </a:r>
            <a:r>
              <a:rPr lang="en-US" sz="2000" b="1">
                <a:solidFill>
                  <a:srgbClr val="009AC8"/>
                </a:solidFill>
              </a:rPr>
              <a:t>Example of: </a:t>
            </a:r>
            <a:r>
              <a:rPr lang="en-US" sz="2000" b="0" i="0" u="none" strike="noStrike" baseline="0">
                <a:latin typeface="+mj-lt"/>
              </a:rPr>
              <a:t>A community process to set out and advocate for its rights and local responsibilities to its territory </a:t>
            </a:r>
            <a:endParaRPr lang="en-US" sz="2000">
              <a:latin typeface="HelveticaNeueLTPro-Roman"/>
            </a:endParaRPr>
          </a:p>
        </p:txBody>
      </p:sp>
      <p:pic>
        <p:nvPicPr>
          <p:cNvPr id="1026" name="Picture 2">
            <a:extLst>
              <a:ext uri="{FF2B5EF4-FFF2-40B4-BE49-F238E27FC236}">
                <a16:creationId xmlns:a16="http://schemas.microsoft.com/office/drawing/2014/main" id="{BDF4DB19-D185-2B90-115A-1CFB4D40AE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383" r="13350"/>
          <a:stretch/>
        </p:blipFill>
        <p:spPr bwMode="auto">
          <a:xfrm>
            <a:off x="7196617" y="1918209"/>
            <a:ext cx="4157183" cy="399127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80E9A77-D61C-A562-8E34-1B2F53B5EA45}"/>
              </a:ext>
            </a:extLst>
          </p:cNvPr>
          <p:cNvSpPr txBox="1"/>
          <p:nvPr/>
        </p:nvSpPr>
        <p:spPr>
          <a:xfrm>
            <a:off x="7196617" y="5632481"/>
            <a:ext cx="2463501" cy="276999"/>
          </a:xfrm>
          <a:prstGeom prst="rect">
            <a:avLst/>
          </a:prstGeom>
          <a:noFill/>
        </p:spPr>
        <p:txBody>
          <a:bodyPr wrap="square" rtlCol="0">
            <a:spAutoFit/>
          </a:bodyPr>
          <a:lstStyle/>
          <a:p>
            <a:r>
              <a:rPr lang="en-US" sz="1200" b="0" i="0">
                <a:solidFill>
                  <a:schemeClr val="bg1"/>
                </a:solidFill>
                <a:effectLst/>
                <a:latin typeface="Noto Sans" panose="020B0502040204020203" pitchFamily="34" charset="0"/>
              </a:rPr>
              <a:t>© Rabani Ayub</a:t>
            </a:r>
            <a:endParaRPr lang="en-US" sz="1200">
              <a:solidFill>
                <a:schemeClr val="bg1"/>
              </a:solidFill>
            </a:endParaRPr>
          </a:p>
        </p:txBody>
      </p:sp>
    </p:spTree>
    <p:extLst>
      <p:ext uri="{BB962C8B-B14F-4D97-AF65-F5344CB8AC3E}">
        <p14:creationId xmlns:p14="http://schemas.microsoft.com/office/powerpoint/2010/main" val="1723877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CE567-3A65-B097-525F-A3ECA0E811E7}"/>
              </a:ext>
            </a:extLst>
          </p:cNvPr>
          <p:cNvSpPr>
            <a:spLocks noGrp="1"/>
          </p:cNvSpPr>
          <p:nvPr>
            <p:ph type="title"/>
          </p:nvPr>
        </p:nvSpPr>
        <p:spPr>
          <a:xfrm>
            <a:off x="429658" y="273050"/>
            <a:ext cx="4630348" cy="1325563"/>
          </a:xfrm>
        </p:spPr>
        <p:txBody>
          <a:bodyPr>
            <a:normAutofit/>
          </a:bodyPr>
          <a:lstStyle/>
          <a:p>
            <a:r>
              <a:rPr lang="en-US" sz="3200"/>
              <a:t>Enhancing management and monitoring</a:t>
            </a:r>
          </a:p>
        </p:txBody>
      </p:sp>
      <p:sp>
        <p:nvSpPr>
          <p:cNvPr id="3" name="Content Placeholder 2">
            <a:extLst>
              <a:ext uri="{FF2B5EF4-FFF2-40B4-BE49-F238E27FC236}">
                <a16:creationId xmlns:a16="http://schemas.microsoft.com/office/drawing/2014/main" id="{D068C699-0A6E-762A-EBBA-4D80236CC631}"/>
              </a:ext>
            </a:extLst>
          </p:cNvPr>
          <p:cNvSpPr>
            <a:spLocks noGrp="1"/>
          </p:cNvSpPr>
          <p:nvPr>
            <p:ph idx="1"/>
          </p:nvPr>
        </p:nvSpPr>
        <p:spPr>
          <a:xfrm>
            <a:off x="429627" y="1870989"/>
            <a:ext cx="4221806" cy="5122862"/>
          </a:xfrm>
        </p:spPr>
        <p:txBody>
          <a:bodyPr vert="horz" lIns="91440" tIns="45720" rIns="91440" bIns="45720" rtlCol="0" anchor="t">
            <a:normAutofit/>
          </a:bodyPr>
          <a:lstStyle/>
          <a:p>
            <a:pPr marL="0" indent="0">
              <a:buNone/>
            </a:pPr>
            <a:r>
              <a:rPr lang="en-US" sz="2400" b="1">
                <a:solidFill>
                  <a:srgbClr val="009AC8"/>
                </a:solidFill>
                <a:latin typeface="+mj-lt"/>
              </a:rPr>
              <a:t>Management of OECMs needs to ensure long-term maintenance of the biodiversity for which the sites have been recognized.</a:t>
            </a:r>
          </a:p>
          <a:p>
            <a:pPr marL="0" indent="0" algn="l">
              <a:buNone/>
            </a:pPr>
            <a:r>
              <a:rPr lang="en-US" sz="2200">
                <a:latin typeface="+mj-lt"/>
              </a:rPr>
              <a:t>Enhancing management and monitoring capacity can </a:t>
            </a:r>
            <a:r>
              <a:rPr lang="en-US" sz="2200" b="0" i="0" u="none" strike="noStrike" baseline="0">
                <a:latin typeface="+mj-lt"/>
              </a:rPr>
              <a:t>provide a foundation for the long-term and effective management of an OECM</a:t>
            </a:r>
            <a:r>
              <a:rPr lang="en-US" sz="2200">
                <a:latin typeface="+mj-lt"/>
              </a:rPr>
              <a:t>, especially in the face of potential future threats, even if the situation is stable at present.</a:t>
            </a:r>
          </a:p>
        </p:txBody>
      </p:sp>
      <p:sp>
        <p:nvSpPr>
          <p:cNvPr id="4" name="Slide Number Placeholder 3">
            <a:extLst>
              <a:ext uri="{FF2B5EF4-FFF2-40B4-BE49-F238E27FC236}">
                <a16:creationId xmlns:a16="http://schemas.microsoft.com/office/drawing/2014/main" id="{48935928-2430-C114-BBBF-6417C69AB9B6}"/>
              </a:ext>
            </a:extLst>
          </p:cNvPr>
          <p:cNvSpPr>
            <a:spLocks noGrp="1"/>
          </p:cNvSpPr>
          <p:nvPr>
            <p:ph type="sldNum" sz="quarter" idx="12"/>
          </p:nvPr>
        </p:nvSpPr>
        <p:spPr/>
        <p:txBody>
          <a:bodyPr/>
          <a:lstStyle/>
          <a:p>
            <a:fld id="{A3CF45AB-9DB8-49EB-9CC7-D9E63ACA2F08}" type="slidenum">
              <a:rPr lang="en-US" smtClean="0"/>
              <a:t>71</a:t>
            </a:fld>
            <a:endParaRPr lang="en-US"/>
          </a:p>
        </p:txBody>
      </p:sp>
      <p:sp>
        <p:nvSpPr>
          <p:cNvPr id="5" name="Rectangle 4">
            <a:extLst>
              <a:ext uri="{FF2B5EF4-FFF2-40B4-BE49-F238E27FC236}">
                <a16:creationId xmlns:a16="http://schemas.microsoft.com/office/drawing/2014/main" id="{58B2323D-068A-4B1F-536B-51D8561C342F}"/>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group of people looking at a computer&#10;&#10;AI-generated content may be incorrect.">
            <a:extLst>
              <a:ext uri="{FF2B5EF4-FFF2-40B4-BE49-F238E27FC236}">
                <a16:creationId xmlns:a16="http://schemas.microsoft.com/office/drawing/2014/main" id="{89EDD9D1-90A2-7044-382A-60EE7C6DD0C0}"/>
              </a:ext>
            </a:extLst>
          </p:cNvPr>
          <p:cNvPicPr>
            <a:picLocks noChangeAspect="1"/>
          </p:cNvPicPr>
          <p:nvPr/>
        </p:nvPicPr>
        <p:blipFill>
          <a:blip r:embed="rId2">
            <a:extLst>
              <a:ext uri="{28A0092B-C50C-407E-A947-70E740481C1C}">
                <a14:useLocalDpi xmlns:a14="http://schemas.microsoft.com/office/drawing/2010/main" val="0"/>
              </a:ext>
            </a:extLst>
          </a:blip>
          <a:srcRect l="18944" r="13917"/>
          <a:stretch/>
        </p:blipFill>
        <p:spPr>
          <a:xfrm>
            <a:off x="4855704" y="0"/>
            <a:ext cx="6906638" cy="6858000"/>
          </a:xfrm>
          <a:prstGeom prst="rect">
            <a:avLst/>
          </a:prstGeom>
        </p:spPr>
      </p:pic>
    </p:spTree>
    <p:extLst>
      <p:ext uri="{BB962C8B-B14F-4D97-AF65-F5344CB8AC3E}">
        <p14:creationId xmlns:p14="http://schemas.microsoft.com/office/powerpoint/2010/main" val="30926574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FE3DA6-8F67-27EB-CD0B-7255BBA8F6B4}"/>
              </a:ext>
            </a:extLst>
          </p:cNvPr>
          <p:cNvSpPr>
            <a:spLocks noGrp="1"/>
          </p:cNvSpPr>
          <p:nvPr>
            <p:ph idx="1"/>
          </p:nvPr>
        </p:nvSpPr>
        <p:spPr>
          <a:xfrm>
            <a:off x="2224268" y="1582684"/>
            <a:ext cx="8670241" cy="4351338"/>
          </a:xfrm>
        </p:spPr>
        <p:txBody>
          <a:bodyPr>
            <a:normAutofit/>
          </a:bodyPr>
          <a:lstStyle/>
          <a:p>
            <a:pPr marL="0" indent="0">
              <a:buNone/>
            </a:pPr>
            <a:r>
              <a:rPr lang="en-US"/>
              <a:t>Assess current circumstances.</a:t>
            </a:r>
          </a:p>
          <a:p>
            <a:pPr marL="0" indent="0">
              <a:buNone/>
            </a:pPr>
            <a:endParaRPr lang="en-US"/>
          </a:p>
          <a:p>
            <a:pPr marL="0" indent="0">
              <a:buNone/>
            </a:pPr>
            <a:r>
              <a:rPr lang="en-US"/>
              <a:t>Consider enhancing areas such as:</a:t>
            </a:r>
          </a:p>
          <a:p>
            <a:pPr lvl="1"/>
            <a:r>
              <a:rPr lang="en-US"/>
              <a:t>Site based protection and management – e.g. starting or improving a ranger/guardian/steward program</a:t>
            </a:r>
          </a:p>
          <a:p>
            <a:pPr lvl="1"/>
            <a:r>
              <a:rPr lang="en-US"/>
              <a:t>Training in site and species stewardship, or responsible and accountable site protection</a:t>
            </a:r>
          </a:p>
          <a:p>
            <a:pPr lvl="1"/>
            <a:r>
              <a:rPr lang="en-US"/>
              <a:t>Receiving external specialist inputs to management</a:t>
            </a:r>
          </a:p>
          <a:p>
            <a:pPr lvl="1"/>
            <a:r>
              <a:rPr lang="en-US"/>
              <a:t>Monitoring and adaptive management</a:t>
            </a:r>
          </a:p>
          <a:p>
            <a:pPr lvl="1"/>
            <a:r>
              <a:rPr lang="en-US"/>
              <a:t>Rightsholder and stakeholder engagement</a:t>
            </a:r>
          </a:p>
        </p:txBody>
      </p:sp>
      <p:sp>
        <p:nvSpPr>
          <p:cNvPr id="4" name="Slide Number Placeholder 3">
            <a:extLst>
              <a:ext uri="{FF2B5EF4-FFF2-40B4-BE49-F238E27FC236}">
                <a16:creationId xmlns:a16="http://schemas.microsoft.com/office/drawing/2014/main" id="{EC46A0BC-02DB-AEEB-FEE9-F0D60EAB129E}"/>
              </a:ext>
            </a:extLst>
          </p:cNvPr>
          <p:cNvSpPr>
            <a:spLocks noGrp="1"/>
          </p:cNvSpPr>
          <p:nvPr>
            <p:ph type="sldNum" sz="quarter" idx="12"/>
          </p:nvPr>
        </p:nvSpPr>
        <p:spPr/>
        <p:txBody>
          <a:bodyPr/>
          <a:lstStyle/>
          <a:p>
            <a:fld id="{A3CF45AB-9DB8-49EB-9CC7-D9E63ACA2F08}" type="slidenum">
              <a:rPr lang="en-US" smtClean="0"/>
              <a:t>72</a:t>
            </a:fld>
            <a:endParaRPr lang="en-US"/>
          </a:p>
        </p:txBody>
      </p:sp>
      <p:sp>
        <p:nvSpPr>
          <p:cNvPr id="5" name="Title 1">
            <a:extLst>
              <a:ext uri="{FF2B5EF4-FFF2-40B4-BE49-F238E27FC236}">
                <a16:creationId xmlns:a16="http://schemas.microsoft.com/office/drawing/2014/main" id="{CE86CA2E-3BFE-55A6-1DE2-B0C10D2DC52E}"/>
              </a:ext>
            </a:extLst>
          </p:cNvPr>
          <p:cNvSpPr txBox="1">
            <a:spLocks/>
          </p:cNvSpPr>
          <p:nvPr/>
        </p:nvSpPr>
        <p:spPr>
          <a:xfrm>
            <a:off x="411480"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Enhancing management and monitoring</a:t>
            </a:r>
          </a:p>
        </p:txBody>
      </p:sp>
      <p:sp>
        <p:nvSpPr>
          <p:cNvPr id="6" name="TextBox 5">
            <a:extLst>
              <a:ext uri="{FF2B5EF4-FFF2-40B4-BE49-F238E27FC236}">
                <a16:creationId xmlns:a16="http://schemas.microsoft.com/office/drawing/2014/main" id="{80D112D1-2A02-B11A-332E-DAF4BE507732}"/>
              </a:ext>
            </a:extLst>
          </p:cNvPr>
          <p:cNvSpPr txBox="1"/>
          <p:nvPr/>
        </p:nvSpPr>
        <p:spPr>
          <a:xfrm>
            <a:off x="411480" y="6356350"/>
            <a:ext cx="10618470" cy="369332"/>
          </a:xfrm>
          <a:prstGeom prst="rect">
            <a:avLst/>
          </a:prstGeom>
          <a:noFill/>
        </p:spPr>
        <p:txBody>
          <a:bodyPr wrap="square" rtlCol="0">
            <a:spAutoFit/>
          </a:bodyPr>
          <a:lstStyle/>
          <a:p>
            <a:r>
              <a:rPr lang="en-US">
                <a:solidFill>
                  <a:schemeClr val="tx1">
                    <a:lumMod val="65000"/>
                    <a:lumOff val="35000"/>
                  </a:schemeClr>
                </a:solidFill>
              </a:rPr>
              <a:t>Additional examples and guidance can be found in Section 8.3 of the IUCN Good Practice Guidelines.</a:t>
            </a:r>
          </a:p>
        </p:txBody>
      </p:sp>
      <p:sp>
        <p:nvSpPr>
          <p:cNvPr id="2" name="Rectangle 1">
            <a:extLst>
              <a:ext uri="{FF2B5EF4-FFF2-40B4-BE49-F238E27FC236}">
                <a16:creationId xmlns:a16="http://schemas.microsoft.com/office/drawing/2014/main" id="{07A72B65-19C6-CDB3-7157-12BB93E7A182}"/>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A6EFDD58-DE87-EE52-578C-9268F9FEFF5E}"/>
              </a:ext>
            </a:extLst>
          </p:cNvPr>
          <p:cNvGrpSpPr/>
          <p:nvPr/>
        </p:nvGrpSpPr>
        <p:grpSpPr>
          <a:xfrm>
            <a:off x="1224880" y="1417478"/>
            <a:ext cx="780585" cy="728004"/>
            <a:chOff x="2598571" y="1658473"/>
            <a:chExt cx="780585" cy="728004"/>
          </a:xfrm>
        </p:grpSpPr>
        <p:sp>
          <p:nvSpPr>
            <p:cNvPr id="7" name="Oval 6">
              <a:extLst>
                <a:ext uri="{FF2B5EF4-FFF2-40B4-BE49-F238E27FC236}">
                  <a16:creationId xmlns:a16="http://schemas.microsoft.com/office/drawing/2014/main" id="{B539DABA-A1E0-B936-5FAC-30F8A74C60E4}"/>
                </a:ext>
              </a:extLst>
            </p:cNvPr>
            <p:cNvSpPr/>
            <p:nvPr/>
          </p:nvSpPr>
          <p:spPr>
            <a:xfrm>
              <a:off x="2598571" y="1658473"/>
              <a:ext cx="780585" cy="728004"/>
            </a:xfrm>
            <a:prstGeom prst="ellipse">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7E4D9D9-DCF0-48F7-44B3-E638E5F502DF}"/>
                </a:ext>
              </a:extLst>
            </p:cNvPr>
            <p:cNvSpPr txBox="1"/>
            <p:nvPr/>
          </p:nvSpPr>
          <p:spPr>
            <a:xfrm>
              <a:off x="2776654" y="1699309"/>
              <a:ext cx="416649" cy="646331"/>
            </a:xfrm>
            <a:prstGeom prst="rect">
              <a:avLst/>
            </a:prstGeom>
            <a:noFill/>
          </p:spPr>
          <p:txBody>
            <a:bodyPr wrap="square" rtlCol="0">
              <a:spAutoFit/>
            </a:bodyPr>
            <a:lstStyle/>
            <a:p>
              <a:pPr algn="ctr"/>
              <a:r>
                <a:rPr lang="en-US" sz="3600" b="1">
                  <a:solidFill>
                    <a:schemeClr val="bg1"/>
                  </a:solidFill>
                </a:rPr>
                <a:t>1</a:t>
              </a:r>
            </a:p>
          </p:txBody>
        </p:sp>
      </p:grpSp>
      <p:grpSp>
        <p:nvGrpSpPr>
          <p:cNvPr id="10" name="Group 9">
            <a:extLst>
              <a:ext uri="{FF2B5EF4-FFF2-40B4-BE49-F238E27FC236}">
                <a16:creationId xmlns:a16="http://schemas.microsoft.com/office/drawing/2014/main" id="{A0878CE5-410B-763A-5112-CD97F52FD42D}"/>
              </a:ext>
            </a:extLst>
          </p:cNvPr>
          <p:cNvGrpSpPr/>
          <p:nvPr/>
        </p:nvGrpSpPr>
        <p:grpSpPr>
          <a:xfrm>
            <a:off x="1220994" y="3760299"/>
            <a:ext cx="780585" cy="728004"/>
            <a:chOff x="2598571" y="1658473"/>
            <a:chExt cx="780585" cy="728004"/>
          </a:xfrm>
        </p:grpSpPr>
        <p:sp>
          <p:nvSpPr>
            <p:cNvPr id="11" name="Oval 10">
              <a:extLst>
                <a:ext uri="{FF2B5EF4-FFF2-40B4-BE49-F238E27FC236}">
                  <a16:creationId xmlns:a16="http://schemas.microsoft.com/office/drawing/2014/main" id="{74CC9C69-E2DC-D1D2-18D7-4E0EBD581063}"/>
                </a:ext>
              </a:extLst>
            </p:cNvPr>
            <p:cNvSpPr/>
            <p:nvPr/>
          </p:nvSpPr>
          <p:spPr>
            <a:xfrm>
              <a:off x="2598571" y="1658473"/>
              <a:ext cx="780585" cy="728004"/>
            </a:xfrm>
            <a:prstGeom prst="ellipse">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B3822D8-21E7-E669-1442-5BA2E647725B}"/>
                </a:ext>
              </a:extLst>
            </p:cNvPr>
            <p:cNvSpPr txBox="1"/>
            <p:nvPr/>
          </p:nvSpPr>
          <p:spPr>
            <a:xfrm>
              <a:off x="2776654" y="1699309"/>
              <a:ext cx="416649" cy="646331"/>
            </a:xfrm>
            <a:prstGeom prst="rect">
              <a:avLst/>
            </a:prstGeom>
            <a:noFill/>
          </p:spPr>
          <p:txBody>
            <a:bodyPr wrap="square" rtlCol="0">
              <a:spAutoFit/>
            </a:bodyPr>
            <a:lstStyle/>
            <a:p>
              <a:pPr algn="ctr"/>
              <a:r>
                <a:rPr lang="en-US" sz="3600" b="1">
                  <a:solidFill>
                    <a:schemeClr val="bg1"/>
                  </a:solidFill>
                </a:rPr>
                <a:t>2</a:t>
              </a:r>
            </a:p>
          </p:txBody>
        </p:sp>
      </p:grpSp>
    </p:spTree>
    <p:extLst>
      <p:ext uri="{BB962C8B-B14F-4D97-AF65-F5344CB8AC3E}">
        <p14:creationId xmlns:p14="http://schemas.microsoft.com/office/powerpoint/2010/main" val="160961657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D431F-BF32-8003-BE15-3D873DD090FA}"/>
              </a:ext>
            </a:extLst>
          </p:cNvPr>
          <p:cNvSpPr>
            <a:spLocks noGrp="1"/>
          </p:cNvSpPr>
          <p:nvPr>
            <p:ph type="title"/>
          </p:nvPr>
        </p:nvSpPr>
        <p:spPr>
          <a:xfrm>
            <a:off x="288818" y="61268"/>
            <a:ext cx="10515600" cy="1325563"/>
          </a:xfrm>
        </p:spPr>
        <p:txBody>
          <a:bodyPr/>
          <a:lstStyle/>
          <a:p>
            <a:r>
              <a:rPr lang="en-US"/>
              <a:t>Enhancing legal recognition</a:t>
            </a:r>
          </a:p>
        </p:txBody>
      </p:sp>
      <p:sp>
        <p:nvSpPr>
          <p:cNvPr id="3" name="Content Placeholder 2">
            <a:extLst>
              <a:ext uri="{FF2B5EF4-FFF2-40B4-BE49-F238E27FC236}">
                <a16:creationId xmlns:a16="http://schemas.microsoft.com/office/drawing/2014/main" id="{5AE0F346-B262-B956-E8E1-50A9FDF32A88}"/>
              </a:ext>
            </a:extLst>
          </p:cNvPr>
          <p:cNvSpPr>
            <a:spLocks noGrp="1"/>
          </p:cNvSpPr>
          <p:nvPr>
            <p:ph idx="1"/>
          </p:nvPr>
        </p:nvSpPr>
        <p:spPr>
          <a:xfrm>
            <a:off x="457200" y="1145148"/>
            <a:ext cx="10515600" cy="1325563"/>
          </a:xfrm>
        </p:spPr>
        <p:txBody>
          <a:bodyPr>
            <a:normAutofit/>
          </a:bodyPr>
          <a:lstStyle/>
          <a:p>
            <a:pPr marL="0" indent="0">
              <a:buNone/>
            </a:pPr>
            <a:r>
              <a:rPr lang="en-US" sz="2600" b="1">
                <a:solidFill>
                  <a:srgbClr val="009AC8"/>
                </a:solidFill>
              </a:rPr>
              <a:t>Once a country begins to identify and report OECMs, there may be an opportunity or need to enhance laws and policies in order to strengthen OECMs. Examples include:</a:t>
            </a:r>
          </a:p>
        </p:txBody>
      </p:sp>
      <p:sp>
        <p:nvSpPr>
          <p:cNvPr id="4" name="Slide Number Placeholder 3">
            <a:extLst>
              <a:ext uri="{FF2B5EF4-FFF2-40B4-BE49-F238E27FC236}">
                <a16:creationId xmlns:a16="http://schemas.microsoft.com/office/drawing/2014/main" id="{E95D15ED-246D-C8A9-DE8F-B5D00B47C4E4}"/>
              </a:ext>
            </a:extLst>
          </p:cNvPr>
          <p:cNvSpPr>
            <a:spLocks noGrp="1"/>
          </p:cNvSpPr>
          <p:nvPr>
            <p:ph type="sldNum" sz="quarter" idx="12"/>
          </p:nvPr>
        </p:nvSpPr>
        <p:spPr/>
        <p:txBody>
          <a:bodyPr/>
          <a:lstStyle/>
          <a:p>
            <a:fld id="{A3CF45AB-9DB8-49EB-9CC7-D9E63ACA2F08}" type="slidenum">
              <a:rPr lang="en-US" smtClean="0"/>
              <a:t>73</a:t>
            </a:fld>
            <a:endParaRPr lang="en-US"/>
          </a:p>
        </p:txBody>
      </p:sp>
      <p:sp>
        <p:nvSpPr>
          <p:cNvPr id="5" name="TextBox 4">
            <a:extLst>
              <a:ext uri="{FF2B5EF4-FFF2-40B4-BE49-F238E27FC236}">
                <a16:creationId xmlns:a16="http://schemas.microsoft.com/office/drawing/2014/main" id="{7059E6AD-1518-EE50-04B6-AD6447D32E43}"/>
              </a:ext>
            </a:extLst>
          </p:cNvPr>
          <p:cNvSpPr txBox="1"/>
          <p:nvPr/>
        </p:nvSpPr>
        <p:spPr>
          <a:xfrm>
            <a:off x="288818" y="6356350"/>
            <a:ext cx="10840100" cy="369332"/>
          </a:xfrm>
          <a:prstGeom prst="rect">
            <a:avLst/>
          </a:prstGeom>
          <a:noFill/>
        </p:spPr>
        <p:txBody>
          <a:bodyPr wrap="square" rtlCol="0">
            <a:spAutoFit/>
          </a:bodyPr>
          <a:lstStyle/>
          <a:p>
            <a:r>
              <a:rPr lang="en-US">
                <a:solidFill>
                  <a:schemeClr val="tx1">
                    <a:lumMod val="65000"/>
                    <a:lumOff val="35000"/>
                  </a:schemeClr>
                </a:solidFill>
              </a:rPr>
              <a:t>Additional examples and guidance can be found in Section 8.4, Box 7 of the IUCN Good Practice Guidelines.</a:t>
            </a:r>
          </a:p>
        </p:txBody>
      </p:sp>
      <p:sp>
        <p:nvSpPr>
          <p:cNvPr id="6" name="Rectangle 5">
            <a:extLst>
              <a:ext uri="{FF2B5EF4-FFF2-40B4-BE49-F238E27FC236}">
                <a16:creationId xmlns:a16="http://schemas.microsoft.com/office/drawing/2014/main" id="{2E0B749C-FC3E-2872-EE13-AE4991220EBE}"/>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E0B51C9-AD33-C947-780A-4478B15BC70A}"/>
              </a:ext>
            </a:extLst>
          </p:cNvPr>
          <p:cNvSpPr txBox="1"/>
          <p:nvPr/>
        </p:nvSpPr>
        <p:spPr>
          <a:xfrm>
            <a:off x="457200" y="2422462"/>
            <a:ext cx="5638800" cy="4154984"/>
          </a:xfrm>
          <a:prstGeom prst="rect">
            <a:avLst/>
          </a:prstGeom>
          <a:noFill/>
        </p:spPr>
        <p:txBody>
          <a:bodyPr wrap="square" rtlCol="0">
            <a:spAutoFit/>
          </a:bodyPr>
          <a:lstStyle/>
          <a:p>
            <a:pPr marL="285750" indent="-285750">
              <a:buFont typeface="Arial" panose="020B0604020202020204" pitchFamily="34" charset="0"/>
              <a:buChar char="•"/>
            </a:pPr>
            <a:r>
              <a:rPr lang="en-US" sz="2200"/>
              <a:t>Enhancing the rights and protections for OECMs under tenure laws, use and management laws, planning laws, etc.</a:t>
            </a:r>
          </a:p>
          <a:p>
            <a:pPr marL="285750" indent="-285750">
              <a:buFont typeface="Arial" panose="020B0604020202020204" pitchFamily="34" charset="0"/>
              <a:buChar char="•"/>
            </a:pPr>
            <a:r>
              <a:rPr lang="en-US" sz="2200"/>
              <a:t>Harmonizing existing laws and reforming ones that undermine OECMs, such as related to waste management, energy, extractives, finance, etc.</a:t>
            </a:r>
          </a:p>
          <a:p>
            <a:pPr marL="285750" indent="-285750">
              <a:buFont typeface="Arial" panose="020B0604020202020204" pitchFamily="34" charset="0"/>
              <a:buChar char="•"/>
            </a:pPr>
            <a:r>
              <a:rPr lang="en-US" sz="2200"/>
              <a:t>Enabling strong cooperative governance.</a:t>
            </a:r>
          </a:p>
          <a:p>
            <a:pPr marL="285750" indent="-285750">
              <a:buFont typeface="Arial" panose="020B0604020202020204" pitchFamily="34" charset="0"/>
              <a:buChar char="•"/>
            </a:pPr>
            <a:r>
              <a:rPr lang="en-US" sz="2200"/>
              <a:t>Reforming legal and policy frameworks to recognize and respect the right to self-determination.</a:t>
            </a:r>
          </a:p>
          <a:p>
            <a:pPr marL="285750" indent="-285750">
              <a:buFont typeface="Arial" panose="020B0604020202020204" pitchFamily="34" charset="0"/>
              <a:buChar char="•"/>
            </a:pPr>
            <a:endParaRPr lang="en-US" sz="2200"/>
          </a:p>
        </p:txBody>
      </p:sp>
      <p:pic>
        <p:nvPicPr>
          <p:cNvPr id="10" name="Picture 9" descr="A person writing on a piece of paper&#10;&#10;AI-generated content may be incorrect.">
            <a:extLst>
              <a:ext uri="{FF2B5EF4-FFF2-40B4-BE49-F238E27FC236}">
                <a16:creationId xmlns:a16="http://schemas.microsoft.com/office/drawing/2014/main" id="{35801480-484D-13B4-B743-003FD4072F6A}"/>
              </a:ext>
            </a:extLst>
          </p:cNvPr>
          <p:cNvPicPr>
            <a:picLocks noChangeAspect="1"/>
          </p:cNvPicPr>
          <p:nvPr/>
        </p:nvPicPr>
        <p:blipFill>
          <a:blip r:embed="rId3">
            <a:extLst>
              <a:ext uri="{28A0092B-C50C-407E-A947-70E740481C1C}">
                <a14:useLocalDpi xmlns:a14="http://schemas.microsoft.com/office/drawing/2010/main" val="0"/>
              </a:ext>
            </a:extLst>
          </a:blip>
          <a:srcRect l="26580" r="1"/>
          <a:stretch/>
        </p:blipFill>
        <p:spPr>
          <a:xfrm>
            <a:off x="6921985" y="2246299"/>
            <a:ext cx="4087258" cy="372766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398731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B3394-0457-696B-AA48-30FF51470823}"/>
              </a:ext>
            </a:extLst>
          </p:cNvPr>
          <p:cNvSpPr>
            <a:spLocks noGrp="1"/>
          </p:cNvSpPr>
          <p:nvPr>
            <p:ph type="title"/>
          </p:nvPr>
        </p:nvSpPr>
        <p:spPr>
          <a:xfrm>
            <a:off x="325243" y="218493"/>
            <a:ext cx="10515600" cy="1325563"/>
          </a:xfrm>
        </p:spPr>
        <p:txBody>
          <a:bodyPr/>
          <a:lstStyle/>
          <a:p>
            <a:r>
              <a:rPr lang="en-US"/>
              <a:t>Increasing financial support</a:t>
            </a:r>
          </a:p>
        </p:txBody>
      </p:sp>
      <p:sp>
        <p:nvSpPr>
          <p:cNvPr id="3" name="Content Placeholder 2">
            <a:extLst>
              <a:ext uri="{FF2B5EF4-FFF2-40B4-BE49-F238E27FC236}">
                <a16:creationId xmlns:a16="http://schemas.microsoft.com/office/drawing/2014/main" id="{0157083E-92FB-969D-6C81-D51D57853DBE}"/>
              </a:ext>
            </a:extLst>
          </p:cNvPr>
          <p:cNvSpPr>
            <a:spLocks noGrp="1"/>
          </p:cNvSpPr>
          <p:nvPr>
            <p:ph idx="1"/>
          </p:nvPr>
        </p:nvSpPr>
        <p:spPr>
          <a:xfrm>
            <a:off x="915867" y="1647210"/>
            <a:ext cx="10252710" cy="1497438"/>
          </a:xfrm>
        </p:spPr>
        <p:txBody>
          <a:bodyPr>
            <a:normAutofit lnSpcReduction="10000"/>
          </a:bodyPr>
          <a:lstStyle/>
          <a:p>
            <a:pPr marL="0" indent="0">
              <a:buNone/>
            </a:pPr>
            <a:r>
              <a:rPr lang="en-US" b="1">
                <a:solidFill>
                  <a:srgbClr val="009AC8"/>
                </a:solidFill>
              </a:rPr>
              <a:t>At reporting, some OECMs will be financially sustainable, while others require new streams of funding. In fact, the recognition of the site as an OECM can increase access to sustainable funding.</a:t>
            </a:r>
          </a:p>
          <a:p>
            <a:pPr marL="0" indent="0">
              <a:buNone/>
            </a:pPr>
            <a:endParaRPr lang="en-US" b="1">
              <a:solidFill>
                <a:srgbClr val="009AC8"/>
              </a:solidFill>
            </a:endParaRPr>
          </a:p>
          <a:p>
            <a:pPr marL="0" indent="0">
              <a:buNone/>
            </a:pPr>
            <a:endParaRPr lang="en-US" b="1">
              <a:solidFill>
                <a:srgbClr val="009AC8"/>
              </a:solidFill>
            </a:endParaRPr>
          </a:p>
          <a:p>
            <a:pPr marL="0" indent="0">
              <a:buNone/>
            </a:pPr>
            <a:endParaRPr lang="en-US" b="1">
              <a:solidFill>
                <a:srgbClr val="009AC8"/>
              </a:solidFill>
            </a:endParaRPr>
          </a:p>
        </p:txBody>
      </p:sp>
      <p:sp>
        <p:nvSpPr>
          <p:cNvPr id="4" name="Slide Number Placeholder 3">
            <a:extLst>
              <a:ext uri="{FF2B5EF4-FFF2-40B4-BE49-F238E27FC236}">
                <a16:creationId xmlns:a16="http://schemas.microsoft.com/office/drawing/2014/main" id="{B64E154F-298C-D500-B2BD-076F6163E545}"/>
              </a:ext>
            </a:extLst>
          </p:cNvPr>
          <p:cNvSpPr>
            <a:spLocks noGrp="1"/>
          </p:cNvSpPr>
          <p:nvPr>
            <p:ph type="sldNum" sz="quarter" idx="12"/>
          </p:nvPr>
        </p:nvSpPr>
        <p:spPr/>
        <p:txBody>
          <a:bodyPr/>
          <a:lstStyle/>
          <a:p>
            <a:fld id="{A3CF45AB-9DB8-49EB-9CC7-D9E63ACA2F08}" type="slidenum">
              <a:rPr lang="en-US" smtClean="0"/>
              <a:t>74</a:t>
            </a:fld>
            <a:endParaRPr lang="en-US"/>
          </a:p>
        </p:txBody>
      </p:sp>
      <p:sp>
        <p:nvSpPr>
          <p:cNvPr id="6" name="Rectangle 5">
            <a:extLst>
              <a:ext uri="{FF2B5EF4-FFF2-40B4-BE49-F238E27FC236}">
                <a16:creationId xmlns:a16="http://schemas.microsoft.com/office/drawing/2014/main" id="{FA643CAC-50E2-4E98-367E-6059638BB9B5}"/>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03AA32B4-4A80-2342-9E22-005DDAFAF103}"/>
              </a:ext>
            </a:extLst>
          </p:cNvPr>
          <p:cNvGrpSpPr/>
          <p:nvPr/>
        </p:nvGrpSpPr>
        <p:grpSpPr>
          <a:xfrm>
            <a:off x="563008" y="3606711"/>
            <a:ext cx="10605570" cy="2487132"/>
            <a:chOff x="429658" y="1437127"/>
            <a:chExt cx="10605570" cy="2487132"/>
          </a:xfrm>
        </p:grpSpPr>
        <p:sp>
          <p:nvSpPr>
            <p:cNvPr id="7" name="TextBox 6">
              <a:extLst>
                <a:ext uri="{FF2B5EF4-FFF2-40B4-BE49-F238E27FC236}">
                  <a16:creationId xmlns:a16="http://schemas.microsoft.com/office/drawing/2014/main" id="{F4A1A362-7D54-8137-92CD-86D39ECF9EAF}"/>
                </a:ext>
              </a:extLst>
            </p:cNvPr>
            <p:cNvSpPr txBox="1"/>
            <p:nvPr/>
          </p:nvSpPr>
          <p:spPr>
            <a:xfrm>
              <a:off x="594911" y="2266012"/>
              <a:ext cx="10256704" cy="1569660"/>
            </a:xfrm>
            <a:prstGeom prst="rect">
              <a:avLst/>
            </a:prstGeom>
            <a:noFill/>
          </p:spPr>
          <p:txBody>
            <a:bodyPr wrap="square" rtlCol="0">
              <a:spAutoFit/>
            </a:bodyPr>
            <a:lstStyle/>
            <a:p>
              <a:pPr algn="l"/>
              <a:r>
                <a:rPr lang="en-US" sz="2400">
                  <a:latin typeface="HelveticaNeueLTPro-Lt"/>
                </a:rPr>
                <a:t>The </a:t>
              </a:r>
              <a:r>
                <a:rPr lang="en-US" sz="2400" b="0" i="0" u="none" strike="noStrike" baseline="0">
                  <a:latin typeface="HelveticaNeueLTPro-Lt"/>
                </a:rPr>
                <a:t>ability to secure sufficient, stable and long-term financial resources, and to allocate them in a timely manner and in an appropriate form, to cover the full costs of conservation and to ensure that they are managed effectively and efficiently (Emerton et al., 2006 for IUCN).</a:t>
              </a:r>
              <a:endParaRPr lang="en-US" sz="2400"/>
            </a:p>
          </p:txBody>
        </p:sp>
        <p:sp>
          <p:nvSpPr>
            <p:cNvPr id="8" name="Rectangle: Top Corners Rounded 7">
              <a:extLst>
                <a:ext uri="{FF2B5EF4-FFF2-40B4-BE49-F238E27FC236}">
                  <a16:creationId xmlns:a16="http://schemas.microsoft.com/office/drawing/2014/main" id="{89203E9A-FCC6-3FDF-2692-50C2BD86DA64}"/>
                </a:ext>
              </a:extLst>
            </p:cNvPr>
            <p:cNvSpPr/>
            <p:nvPr/>
          </p:nvSpPr>
          <p:spPr>
            <a:xfrm>
              <a:off x="429658" y="1437127"/>
              <a:ext cx="10605569" cy="741839"/>
            </a:xfrm>
            <a:prstGeom prst="round2SameRect">
              <a:avLst/>
            </a:prstGeom>
            <a:solidFill>
              <a:srgbClr val="009AC8"/>
            </a:solidFill>
            <a:ln>
              <a:solidFill>
                <a:srgbClr val="009A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8971D"/>
                </a:solidFill>
              </a:endParaRPr>
            </a:p>
          </p:txBody>
        </p:sp>
        <p:sp>
          <p:nvSpPr>
            <p:cNvPr id="9" name="Rectangle 8">
              <a:extLst>
                <a:ext uri="{FF2B5EF4-FFF2-40B4-BE49-F238E27FC236}">
                  <a16:creationId xmlns:a16="http://schemas.microsoft.com/office/drawing/2014/main" id="{5B9A6394-1481-A9F4-46C2-C18E0E9C5E9F}"/>
                </a:ext>
              </a:extLst>
            </p:cNvPr>
            <p:cNvSpPr/>
            <p:nvPr/>
          </p:nvSpPr>
          <p:spPr>
            <a:xfrm>
              <a:off x="429658" y="2131350"/>
              <a:ext cx="10605570" cy="1792909"/>
            </a:xfrm>
            <a:prstGeom prst="rect">
              <a:avLst/>
            </a:prstGeom>
            <a:noFill/>
            <a:ln>
              <a:solidFill>
                <a:srgbClr val="009A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6FDF078-1049-9651-717D-7DE2F72FACCD}"/>
                </a:ext>
              </a:extLst>
            </p:cNvPr>
            <p:cNvSpPr txBox="1"/>
            <p:nvPr/>
          </p:nvSpPr>
          <p:spPr>
            <a:xfrm>
              <a:off x="3075531" y="1475290"/>
              <a:ext cx="5774238" cy="707886"/>
            </a:xfrm>
            <a:prstGeom prst="rect">
              <a:avLst/>
            </a:prstGeom>
            <a:noFill/>
          </p:spPr>
          <p:txBody>
            <a:bodyPr wrap="square" rtlCol="0">
              <a:spAutoFit/>
            </a:bodyPr>
            <a:lstStyle/>
            <a:p>
              <a:pPr algn="ctr"/>
              <a:r>
                <a:rPr lang="en-US" sz="4000" b="1">
                  <a:solidFill>
                    <a:schemeClr val="bg1"/>
                  </a:solidFill>
                </a:rPr>
                <a:t>Financial sustainability</a:t>
              </a:r>
            </a:p>
          </p:txBody>
        </p:sp>
      </p:grpSp>
    </p:spTree>
    <p:extLst>
      <p:ext uri="{BB962C8B-B14F-4D97-AF65-F5344CB8AC3E}">
        <p14:creationId xmlns:p14="http://schemas.microsoft.com/office/powerpoint/2010/main" val="20001889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85600-E986-E602-21FC-73CF24CD6821}"/>
              </a:ext>
            </a:extLst>
          </p:cNvPr>
          <p:cNvSpPr>
            <a:spLocks noGrp="1"/>
          </p:cNvSpPr>
          <p:nvPr>
            <p:ph type="title"/>
          </p:nvPr>
        </p:nvSpPr>
        <p:spPr>
          <a:xfrm>
            <a:off x="403302" y="220159"/>
            <a:ext cx="10515600" cy="1325563"/>
          </a:xfrm>
        </p:spPr>
        <p:txBody>
          <a:bodyPr/>
          <a:lstStyle/>
          <a:p>
            <a:r>
              <a:rPr lang="en-US"/>
              <a:t>Increasing financial support</a:t>
            </a:r>
          </a:p>
        </p:txBody>
      </p:sp>
      <p:sp>
        <p:nvSpPr>
          <p:cNvPr id="3" name="Content Placeholder 2">
            <a:extLst>
              <a:ext uri="{FF2B5EF4-FFF2-40B4-BE49-F238E27FC236}">
                <a16:creationId xmlns:a16="http://schemas.microsoft.com/office/drawing/2014/main" id="{52145819-9E45-2030-FDF9-CC9C41231191}"/>
              </a:ext>
            </a:extLst>
          </p:cNvPr>
          <p:cNvSpPr>
            <a:spLocks noGrp="1"/>
          </p:cNvSpPr>
          <p:nvPr>
            <p:ph idx="1"/>
          </p:nvPr>
        </p:nvSpPr>
        <p:spPr>
          <a:xfrm>
            <a:off x="838200" y="1687848"/>
            <a:ext cx="10515600" cy="1174053"/>
          </a:xfrm>
        </p:spPr>
        <p:txBody>
          <a:bodyPr/>
          <a:lstStyle/>
          <a:p>
            <a:pPr marL="0" indent="0">
              <a:buNone/>
            </a:pPr>
            <a:r>
              <a:rPr lang="en-US"/>
              <a:t>Sustainable finance is linked to several GBF targets, 3 of which are very relevant to OECMs: </a:t>
            </a:r>
            <a:r>
              <a:rPr lang="en-US" b="1">
                <a:solidFill>
                  <a:srgbClr val="009AC8"/>
                </a:solidFill>
              </a:rPr>
              <a:t>Target 3, Target 18 and Target 19</a:t>
            </a:r>
            <a:r>
              <a:rPr lang="en-US"/>
              <a:t>.</a:t>
            </a:r>
            <a:endParaRPr lang="en-US">
              <a:solidFill>
                <a:srgbClr val="FF0000"/>
              </a:solidFill>
            </a:endParaRPr>
          </a:p>
        </p:txBody>
      </p:sp>
      <p:sp>
        <p:nvSpPr>
          <p:cNvPr id="4" name="Slide Number Placeholder 3">
            <a:extLst>
              <a:ext uri="{FF2B5EF4-FFF2-40B4-BE49-F238E27FC236}">
                <a16:creationId xmlns:a16="http://schemas.microsoft.com/office/drawing/2014/main" id="{0802D110-F202-4315-F59A-B2C5FB7B6BDA}"/>
              </a:ext>
            </a:extLst>
          </p:cNvPr>
          <p:cNvSpPr>
            <a:spLocks noGrp="1"/>
          </p:cNvSpPr>
          <p:nvPr>
            <p:ph type="sldNum" sz="quarter" idx="12"/>
          </p:nvPr>
        </p:nvSpPr>
        <p:spPr/>
        <p:txBody>
          <a:bodyPr/>
          <a:lstStyle/>
          <a:p>
            <a:fld id="{A3CF45AB-9DB8-49EB-9CC7-D9E63ACA2F08}" type="slidenum">
              <a:rPr lang="en-US" smtClean="0"/>
              <a:t>75</a:t>
            </a:fld>
            <a:endParaRPr lang="en-US"/>
          </a:p>
        </p:txBody>
      </p:sp>
      <p:sp>
        <p:nvSpPr>
          <p:cNvPr id="5" name="Rectangle 4">
            <a:extLst>
              <a:ext uri="{FF2B5EF4-FFF2-40B4-BE49-F238E27FC236}">
                <a16:creationId xmlns:a16="http://schemas.microsoft.com/office/drawing/2014/main" id="{CB944B37-B698-D5CD-0FD4-E82E3289489C}"/>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ABC3B319-65D6-9E1E-F01D-63E2D93981F5}"/>
              </a:ext>
            </a:extLst>
          </p:cNvPr>
          <p:cNvSpPr/>
          <p:nvPr/>
        </p:nvSpPr>
        <p:spPr>
          <a:xfrm>
            <a:off x="2520167" y="3032154"/>
            <a:ext cx="2453269" cy="2330605"/>
          </a:xfrm>
          <a:prstGeom prst="ellipse">
            <a:avLst/>
          </a:prstGeom>
          <a:solidFill>
            <a:srgbClr val="009AC8"/>
          </a:solidFill>
          <a:ln>
            <a:solidFill>
              <a:srgbClr val="009A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E73A693-AE5A-4B6C-17CF-97FA6F0FC9F9}"/>
              </a:ext>
            </a:extLst>
          </p:cNvPr>
          <p:cNvSpPr txBox="1"/>
          <p:nvPr/>
        </p:nvSpPr>
        <p:spPr>
          <a:xfrm>
            <a:off x="2638732" y="3761307"/>
            <a:ext cx="2171533" cy="646331"/>
          </a:xfrm>
          <a:prstGeom prst="rect">
            <a:avLst/>
          </a:prstGeom>
          <a:noFill/>
        </p:spPr>
        <p:txBody>
          <a:bodyPr wrap="square" rtlCol="0">
            <a:spAutoFit/>
          </a:bodyPr>
          <a:lstStyle/>
          <a:p>
            <a:pPr algn="ctr"/>
            <a:r>
              <a:rPr lang="en-US" sz="3600" b="1">
                <a:solidFill>
                  <a:schemeClr val="bg1"/>
                </a:solidFill>
              </a:rPr>
              <a:t>$103-178</a:t>
            </a:r>
          </a:p>
        </p:txBody>
      </p:sp>
      <p:sp>
        <p:nvSpPr>
          <p:cNvPr id="8" name="TextBox 7">
            <a:extLst>
              <a:ext uri="{FF2B5EF4-FFF2-40B4-BE49-F238E27FC236}">
                <a16:creationId xmlns:a16="http://schemas.microsoft.com/office/drawing/2014/main" id="{EDA5B483-B343-E147-F736-5A1D280DDBE0}"/>
              </a:ext>
            </a:extLst>
          </p:cNvPr>
          <p:cNvSpPr txBox="1"/>
          <p:nvPr/>
        </p:nvSpPr>
        <p:spPr>
          <a:xfrm>
            <a:off x="2813053" y="4407638"/>
            <a:ext cx="1889795" cy="369332"/>
          </a:xfrm>
          <a:prstGeom prst="rect">
            <a:avLst/>
          </a:prstGeom>
          <a:noFill/>
        </p:spPr>
        <p:txBody>
          <a:bodyPr wrap="square" rtlCol="0">
            <a:spAutoFit/>
          </a:bodyPr>
          <a:lstStyle/>
          <a:p>
            <a:pPr algn="ctr"/>
            <a:r>
              <a:rPr lang="en-US">
                <a:solidFill>
                  <a:schemeClr val="bg1"/>
                </a:solidFill>
              </a:rPr>
              <a:t>billion USD/year</a:t>
            </a:r>
          </a:p>
        </p:txBody>
      </p:sp>
      <p:sp>
        <p:nvSpPr>
          <p:cNvPr id="9" name="Oval 8">
            <a:extLst>
              <a:ext uri="{FF2B5EF4-FFF2-40B4-BE49-F238E27FC236}">
                <a16:creationId xmlns:a16="http://schemas.microsoft.com/office/drawing/2014/main" id="{C93E048E-2762-0C4F-35C0-32015879609D}"/>
              </a:ext>
            </a:extLst>
          </p:cNvPr>
          <p:cNvSpPr/>
          <p:nvPr/>
        </p:nvSpPr>
        <p:spPr>
          <a:xfrm>
            <a:off x="6616387" y="3032154"/>
            <a:ext cx="2453269" cy="2330605"/>
          </a:xfrm>
          <a:prstGeom prst="ellipse">
            <a:avLst/>
          </a:prstGeom>
          <a:solidFill>
            <a:srgbClr val="009AC8"/>
          </a:solidFill>
          <a:ln>
            <a:solidFill>
              <a:srgbClr val="009A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7BAF71A-D25A-8D79-BDF0-2CF95B881FF8}"/>
              </a:ext>
            </a:extLst>
          </p:cNvPr>
          <p:cNvSpPr txBox="1"/>
          <p:nvPr/>
        </p:nvSpPr>
        <p:spPr>
          <a:xfrm>
            <a:off x="6779556" y="3761307"/>
            <a:ext cx="2171533" cy="646331"/>
          </a:xfrm>
          <a:prstGeom prst="rect">
            <a:avLst/>
          </a:prstGeom>
          <a:noFill/>
        </p:spPr>
        <p:txBody>
          <a:bodyPr wrap="square" rtlCol="0">
            <a:spAutoFit/>
          </a:bodyPr>
          <a:lstStyle/>
          <a:p>
            <a:pPr algn="ctr"/>
            <a:r>
              <a:rPr lang="en-US" sz="3600" b="1">
                <a:solidFill>
                  <a:schemeClr val="bg1"/>
                </a:solidFill>
              </a:rPr>
              <a:t>$64-454</a:t>
            </a:r>
          </a:p>
        </p:txBody>
      </p:sp>
      <p:sp>
        <p:nvSpPr>
          <p:cNvPr id="11" name="TextBox 10">
            <a:extLst>
              <a:ext uri="{FF2B5EF4-FFF2-40B4-BE49-F238E27FC236}">
                <a16:creationId xmlns:a16="http://schemas.microsoft.com/office/drawing/2014/main" id="{893299D8-684F-6E7D-CC83-C783AA167C3D}"/>
              </a:ext>
            </a:extLst>
          </p:cNvPr>
          <p:cNvSpPr txBox="1"/>
          <p:nvPr/>
        </p:nvSpPr>
        <p:spPr>
          <a:xfrm>
            <a:off x="6920424" y="4407638"/>
            <a:ext cx="1889795" cy="646331"/>
          </a:xfrm>
          <a:prstGeom prst="rect">
            <a:avLst/>
          </a:prstGeom>
          <a:noFill/>
        </p:spPr>
        <p:txBody>
          <a:bodyPr wrap="square" rtlCol="0">
            <a:spAutoFit/>
          </a:bodyPr>
          <a:lstStyle/>
          <a:p>
            <a:pPr algn="ctr"/>
            <a:r>
              <a:rPr lang="en-US">
                <a:solidFill>
                  <a:schemeClr val="bg1"/>
                </a:solidFill>
              </a:rPr>
              <a:t>billion USD/year by 2050</a:t>
            </a:r>
          </a:p>
        </p:txBody>
      </p:sp>
      <p:sp>
        <p:nvSpPr>
          <p:cNvPr id="12" name="TextBox 11">
            <a:extLst>
              <a:ext uri="{FF2B5EF4-FFF2-40B4-BE49-F238E27FC236}">
                <a16:creationId xmlns:a16="http://schemas.microsoft.com/office/drawing/2014/main" id="{11CF47CA-95D9-D882-4F46-97A766438DAA}"/>
              </a:ext>
            </a:extLst>
          </p:cNvPr>
          <p:cNvSpPr txBox="1"/>
          <p:nvPr/>
        </p:nvSpPr>
        <p:spPr>
          <a:xfrm>
            <a:off x="2352898" y="5517154"/>
            <a:ext cx="2743200" cy="646331"/>
          </a:xfrm>
          <a:prstGeom prst="rect">
            <a:avLst/>
          </a:prstGeom>
          <a:noFill/>
        </p:spPr>
        <p:txBody>
          <a:bodyPr wrap="square" rtlCol="0">
            <a:spAutoFit/>
          </a:bodyPr>
          <a:lstStyle/>
          <a:p>
            <a:pPr algn="ctr"/>
            <a:r>
              <a:rPr lang="en-US" b="1"/>
              <a:t>Funding gap for achieving Target 3</a:t>
            </a:r>
          </a:p>
        </p:txBody>
      </p:sp>
      <p:sp>
        <p:nvSpPr>
          <p:cNvPr id="13" name="TextBox 12">
            <a:extLst>
              <a:ext uri="{FF2B5EF4-FFF2-40B4-BE49-F238E27FC236}">
                <a16:creationId xmlns:a16="http://schemas.microsoft.com/office/drawing/2014/main" id="{5F4310A7-2387-C569-0A5B-9B4F5628A095}"/>
              </a:ext>
            </a:extLst>
          </p:cNvPr>
          <p:cNvSpPr txBox="1"/>
          <p:nvPr/>
        </p:nvSpPr>
        <p:spPr>
          <a:xfrm>
            <a:off x="6493721" y="5517154"/>
            <a:ext cx="2743200" cy="646331"/>
          </a:xfrm>
          <a:prstGeom prst="rect">
            <a:avLst/>
          </a:prstGeom>
          <a:noFill/>
        </p:spPr>
        <p:txBody>
          <a:bodyPr wrap="square" rtlCol="0">
            <a:spAutoFit/>
          </a:bodyPr>
          <a:lstStyle/>
          <a:p>
            <a:pPr algn="ctr"/>
            <a:r>
              <a:rPr lang="en-US" b="1"/>
              <a:t>Financial benefits of achieving Target 3</a:t>
            </a:r>
          </a:p>
        </p:txBody>
      </p:sp>
    </p:spTree>
    <p:extLst>
      <p:ext uri="{BB962C8B-B14F-4D97-AF65-F5344CB8AC3E}">
        <p14:creationId xmlns:p14="http://schemas.microsoft.com/office/powerpoint/2010/main" val="27045788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F4EA4-BB27-7016-28F3-438D2790CDF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89CF424-2638-C2A1-1753-30C191D23A21}"/>
              </a:ext>
            </a:extLst>
          </p:cNvPr>
          <p:cNvSpPr>
            <a:spLocks noGrp="1"/>
          </p:cNvSpPr>
          <p:nvPr>
            <p:ph type="sldNum" sz="quarter" idx="12"/>
          </p:nvPr>
        </p:nvSpPr>
        <p:spPr/>
        <p:txBody>
          <a:bodyPr/>
          <a:lstStyle/>
          <a:p>
            <a:fld id="{A3CF45AB-9DB8-49EB-9CC7-D9E63ACA2F08}" type="slidenum">
              <a:rPr lang="en-US" smtClean="0"/>
              <a:t>76</a:t>
            </a:fld>
            <a:endParaRPr lang="en-US"/>
          </a:p>
        </p:txBody>
      </p:sp>
      <p:sp>
        <p:nvSpPr>
          <p:cNvPr id="5" name="Title 1">
            <a:extLst>
              <a:ext uri="{FF2B5EF4-FFF2-40B4-BE49-F238E27FC236}">
                <a16:creationId xmlns:a16="http://schemas.microsoft.com/office/drawing/2014/main" id="{30A72136-E86A-9717-35C1-3AC0C38CFFF1}"/>
              </a:ext>
            </a:extLst>
          </p:cNvPr>
          <p:cNvSpPr txBox="1">
            <a:spLocks/>
          </p:cNvSpPr>
          <p:nvPr/>
        </p:nvSpPr>
        <p:spPr>
          <a:xfrm>
            <a:off x="24765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Increasing financial support</a:t>
            </a:r>
          </a:p>
        </p:txBody>
      </p:sp>
      <p:sp>
        <p:nvSpPr>
          <p:cNvPr id="2" name="Rectangle 1">
            <a:extLst>
              <a:ext uri="{FF2B5EF4-FFF2-40B4-BE49-F238E27FC236}">
                <a16:creationId xmlns:a16="http://schemas.microsoft.com/office/drawing/2014/main" id="{B435B199-30B3-26C1-4F36-0377E9CE2DB4}"/>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Diagram 7">
            <a:extLst>
              <a:ext uri="{FF2B5EF4-FFF2-40B4-BE49-F238E27FC236}">
                <a16:creationId xmlns:a16="http://schemas.microsoft.com/office/drawing/2014/main" id="{1A249CEB-3F23-AFF5-5C59-7AC467677E29}"/>
              </a:ext>
            </a:extLst>
          </p:cNvPr>
          <p:cNvGraphicFramePr/>
          <p:nvPr>
            <p:extLst>
              <p:ext uri="{D42A27DB-BD31-4B8C-83A1-F6EECF244321}">
                <p14:modId xmlns:p14="http://schemas.microsoft.com/office/powerpoint/2010/main" val="1175558289"/>
              </p:ext>
            </p:extLst>
          </p:nvPr>
        </p:nvGraphicFramePr>
        <p:xfrm>
          <a:off x="669073" y="2125740"/>
          <a:ext cx="10227527" cy="42306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88EB965E-65D1-DBF5-451F-AC9247EBE975}"/>
              </a:ext>
            </a:extLst>
          </p:cNvPr>
          <p:cNvSpPr txBox="1"/>
          <p:nvPr/>
        </p:nvSpPr>
        <p:spPr>
          <a:xfrm>
            <a:off x="669073" y="1287452"/>
            <a:ext cx="10853854" cy="584775"/>
          </a:xfrm>
          <a:prstGeom prst="rect">
            <a:avLst/>
          </a:prstGeom>
          <a:noFill/>
        </p:spPr>
        <p:txBody>
          <a:bodyPr wrap="square" rtlCol="0">
            <a:spAutoFit/>
          </a:bodyPr>
          <a:lstStyle/>
          <a:p>
            <a:r>
              <a:rPr lang="en-US" sz="3200" b="1">
                <a:solidFill>
                  <a:srgbClr val="009AC8"/>
                </a:solidFill>
              </a:rPr>
              <a:t>An effective financing mechanism for an OECM needs to:</a:t>
            </a:r>
          </a:p>
        </p:txBody>
      </p:sp>
      <p:sp>
        <p:nvSpPr>
          <p:cNvPr id="10" name="TextBox 9">
            <a:extLst>
              <a:ext uri="{FF2B5EF4-FFF2-40B4-BE49-F238E27FC236}">
                <a16:creationId xmlns:a16="http://schemas.microsoft.com/office/drawing/2014/main" id="{FEABEBC0-A8F7-3ECA-D2D5-C923C1A58865}"/>
              </a:ext>
            </a:extLst>
          </p:cNvPr>
          <p:cNvSpPr txBox="1"/>
          <p:nvPr/>
        </p:nvSpPr>
        <p:spPr>
          <a:xfrm>
            <a:off x="2347331" y="2352907"/>
            <a:ext cx="624468" cy="707886"/>
          </a:xfrm>
          <a:prstGeom prst="rect">
            <a:avLst/>
          </a:prstGeom>
          <a:noFill/>
        </p:spPr>
        <p:txBody>
          <a:bodyPr wrap="square" rtlCol="0">
            <a:spAutoFit/>
          </a:bodyPr>
          <a:lstStyle/>
          <a:p>
            <a:pPr algn="ctr"/>
            <a:r>
              <a:rPr lang="en-US" sz="4000" b="1">
                <a:solidFill>
                  <a:schemeClr val="bg1"/>
                </a:solidFill>
              </a:rPr>
              <a:t>1</a:t>
            </a:r>
          </a:p>
        </p:txBody>
      </p:sp>
      <p:sp>
        <p:nvSpPr>
          <p:cNvPr id="11" name="TextBox 10">
            <a:extLst>
              <a:ext uri="{FF2B5EF4-FFF2-40B4-BE49-F238E27FC236}">
                <a16:creationId xmlns:a16="http://schemas.microsoft.com/office/drawing/2014/main" id="{E883087B-DAF8-14F5-8906-079874DAA370}"/>
              </a:ext>
            </a:extLst>
          </p:cNvPr>
          <p:cNvSpPr txBox="1"/>
          <p:nvPr/>
        </p:nvSpPr>
        <p:spPr>
          <a:xfrm>
            <a:off x="2352905" y="3887102"/>
            <a:ext cx="624468" cy="707886"/>
          </a:xfrm>
          <a:prstGeom prst="rect">
            <a:avLst/>
          </a:prstGeom>
          <a:noFill/>
        </p:spPr>
        <p:txBody>
          <a:bodyPr wrap="square" rtlCol="0">
            <a:spAutoFit/>
          </a:bodyPr>
          <a:lstStyle/>
          <a:p>
            <a:pPr algn="ctr"/>
            <a:r>
              <a:rPr lang="en-US" sz="4000" b="1">
                <a:solidFill>
                  <a:schemeClr val="bg1"/>
                </a:solidFill>
              </a:rPr>
              <a:t>2</a:t>
            </a:r>
          </a:p>
        </p:txBody>
      </p:sp>
      <p:sp>
        <p:nvSpPr>
          <p:cNvPr id="12" name="TextBox 11">
            <a:extLst>
              <a:ext uri="{FF2B5EF4-FFF2-40B4-BE49-F238E27FC236}">
                <a16:creationId xmlns:a16="http://schemas.microsoft.com/office/drawing/2014/main" id="{932EE833-3309-1FF1-D80E-F05913E08EB9}"/>
              </a:ext>
            </a:extLst>
          </p:cNvPr>
          <p:cNvSpPr txBox="1"/>
          <p:nvPr/>
        </p:nvSpPr>
        <p:spPr>
          <a:xfrm>
            <a:off x="2347331" y="5421297"/>
            <a:ext cx="624468" cy="707886"/>
          </a:xfrm>
          <a:prstGeom prst="rect">
            <a:avLst/>
          </a:prstGeom>
          <a:noFill/>
        </p:spPr>
        <p:txBody>
          <a:bodyPr wrap="square" rtlCol="0">
            <a:spAutoFit/>
          </a:bodyPr>
          <a:lstStyle/>
          <a:p>
            <a:pPr algn="ctr"/>
            <a:r>
              <a:rPr lang="en-US" sz="4000" b="1">
                <a:solidFill>
                  <a:schemeClr val="bg1"/>
                </a:solidFill>
              </a:rPr>
              <a:t>3</a:t>
            </a:r>
          </a:p>
        </p:txBody>
      </p:sp>
      <p:sp>
        <p:nvSpPr>
          <p:cNvPr id="13" name="TextBox 12">
            <a:extLst>
              <a:ext uri="{FF2B5EF4-FFF2-40B4-BE49-F238E27FC236}">
                <a16:creationId xmlns:a16="http://schemas.microsoft.com/office/drawing/2014/main" id="{0DFA07CA-15B8-66A4-6130-8C361EBED59F}"/>
              </a:ext>
            </a:extLst>
          </p:cNvPr>
          <p:cNvSpPr txBox="1"/>
          <p:nvPr/>
        </p:nvSpPr>
        <p:spPr>
          <a:xfrm>
            <a:off x="7861610" y="6425197"/>
            <a:ext cx="3189248" cy="369332"/>
          </a:xfrm>
          <a:prstGeom prst="rect">
            <a:avLst/>
          </a:prstGeom>
          <a:noFill/>
        </p:spPr>
        <p:txBody>
          <a:bodyPr wrap="square" rtlCol="0">
            <a:spAutoFit/>
          </a:bodyPr>
          <a:lstStyle/>
          <a:p>
            <a:pPr algn="l"/>
            <a:r>
              <a:rPr lang="en-US" sz="1800" b="0" i="0" u="none" strike="noStrike" baseline="0" err="1">
                <a:solidFill>
                  <a:schemeClr val="bg2">
                    <a:lumMod val="50000"/>
                  </a:schemeClr>
                </a:solidFill>
                <a:latin typeface="HelveticaNeueLTPro-Lt"/>
              </a:rPr>
              <a:t>Lazić</a:t>
            </a:r>
            <a:r>
              <a:rPr lang="en-US" sz="1800" b="0" i="0" u="none" strike="noStrike" baseline="0">
                <a:solidFill>
                  <a:schemeClr val="bg2">
                    <a:lumMod val="50000"/>
                  </a:schemeClr>
                </a:solidFill>
                <a:latin typeface="HelveticaNeueLTPro-Lt"/>
              </a:rPr>
              <a:t> and Emerton, 2020</a:t>
            </a:r>
            <a:endParaRPr lang="en-US">
              <a:solidFill>
                <a:schemeClr val="bg2">
                  <a:lumMod val="50000"/>
                </a:schemeClr>
              </a:solidFill>
            </a:endParaRPr>
          </a:p>
        </p:txBody>
      </p:sp>
    </p:spTree>
    <p:extLst>
      <p:ext uri="{BB962C8B-B14F-4D97-AF65-F5344CB8AC3E}">
        <p14:creationId xmlns:p14="http://schemas.microsoft.com/office/powerpoint/2010/main" val="20300112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3055E-1213-0566-2FD5-64242F056DD4}"/>
              </a:ext>
            </a:extLst>
          </p:cNvPr>
          <p:cNvSpPr>
            <a:spLocks noGrp="1"/>
          </p:cNvSpPr>
          <p:nvPr>
            <p:ph type="title"/>
          </p:nvPr>
        </p:nvSpPr>
        <p:spPr>
          <a:xfrm>
            <a:off x="503664" y="229485"/>
            <a:ext cx="10850136" cy="1325563"/>
          </a:xfrm>
        </p:spPr>
        <p:txBody>
          <a:bodyPr/>
          <a:lstStyle/>
          <a:p>
            <a:r>
              <a:rPr lang="en-US"/>
              <a:t>Understanding costs related to protected areas</a:t>
            </a:r>
          </a:p>
        </p:txBody>
      </p:sp>
      <p:sp>
        <p:nvSpPr>
          <p:cNvPr id="4" name="Slide Number Placeholder 3">
            <a:extLst>
              <a:ext uri="{FF2B5EF4-FFF2-40B4-BE49-F238E27FC236}">
                <a16:creationId xmlns:a16="http://schemas.microsoft.com/office/drawing/2014/main" id="{703570F9-E0AB-3340-FA2D-A9D3D31A4AA4}"/>
              </a:ext>
            </a:extLst>
          </p:cNvPr>
          <p:cNvSpPr>
            <a:spLocks noGrp="1"/>
          </p:cNvSpPr>
          <p:nvPr>
            <p:ph type="sldNum" sz="quarter" idx="12"/>
          </p:nvPr>
        </p:nvSpPr>
        <p:spPr/>
        <p:txBody>
          <a:bodyPr/>
          <a:lstStyle/>
          <a:p>
            <a:fld id="{A3CF45AB-9DB8-49EB-9CC7-D9E63ACA2F08}" type="slidenum">
              <a:rPr lang="en-US" smtClean="0"/>
              <a:t>77</a:t>
            </a:fld>
            <a:endParaRPr lang="en-US"/>
          </a:p>
        </p:txBody>
      </p:sp>
      <p:pic>
        <p:nvPicPr>
          <p:cNvPr id="6" name="Picture 5">
            <a:extLst>
              <a:ext uri="{FF2B5EF4-FFF2-40B4-BE49-F238E27FC236}">
                <a16:creationId xmlns:a16="http://schemas.microsoft.com/office/drawing/2014/main" id="{0EC48870-7CCE-44EC-BAE0-664B2AA950EC}"/>
              </a:ext>
            </a:extLst>
          </p:cNvPr>
          <p:cNvPicPr>
            <a:picLocks noChangeAspect="1"/>
          </p:cNvPicPr>
          <p:nvPr/>
        </p:nvPicPr>
        <p:blipFill>
          <a:blip r:embed="rId2"/>
          <a:stretch>
            <a:fillRect/>
          </a:stretch>
        </p:blipFill>
        <p:spPr>
          <a:xfrm>
            <a:off x="838200" y="1555048"/>
            <a:ext cx="10412730" cy="4801302"/>
          </a:xfrm>
          <a:prstGeom prst="rect">
            <a:avLst/>
          </a:prstGeom>
        </p:spPr>
      </p:pic>
      <p:sp>
        <p:nvSpPr>
          <p:cNvPr id="3" name="Rectangle 2">
            <a:extLst>
              <a:ext uri="{FF2B5EF4-FFF2-40B4-BE49-F238E27FC236}">
                <a16:creationId xmlns:a16="http://schemas.microsoft.com/office/drawing/2014/main" id="{4B63B7C4-8434-19E0-62A9-C4D1BB6F5CA0}"/>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60466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1C892-2F95-3B5E-F12D-AFED960056F4}"/>
              </a:ext>
            </a:extLst>
          </p:cNvPr>
          <p:cNvSpPr>
            <a:spLocks noGrp="1"/>
          </p:cNvSpPr>
          <p:nvPr>
            <p:ph type="title"/>
          </p:nvPr>
        </p:nvSpPr>
        <p:spPr>
          <a:xfrm>
            <a:off x="390293" y="220315"/>
            <a:ext cx="5839685" cy="1325563"/>
          </a:xfrm>
        </p:spPr>
        <p:txBody>
          <a:bodyPr>
            <a:noAutofit/>
          </a:bodyPr>
          <a:lstStyle/>
          <a:p>
            <a:r>
              <a:rPr lang="en-US" sz="3200" b="0" i="0" u="none" strike="noStrike" baseline="0"/>
              <a:t>Systematic approaches and methods to finance OECMs</a:t>
            </a:r>
            <a:endParaRPr lang="en-US" sz="3200"/>
          </a:p>
        </p:txBody>
      </p:sp>
      <p:sp>
        <p:nvSpPr>
          <p:cNvPr id="3" name="Content Placeholder 2">
            <a:extLst>
              <a:ext uri="{FF2B5EF4-FFF2-40B4-BE49-F238E27FC236}">
                <a16:creationId xmlns:a16="http://schemas.microsoft.com/office/drawing/2014/main" id="{01C4A0ED-5CBC-8862-54B5-986C5AE815B7}"/>
              </a:ext>
            </a:extLst>
          </p:cNvPr>
          <p:cNvSpPr>
            <a:spLocks noGrp="1"/>
          </p:cNvSpPr>
          <p:nvPr>
            <p:ph idx="1"/>
          </p:nvPr>
        </p:nvSpPr>
        <p:spPr>
          <a:xfrm>
            <a:off x="559420" y="1753142"/>
            <a:ext cx="5009942" cy="4881834"/>
          </a:xfrm>
        </p:spPr>
        <p:txBody>
          <a:bodyPr>
            <a:normAutofit/>
          </a:bodyPr>
          <a:lstStyle/>
          <a:p>
            <a:pPr marL="0" indent="0" algn="l">
              <a:buNone/>
            </a:pPr>
            <a:r>
              <a:rPr lang="en-US" sz="2400" b="1" i="0" u="none" strike="noStrike" baseline="0">
                <a:solidFill>
                  <a:srgbClr val="3B86BF"/>
                </a:solidFill>
                <a:latin typeface="+mj-lt"/>
              </a:rPr>
              <a:t>Any work on financing an OECM should begin with an assessment of:</a:t>
            </a:r>
          </a:p>
          <a:p>
            <a:pPr marL="0" indent="0" algn="l">
              <a:buNone/>
            </a:pPr>
            <a:endParaRPr lang="en-US" sz="1100" b="0" i="0" u="none" strike="noStrike" baseline="0">
              <a:latin typeface="+mj-lt"/>
            </a:endParaRPr>
          </a:p>
          <a:p>
            <a:pPr algn="l"/>
            <a:r>
              <a:rPr lang="en-US" sz="2400" b="0" i="0" u="none" strike="noStrike" baseline="0">
                <a:latin typeface="+mj-lt"/>
              </a:rPr>
              <a:t>How governance and management of the site is currently conducted and being resourced;</a:t>
            </a:r>
          </a:p>
          <a:p>
            <a:pPr algn="l"/>
            <a:r>
              <a:rPr lang="en-US" sz="2400" b="0" i="0" u="none" strike="noStrike" baseline="0">
                <a:latin typeface="+mj-lt"/>
              </a:rPr>
              <a:t>How permanent the arrangements are and what conditions are needed for it to continue;</a:t>
            </a:r>
          </a:p>
          <a:p>
            <a:pPr algn="l"/>
            <a:r>
              <a:rPr lang="en-US" sz="2400" b="0" i="0" u="none" strike="noStrike" baseline="0">
                <a:latin typeface="+mj-lt"/>
              </a:rPr>
              <a:t>What additional inputs are required to secure the long-term future of the site, including addressing likely threats.</a:t>
            </a:r>
            <a:endParaRPr lang="en-US" sz="3600">
              <a:latin typeface="+mj-lt"/>
            </a:endParaRPr>
          </a:p>
        </p:txBody>
      </p:sp>
      <p:sp>
        <p:nvSpPr>
          <p:cNvPr id="4" name="Slide Number Placeholder 3">
            <a:extLst>
              <a:ext uri="{FF2B5EF4-FFF2-40B4-BE49-F238E27FC236}">
                <a16:creationId xmlns:a16="http://schemas.microsoft.com/office/drawing/2014/main" id="{BB754C60-FB21-D2F6-51B4-F16043DA0179}"/>
              </a:ext>
            </a:extLst>
          </p:cNvPr>
          <p:cNvSpPr>
            <a:spLocks noGrp="1"/>
          </p:cNvSpPr>
          <p:nvPr>
            <p:ph type="sldNum" sz="quarter" idx="12"/>
          </p:nvPr>
        </p:nvSpPr>
        <p:spPr/>
        <p:txBody>
          <a:bodyPr/>
          <a:lstStyle/>
          <a:p>
            <a:fld id="{A3CF45AB-9DB8-49EB-9CC7-D9E63ACA2F08}" type="slidenum">
              <a:rPr lang="en-US" smtClean="0"/>
              <a:t>78</a:t>
            </a:fld>
            <a:endParaRPr lang="en-US"/>
          </a:p>
        </p:txBody>
      </p:sp>
      <p:sp>
        <p:nvSpPr>
          <p:cNvPr id="5" name="Rectangle 4">
            <a:extLst>
              <a:ext uri="{FF2B5EF4-FFF2-40B4-BE49-F238E27FC236}">
                <a16:creationId xmlns:a16="http://schemas.microsoft.com/office/drawing/2014/main" id="{4D9D9057-F259-A2BE-7066-40E8D268D01B}"/>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white animal with black eyes and a black nose&#10;&#10;AI-generated content may be incorrect.">
            <a:extLst>
              <a:ext uri="{FF2B5EF4-FFF2-40B4-BE49-F238E27FC236}">
                <a16:creationId xmlns:a16="http://schemas.microsoft.com/office/drawing/2014/main" id="{330CE764-29CC-F3FD-8141-DE986727BAD7}"/>
              </a:ext>
            </a:extLst>
          </p:cNvPr>
          <p:cNvPicPr>
            <a:picLocks noChangeAspect="1"/>
          </p:cNvPicPr>
          <p:nvPr/>
        </p:nvPicPr>
        <p:blipFill>
          <a:blip r:embed="rId3">
            <a:extLst>
              <a:ext uri="{28A0092B-C50C-407E-A947-70E740481C1C}">
                <a14:useLocalDpi xmlns:a14="http://schemas.microsoft.com/office/drawing/2010/main" val="0"/>
              </a:ext>
            </a:extLst>
          </a:blip>
          <a:srcRect l="22526" r="21442"/>
          <a:stretch/>
        </p:blipFill>
        <p:spPr>
          <a:xfrm>
            <a:off x="5999020" y="0"/>
            <a:ext cx="5763322" cy="6858000"/>
          </a:xfrm>
          <a:prstGeom prst="rect">
            <a:avLst/>
          </a:prstGeom>
        </p:spPr>
      </p:pic>
      <p:sp>
        <p:nvSpPr>
          <p:cNvPr id="9" name="TextBox 8">
            <a:extLst>
              <a:ext uri="{FF2B5EF4-FFF2-40B4-BE49-F238E27FC236}">
                <a16:creationId xmlns:a16="http://schemas.microsoft.com/office/drawing/2014/main" id="{E28FCB4C-9E73-7A41-8C2A-ED714D28ACC0}"/>
              </a:ext>
            </a:extLst>
          </p:cNvPr>
          <p:cNvSpPr txBox="1"/>
          <p:nvPr/>
        </p:nvSpPr>
        <p:spPr>
          <a:xfrm>
            <a:off x="10425911" y="6538912"/>
            <a:ext cx="1718268" cy="261610"/>
          </a:xfrm>
          <a:prstGeom prst="rect">
            <a:avLst/>
          </a:prstGeom>
          <a:noFill/>
        </p:spPr>
        <p:txBody>
          <a:bodyPr wrap="square" rtlCol="0">
            <a:spAutoFit/>
          </a:bodyPr>
          <a:lstStyle/>
          <a:p>
            <a:r>
              <a:rPr lang="en-US" sz="1100">
                <a:solidFill>
                  <a:schemeClr val="bg1"/>
                </a:solidFill>
              </a:rPr>
              <a:t>WWF Madagascar</a:t>
            </a:r>
          </a:p>
        </p:txBody>
      </p:sp>
    </p:spTree>
    <p:extLst>
      <p:ext uri="{BB962C8B-B14F-4D97-AF65-F5344CB8AC3E}">
        <p14:creationId xmlns:p14="http://schemas.microsoft.com/office/powerpoint/2010/main" val="27538287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719F3-61FE-B1CA-9174-21732CE9B339}"/>
              </a:ext>
            </a:extLst>
          </p:cNvPr>
          <p:cNvSpPr>
            <a:spLocks noGrp="1"/>
          </p:cNvSpPr>
          <p:nvPr>
            <p:ph type="title"/>
          </p:nvPr>
        </p:nvSpPr>
        <p:spPr>
          <a:xfrm>
            <a:off x="429658" y="145406"/>
            <a:ext cx="10515600" cy="1325563"/>
          </a:xfrm>
        </p:spPr>
        <p:txBody>
          <a:bodyPr/>
          <a:lstStyle/>
          <a:p>
            <a:r>
              <a:rPr lang="en-US"/>
              <a:t>The four systematic approaches</a:t>
            </a:r>
          </a:p>
        </p:txBody>
      </p:sp>
      <p:sp>
        <p:nvSpPr>
          <p:cNvPr id="4" name="Slide Number Placeholder 3">
            <a:extLst>
              <a:ext uri="{FF2B5EF4-FFF2-40B4-BE49-F238E27FC236}">
                <a16:creationId xmlns:a16="http://schemas.microsoft.com/office/drawing/2014/main" id="{AAF3CDAB-C3C3-1C3A-35D9-3EA6A9AA6C12}"/>
              </a:ext>
            </a:extLst>
          </p:cNvPr>
          <p:cNvSpPr>
            <a:spLocks noGrp="1"/>
          </p:cNvSpPr>
          <p:nvPr>
            <p:ph type="sldNum" sz="quarter" idx="12"/>
          </p:nvPr>
        </p:nvSpPr>
        <p:spPr/>
        <p:txBody>
          <a:bodyPr/>
          <a:lstStyle/>
          <a:p>
            <a:fld id="{A3CF45AB-9DB8-49EB-9CC7-D9E63ACA2F08}" type="slidenum">
              <a:rPr lang="en-US" smtClean="0"/>
              <a:t>79</a:t>
            </a:fld>
            <a:endParaRPr lang="en-US"/>
          </a:p>
        </p:txBody>
      </p:sp>
      <p:graphicFrame>
        <p:nvGraphicFramePr>
          <p:cNvPr id="5" name="Diagram 4">
            <a:extLst>
              <a:ext uri="{FF2B5EF4-FFF2-40B4-BE49-F238E27FC236}">
                <a16:creationId xmlns:a16="http://schemas.microsoft.com/office/drawing/2014/main" id="{353FE8C5-FEA5-C5E9-9301-83507536BD6A}"/>
              </a:ext>
            </a:extLst>
          </p:cNvPr>
          <p:cNvGraphicFramePr/>
          <p:nvPr>
            <p:extLst>
              <p:ext uri="{D42A27DB-BD31-4B8C-83A1-F6EECF244321}">
                <p14:modId xmlns:p14="http://schemas.microsoft.com/office/powerpoint/2010/main" val="1157261913"/>
              </p:ext>
            </p:extLst>
          </p:nvPr>
        </p:nvGraphicFramePr>
        <p:xfrm>
          <a:off x="2032000" y="1470969"/>
          <a:ext cx="8128000" cy="48163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A11DE666-7D62-7AB0-3E64-7BD54C5A70C4}"/>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D49F12E-BD61-CBCD-4D2A-3E36B8F83A3A}"/>
              </a:ext>
            </a:extLst>
          </p:cNvPr>
          <p:cNvSpPr txBox="1"/>
          <p:nvPr/>
        </p:nvSpPr>
        <p:spPr>
          <a:xfrm>
            <a:off x="4869366" y="6356350"/>
            <a:ext cx="2453268" cy="369332"/>
          </a:xfrm>
          <a:prstGeom prst="rect">
            <a:avLst/>
          </a:prstGeom>
          <a:noFill/>
        </p:spPr>
        <p:txBody>
          <a:bodyPr wrap="square" rtlCol="0">
            <a:spAutoFit/>
          </a:bodyPr>
          <a:lstStyle/>
          <a:p>
            <a:pPr algn="ctr"/>
            <a:r>
              <a:rPr lang="en-US"/>
              <a:t> (Meyers et al., 2020)</a:t>
            </a:r>
          </a:p>
        </p:txBody>
      </p:sp>
    </p:spTree>
    <p:extLst>
      <p:ext uri="{BB962C8B-B14F-4D97-AF65-F5344CB8AC3E}">
        <p14:creationId xmlns:p14="http://schemas.microsoft.com/office/powerpoint/2010/main" val="3921835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1B442-5D01-686A-FA08-D3311AC189EF}"/>
              </a:ext>
            </a:extLst>
          </p:cNvPr>
          <p:cNvSpPr>
            <a:spLocks noGrp="1"/>
          </p:cNvSpPr>
          <p:nvPr>
            <p:ph type="title"/>
          </p:nvPr>
        </p:nvSpPr>
        <p:spPr/>
        <p:txBody>
          <a:bodyPr/>
          <a:lstStyle/>
          <a:p>
            <a:r>
              <a:rPr lang="en-US"/>
              <a:t>The CBD definition of an OECM</a:t>
            </a:r>
          </a:p>
        </p:txBody>
      </p:sp>
      <p:sp>
        <p:nvSpPr>
          <p:cNvPr id="3" name="Content Placeholder 2">
            <a:extLst>
              <a:ext uri="{FF2B5EF4-FFF2-40B4-BE49-F238E27FC236}">
                <a16:creationId xmlns:a16="http://schemas.microsoft.com/office/drawing/2014/main" id="{815260AB-5E13-7C76-20E9-680BEC9C0557}"/>
              </a:ext>
            </a:extLst>
          </p:cNvPr>
          <p:cNvSpPr>
            <a:spLocks noGrp="1"/>
          </p:cNvSpPr>
          <p:nvPr>
            <p:ph idx="1"/>
          </p:nvPr>
        </p:nvSpPr>
        <p:spPr>
          <a:xfrm>
            <a:off x="2170323" y="2079012"/>
            <a:ext cx="8665683" cy="4101451"/>
          </a:xfrm>
        </p:spPr>
        <p:txBody>
          <a:bodyPr>
            <a:normAutofit/>
          </a:bodyPr>
          <a:lstStyle/>
          <a:p>
            <a:pPr marL="0" indent="0">
              <a:buNone/>
            </a:pPr>
            <a:r>
              <a:rPr lang="en-US" sz="3200" i="1"/>
              <a:t>A geographically defined area other than a Protected Area, which is governed and managed in ways that achieve positive and sustained long-term outcomes for the in situ conservation of biodiversity with associated ecosystem functions and services and where applicable, cultural, spiritual, socio-economic, and other locally relevant values.</a:t>
            </a:r>
          </a:p>
        </p:txBody>
      </p:sp>
      <p:sp>
        <p:nvSpPr>
          <p:cNvPr id="4" name="Slide Number Placeholder 3">
            <a:extLst>
              <a:ext uri="{FF2B5EF4-FFF2-40B4-BE49-F238E27FC236}">
                <a16:creationId xmlns:a16="http://schemas.microsoft.com/office/drawing/2014/main" id="{37820C14-CED8-455C-C52E-416DCEB4351B}"/>
              </a:ext>
            </a:extLst>
          </p:cNvPr>
          <p:cNvSpPr>
            <a:spLocks noGrp="1"/>
          </p:cNvSpPr>
          <p:nvPr>
            <p:ph type="sldNum" sz="quarter" idx="12"/>
          </p:nvPr>
        </p:nvSpPr>
        <p:spPr/>
        <p:txBody>
          <a:bodyPr/>
          <a:lstStyle/>
          <a:p>
            <a:fld id="{A3CF45AB-9DB8-49EB-9CC7-D9E63ACA2F08}" type="slidenum">
              <a:rPr lang="en-US" smtClean="0"/>
              <a:t>8</a:t>
            </a:fld>
            <a:endParaRPr lang="en-US"/>
          </a:p>
        </p:txBody>
      </p:sp>
      <p:sp>
        <p:nvSpPr>
          <p:cNvPr id="5" name="Rectangle 4">
            <a:extLst>
              <a:ext uri="{FF2B5EF4-FFF2-40B4-BE49-F238E27FC236}">
                <a16:creationId xmlns:a16="http://schemas.microsoft.com/office/drawing/2014/main" id="{E55C9F1F-9AD5-EC68-B12A-26633A5B8B78}"/>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Open quotation mark with solid fill">
            <a:extLst>
              <a:ext uri="{FF2B5EF4-FFF2-40B4-BE49-F238E27FC236}">
                <a16:creationId xmlns:a16="http://schemas.microsoft.com/office/drawing/2014/main" id="{719ACE69-6236-21B3-2F07-CBAD1CCEB4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1062209" y="1416230"/>
            <a:ext cx="1325563" cy="1325563"/>
          </a:xfrm>
          <a:prstGeom prst="rect">
            <a:avLst/>
          </a:prstGeom>
        </p:spPr>
      </p:pic>
    </p:spTree>
    <p:extLst>
      <p:ext uri="{BB962C8B-B14F-4D97-AF65-F5344CB8AC3E}">
        <p14:creationId xmlns:p14="http://schemas.microsoft.com/office/powerpoint/2010/main" val="125506335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8121D84-74FF-D2A9-0B86-1E6675514201}"/>
              </a:ext>
            </a:extLst>
          </p:cNvPr>
          <p:cNvSpPr>
            <a:spLocks noGrp="1"/>
          </p:cNvSpPr>
          <p:nvPr>
            <p:ph type="sldNum" sz="quarter" idx="12"/>
          </p:nvPr>
        </p:nvSpPr>
        <p:spPr/>
        <p:txBody>
          <a:bodyPr/>
          <a:lstStyle/>
          <a:p>
            <a:fld id="{A3CF45AB-9DB8-49EB-9CC7-D9E63ACA2F08}" type="slidenum">
              <a:rPr lang="en-US" smtClean="0"/>
              <a:t>80</a:t>
            </a:fld>
            <a:endParaRPr lang="en-US"/>
          </a:p>
        </p:txBody>
      </p:sp>
      <p:sp>
        <p:nvSpPr>
          <p:cNvPr id="5" name="Rectangle 4">
            <a:extLst>
              <a:ext uri="{FF2B5EF4-FFF2-40B4-BE49-F238E27FC236}">
                <a16:creationId xmlns:a16="http://schemas.microsoft.com/office/drawing/2014/main" id="{164E1502-BB7B-9B3A-6793-4A3DE41772E0}"/>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AF73963-596E-B345-CA9E-87F9151091A7}"/>
              </a:ext>
            </a:extLst>
          </p:cNvPr>
          <p:cNvSpPr/>
          <p:nvPr/>
        </p:nvSpPr>
        <p:spPr>
          <a:xfrm>
            <a:off x="380876" y="563233"/>
            <a:ext cx="2351566" cy="544804"/>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9AC8"/>
              </a:solidFill>
            </a:endParaRPr>
          </a:p>
        </p:txBody>
      </p:sp>
      <p:sp>
        <p:nvSpPr>
          <p:cNvPr id="7" name="Title 1">
            <a:extLst>
              <a:ext uri="{FF2B5EF4-FFF2-40B4-BE49-F238E27FC236}">
                <a16:creationId xmlns:a16="http://schemas.microsoft.com/office/drawing/2014/main" id="{A322B0D3-2FE0-8856-4FE6-3C2AD482171B}"/>
              </a:ext>
            </a:extLst>
          </p:cNvPr>
          <p:cNvSpPr txBox="1">
            <a:spLocks/>
          </p:cNvSpPr>
          <p:nvPr/>
        </p:nvSpPr>
        <p:spPr>
          <a:xfrm>
            <a:off x="327086" y="18361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solidFill>
                  <a:schemeClr val="bg1"/>
                </a:solidFill>
              </a:rPr>
              <a:t>Case study: </a:t>
            </a:r>
            <a:r>
              <a:rPr lang="en-US" sz="3600"/>
              <a:t>Financial mechanisms for OECMs</a:t>
            </a:r>
          </a:p>
        </p:txBody>
      </p:sp>
      <p:sp>
        <p:nvSpPr>
          <p:cNvPr id="12" name="TextBox 11">
            <a:extLst>
              <a:ext uri="{FF2B5EF4-FFF2-40B4-BE49-F238E27FC236}">
                <a16:creationId xmlns:a16="http://schemas.microsoft.com/office/drawing/2014/main" id="{682C1313-8273-140D-086E-E2F32A3527A0}"/>
              </a:ext>
            </a:extLst>
          </p:cNvPr>
          <p:cNvSpPr txBox="1"/>
          <p:nvPr/>
        </p:nvSpPr>
        <p:spPr>
          <a:xfrm>
            <a:off x="720762" y="2216076"/>
            <a:ext cx="4679577" cy="3785652"/>
          </a:xfrm>
          <a:prstGeom prst="rect">
            <a:avLst/>
          </a:prstGeom>
          <a:noFill/>
        </p:spPr>
        <p:txBody>
          <a:bodyPr wrap="square" rtlCol="0">
            <a:spAutoFit/>
          </a:bodyPr>
          <a:lstStyle/>
          <a:p>
            <a:r>
              <a:rPr lang="en-US" sz="2400"/>
              <a:t>After a national scoping study on various mechanisms and considerations, Viet Nam is considering providing a legal basis to finance OECMs through </a:t>
            </a:r>
            <a:r>
              <a:rPr lang="en-US" sz="2400" b="1"/>
              <a:t>payment for ecosystem scheme regulations</a:t>
            </a:r>
            <a:r>
              <a:rPr lang="en-US" sz="2400"/>
              <a:t>, as outlined in Article 138 of the Law on Environmental Protection in Viet Nam (Sharma et al., 2023).</a:t>
            </a:r>
          </a:p>
        </p:txBody>
      </p:sp>
      <p:sp>
        <p:nvSpPr>
          <p:cNvPr id="13" name="TextBox 12">
            <a:extLst>
              <a:ext uri="{FF2B5EF4-FFF2-40B4-BE49-F238E27FC236}">
                <a16:creationId xmlns:a16="http://schemas.microsoft.com/office/drawing/2014/main" id="{E16B5A4C-7689-C43B-81C8-446F13A5B749}"/>
              </a:ext>
            </a:extLst>
          </p:cNvPr>
          <p:cNvSpPr txBox="1"/>
          <p:nvPr/>
        </p:nvSpPr>
        <p:spPr>
          <a:xfrm>
            <a:off x="6319995" y="2216076"/>
            <a:ext cx="4787153" cy="3785652"/>
          </a:xfrm>
          <a:prstGeom prst="rect">
            <a:avLst/>
          </a:prstGeom>
          <a:noFill/>
        </p:spPr>
        <p:txBody>
          <a:bodyPr wrap="square" rtlCol="0">
            <a:spAutoFit/>
          </a:bodyPr>
          <a:lstStyle/>
          <a:p>
            <a:r>
              <a:rPr lang="en-US" sz="2400"/>
              <a:t>The Maldives is using </a:t>
            </a:r>
            <a:r>
              <a:rPr lang="en-US" sz="2400" b="1"/>
              <a:t>collaborative management partnerships between governments and the private sector </a:t>
            </a:r>
            <a:r>
              <a:rPr lang="en-US" sz="2400"/>
              <a:t>to fund OECM sites. This entails partnerships with seaside resorts to create marine OECMs in the area surrounding their property </a:t>
            </a:r>
          </a:p>
          <a:p>
            <a:r>
              <a:rPr lang="en-US" sz="2400"/>
              <a:t>(Ministry of Environment, Climate Change and Technology, 2022).</a:t>
            </a:r>
          </a:p>
        </p:txBody>
      </p:sp>
      <p:sp>
        <p:nvSpPr>
          <p:cNvPr id="16" name="Rectangle: Diagonal Corners Snipped 15">
            <a:extLst>
              <a:ext uri="{FF2B5EF4-FFF2-40B4-BE49-F238E27FC236}">
                <a16:creationId xmlns:a16="http://schemas.microsoft.com/office/drawing/2014/main" id="{04701671-B3C9-F8A3-F22A-8DEF14B1397F}"/>
              </a:ext>
            </a:extLst>
          </p:cNvPr>
          <p:cNvSpPr/>
          <p:nvPr/>
        </p:nvSpPr>
        <p:spPr>
          <a:xfrm>
            <a:off x="1556659" y="1487659"/>
            <a:ext cx="2351566" cy="584775"/>
          </a:xfrm>
          <a:prstGeom prst="snip2Diag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F97AB94-F12A-C529-649F-94AEF9A72D1A}"/>
              </a:ext>
            </a:extLst>
          </p:cNvPr>
          <p:cNvSpPr txBox="1"/>
          <p:nvPr/>
        </p:nvSpPr>
        <p:spPr>
          <a:xfrm>
            <a:off x="1267802" y="1487659"/>
            <a:ext cx="2929280" cy="584775"/>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en-US" sz="3200" b="1">
                <a:solidFill>
                  <a:schemeClr val="bg1"/>
                </a:solidFill>
              </a:rPr>
              <a:t>Viet Nam</a:t>
            </a:r>
          </a:p>
        </p:txBody>
      </p:sp>
      <p:sp>
        <p:nvSpPr>
          <p:cNvPr id="17" name="Rectangle: Diagonal Corners Snipped 16">
            <a:extLst>
              <a:ext uri="{FF2B5EF4-FFF2-40B4-BE49-F238E27FC236}">
                <a16:creationId xmlns:a16="http://schemas.microsoft.com/office/drawing/2014/main" id="{B96ECCB3-9A51-7085-26A8-6ED0E978CEBB}"/>
              </a:ext>
            </a:extLst>
          </p:cNvPr>
          <p:cNvSpPr/>
          <p:nvPr/>
        </p:nvSpPr>
        <p:spPr>
          <a:xfrm>
            <a:off x="7272759" y="1487658"/>
            <a:ext cx="2351566" cy="584775"/>
          </a:xfrm>
          <a:prstGeom prst="snip2Diag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1803C6F-CA2D-2649-4AA6-700CF375FA63}"/>
              </a:ext>
            </a:extLst>
          </p:cNvPr>
          <p:cNvSpPr txBox="1"/>
          <p:nvPr/>
        </p:nvSpPr>
        <p:spPr>
          <a:xfrm>
            <a:off x="6983902" y="1487657"/>
            <a:ext cx="2929280" cy="584775"/>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en-US" sz="3200" b="1">
                <a:solidFill>
                  <a:schemeClr val="bg1"/>
                </a:solidFill>
              </a:rPr>
              <a:t>Maldives</a:t>
            </a:r>
          </a:p>
        </p:txBody>
      </p:sp>
    </p:spTree>
    <p:extLst>
      <p:ext uri="{BB962C8B-B14F-4D97-AF65-F5344CB8AC3E}">
        <p14:creationId xmlns:p14="http://schemas.microsoft.com/office/powerpoint/2010/main" val="354419299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E28AD-5E96-0BF5-E86D-86DBAB6C78C1}"/>
              </a:ext>
            </a:extLst>
          </p:cNvPr>
          <p:cNvSpPr>
            <a:spLocks noGrp="1"/>
          </p:cNvSpPr>
          <p:nvPr>
            <p:ph type="title"/>
          </p:nvPr>
        </p:nvSpPr>
        <p:spPr>
          <a:xfrm>
            <a:off x="649111" y="462240"/>
            <a:ext cx="10515600" cy="1325563"/>
          </a:xfrm>
        </p:spPr>
        <p:txBody>
          <a:bodyPr/>
          <a:lstStyle/>
          <a:p>
            <a:pPr algn="ctr"/>
            <a:r>
              <a:rPr lang="en-US"/>
              <a:t>Defending OECMs</a:t>
            </a:r>
          </a:p>
        </p:txBody>
      </p:sp>
      <p:sp>
        <p:nvSpPr>
          <p:cNvPr id="4" name="Slide Number Placeholder 3">
            <a:extLst>
              <a:ext uri="{FF2B5EF4-FFF2-40B4-BE49-F238E27FC236}">
                <a16:creationId xmlns:a16="http://schemas.microsoft.com/office/drawing/2014/main" id="{5E6EC9B4-E1BD-D9E0-975C-6A131525C619}"/>
              </a:ext>
            </a:extLst>
          </p:cNvPr>
          <p:cNvSpPr>
            <a:spLocks noGrp="1"/>
          </p:cNvSpPr>
          <p:nvPr>
            <p:ph type="sldNum" sz="quarter" idx="12"/>
          </p:nvPr>
        </p:nvSpPr>
        <p:spPr/>
        <p:txBody>
          <a:bodyPr/>
          <a:lstStyle/>
          <a:p>
            <a:fld id="{A3CF45AB-9DB8-49EB-9CC7-D9E63ACA2F08}" type="slidenum">
              <a:rPr lang="en-US" smtClean="0"/>
              <a:t>81</a:t>
            </a:fld>
            <a:endParaRPr lang="en-US"/>
          </a:p>
        </p:txBody>
      </p:sp>
      <p:sp>
        <p:nvSpPr>
          <p:cNvPr id="5" name="Rectangle 4">
            <a:extLst>
              <a:ext uri="{FF2B5EF4-FFF2-40B4-BE49-F238E27FC236}">
                <a16:creationId xmlns:a16="http://schemas.microsoft.com/office/drawing/2014/main" id="{962948B7-5147-2A05-7BC3-AA6DD8589672}"/>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968120D1-F905-FC55-2D03-13CBFB1EBE0E}"/>
              </a:ext>
            </a:extLst>
          </p:cNvPr>
          <p:cNvGrpSpPr/>
          <p:nvPr/>
        </p:nvGrpSpPr>
        <p:grpSpPr>
          <a:xfrm>
            <a:off x="795501" y="2533640"/>
            <a:ext cx="10222820" cy="2651677"/>
            <a:chOff x="864280" y="2248066"/>
            <a:chExt cx="10222820" cy="2651677"/>
          </a:xfrm>
          <a:solidFill>
            <a:srgbClr val="49AA42"/>
          </a:solidFill>
        </p:grpSpPr>
        <p:sp>
          <p:nvSpPr>
            <p:cNvPr id="7" name="Rectangle 6">
              <a:extLst>
                <a:ext uri="{FF2B5EF4-FFF2-40B4-BE49-F238E27FC236}">
                  <a16:creationId xmlns:a16="http://schemas.microsoft.com/office/drawing/2014/main" id="{EE3E9B90-E5F9-C438-1B42-5A265B58D297}"/>
                </a:ext>
              </a:extLst>
            </p:cNvPr>
            <p:cNvSpPr/>
            <p:nvPr/>
          </p:nvSpPr>
          <p:spPr>
            <a:xfrm>
              <a:off x="864280" y="2248066"/>
              <a:ext cx="10222820" cy="2651677"/>
            </a:xfrm>
            <a:prstGeom prst="rect">
              <a:avLst/>
            </a:prstGeom>
            <a:solidFill>
              <a:srgbClr val="009AC8"/>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8F6DA8"/>
                </a:solidFill>
              </a:endParaRPr>
            </a:p>
          </p:txBody>
        </p:sp>
        <p:sp>
          <p:nvSpPr>
            <p:cNvPr id="8" name="Content Placeholder 2">
              <a:extLst>
                <a:ext uri="{FF2B5EF4-FFF2-40B4-BE49-F238E27FC236}">
                  <a16:creationId xmlns:a16="http://schemas.microsoft.com/office/drawing/2014/main" id="{0BB69D5F-A388-2DBF-F032-FAD1CED9EBBD}"/>
                </a:ext>
              </a:extLst>
            </p:cNvPr>
            <p:cNvSpPr txBox="1">
              <a:spLocks/>
            </p:cNvSpPr>
            <p:nvPr/>
          </p:nvSpPr>
          <p:spPr>
            <a:xfrm>
              <a:off x="4347756" y="2414177"/>
              <a:ext cx="6590271" cy="2485566"/>
            </a:xfrm>
            <a:prstGeom prst="rect">
              <a:avLst/>
            </a:prstGeom>
            <a:noFill/>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sz="3200" b="0" i="0" u="none" strike="noStrike" baseline="0">
                  <a:latin typeface="+mj-lt"/>
                </a:rPr>
                <a:t>Establish networks and other mechanisms to ensure people working for the conservation of an OECM have access to support to help address challenges and threats they face.</a:t>
              </a:r>
              <a:endParaRPr lang="en-US" sz="3200">
                <a:latin typeface="+mj-lt"/>
              </a:endParaRPr>
            </a:p>
          </p:txBody>
        </p:sp>
        <p:sp>
          <p:nvSpPr>
            <p:cNvPr id="9" name="TextBox 8">
              <a:extLst>
                <a:ext uri="{FF2B5EF4-FFF2-40B4-BE49-F238E27FC236}">
                  <a16:creationId xmlns:a16="http://schemas.microsoft.com/office/drawing/2014/main" id="{6A7F40D2-1624-40C6-CBA2-9BC3A34AED4A}"/>
                </a:ext>
              </a:extLst>
            </p:cNvPr>
            <p:cNvSpPr txBox="1"/>
            <p:nvPr/>
          </p:nvSpPr>
          <p:spPr>
            <a:xfrm>
              <a:off x="1108797" y="2850629"/>
              <a:ext cx="3238959" cy="1446550"/>
            </a:xfrm>
            <a:prstGeom prst="rect">
              <a:avLst/>
            </a:prstGeom>
            <a:noFill/>
            <a:ln>
              <a:noFill/>
            </a:ln>
          </p:spPr>
          <p:txBody>
            <a:bodyPr wrap="square" rtlCol="0">
              <a:spAutoFit/>
            </a:bodyPr>
            <a:lstStyle/>
            <a:p>
              <a:r>
                <a:rPr lang="en-US" sz="4400" b="1">
                  <a:solidFill>
                    <a:schemeClr val="bg1"/>
                  </a:solidFill>
                </a:rPr>
                <a:t>GOOD PRACTICE</a:t>
              </a:r>
            </a:p>
          </p:txBody>
        </p:sp>
      </p:grpSp>
    </p:spTree>
    <p:extLst>
      <p:ext uri="{BB962C8B-B14F-4D97-AF65-F5344CB8AC3E}">
        <p14:creationId xmlns:p14="http://schemas.microsoft.com/office/powerpoint/2010/main" val="36846146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1CD411-7536-528B-DC83-A44B33C9B1FC}"/>
              </a:ext>
            </a:extLst>
          </p:cNvPr>
          <p:cNvSpPr>
            <a:spLocks noGrp="1"/>
          </p:cNvSpPr>
          <p:nvPr>
            <p:ph idx="1"/>
          </p:nvPr>
        </p:nvSpPr>
        <p:spPr>
          <a:xfrm>
            <a:off x="6605081" y="1425673"/>
            <a:ext cx="5038928" cy="5047410"/>
          </a:xfrm>
        </p:spPr>
        <p:txBody>
          <a:bodyPr>
            <a:normAutofit/>
          </a:bodyPr>
          <a:lstStyle/>
          <a:p>
            <a:pPr marL="0" indent="0">
              <a:buNone/>
            </a:pPr>
            <a:r>
              <a:rPr lang="en-US" sz="2400" b="1">
                <a:solidFill>
                  <a:srgbClr val="009AC8"/>
                </a:solidFill>
              </a:rPr>
              <a:t>Possible actions at the site level:</a:t>
            </a:r>
          </a:p>
          <a:p>
            <a:pPr>
              <a:buFont typeface="Wingdings" panose="05000000000000000000" pitchFamily="2" charset="2"/>
              <a:buChar char="Ø"/>
            </a:pPr>
            <a:r>
              <a:rPr lang="en-US" sz="2300"/>
              <a:t> Assessing risks and hazards involved in the management and governance of the OECM</a:t>
            </a:r>
          </a:p>
          <a:p>
            <a:pPr>
              <a:buFont typeface="Wingdings" panose="05000000000000000000" pitchFamily="2" charset="2"/>
              <a:buChar char="Ø"/>
            </a:pPr>
            <a:r>
              <a:rPr lang="en-US" sz="2300"/>
              <a:t> Providing equipment and materials for safe and secure operation</a:t>
            </a:r>
          </a:p>
          <a:p>
            <a:pPr>
              <a:buFont typeface="Wingdings" panose="05000000000000000000" pitchFamily="2" charset="2"/>
              <a:buChar char="Ø"/>
            </a:pPr>
            <a:r>
              <a:rPr lang="en-US" sz="2300"/>
              <a:t> As possible, securing legal recognition for the site</a:t>
            </a:r>
          </a:p>
          <a:p>
            <a:pPr>
              <a:buFont typeface="Wingdings" panose="05000000000000000000" pitchFamily="2" charset="2"/>
              <a:buChar char="Ø"/>
            </a:pPr>
            <a:r>
              <a:rPr lang="en-US" sz="2300"/>
              <a:t> Engaging in litigation</a:t>
            </a:r>
          </a:p>
          <a:p>
            <a:pPr>
              <a:buFont typeface="Wingdings" panose="05000000000000000000" pitchFamily="2" charset="2"/>
              <a:buChar char="Ø"/>
            </a:pPr>
            <a:r>
              <a:rPr lang="en-US" sz="2300"/>
              <a:t> Taking collective action like protests, media reports, and advocacy campaigns</a:t>
            </a:r>
          </a:p>
          <a:p>
            <a:endParaRPr lang="en-US"/>
          </a:p>
        </p:txBody>
      </p:sp>
      <p:sp>
        <p:nvSpPr>
          <p:cNvPr id="4" name="Slide Number Placeholder 3">
            <a:extLst>
              <a:ext uri="{FF2B5EF4-FFF2-40B4-BE49-F238E27FC236}">
                <a16:creationId xmlns:a16="http://schemas.microsoft.com/office/drawing/2014/main" id="{A3A44B34-A5A3-0248-AEBD-F20D0AC9A5E8}"/>
              </a:ext>
            </a:extLst>
          </p:cNvPr>
          <p:cNvSpPr>
            <a:spLocks noGrp="1"/>
          </p:cNvSpPr>
          <p:nvPr>
            <p:ph type="sldNum" sz="quarter" idx="12"/>
          </p:nvPr>
        </p:nvSpPr>
        <p:spPr/>
        <p:txBody>
          <a:bodyPr/>
          <a:lstStyle/>
          <a:p>
            <a:fld id="{A3CF45AB-9DB8-49EB-9CC7-D9E63ACA2F08}" type="slidenum">
              <a:rPr lang="en-US" smtClean="0"/>
              <a:t>82</a:t>
            </a:fld>
            <a:endParaRPr lang="en-US"/>
          </a:p>
        </p:txBody>
      </p:sp>
      <p:sp>
        <p:nvSpPr>
          <p:cNvPr id="5" name="Title 1">
            <a:extLst>
              <a:ext uri="{FF2B5EF4-FFF2-40B4-BE49-F238E27FC236}">
                <a16:creationId xmlns:a16="http://schemas.microsoft.com/office/drawing/2014/main" id="{D09935CE-749D-0961-611B-CADFBF7C5608}"/>
              </a:ext>
            </a:extLst>
          </p:cNvPr>
          <p:cNvSpPr txBox="1">
            <a:spLocks/>
          </p:cNvSpPr>
          <p:nvPr/>
        </p:nvSpPr>
        <p:spPr>
          <a:xfrm>
            <a:off x="6605081" y="261610"/>
            <a:ext cx="442438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t>Defending OECMs</a:t>
            </a:r>
          </a:p>
        </p:txBody>
      </p:sp>
      <p:sp>
        <p:nvSpPr>
          <p:cNvPr id="6" name="Rectangle 5">
            <a:extLst>
              <a:ext uri="{FF2B5EF4-FFF2-40B4-BE49-F238E27FC236}">
                <a16:creationId xmlns:a16="http://schemas.microsoft.com/office/drawing/2014/main" id="{37CA6E25-FAFB-AC1D-C11C-32A05525D571}"/>
              </a:ext>
            </a:extLst>
          </p:cNvPr>
          <p:cNvSpPr/>
          <p:nvPr/>
        </p:nvSpPr>
        <p:spPr>
          <a:xfrm>
            <a:off x="11762342" y="0"/>
            <a:ext cx="429658" cy="6858000"/>
          </a:xfrm>
          <a:prstGeom prst="rect">
            <a:avLst/>
          </a:prstGeom>
          <a:solidFill>
            <a:srgbClr val="009A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group of butterflies on a tree branch&#10;&#10;AI-generated content may be incorrect.">
            <a:extLst>
              <a:ext uri="{FF2B5EF4-FFF2-40B4-BE49-F238E27FC236}">
                <a16:creationId xmlns:a16="http://schemas.microsoft.com/office/drawing/2014/main" id="{EE3BB582-2511-CF5B-E0BA-B84A7AD63668}"/>
              </a:ext>
            </a:extLst>
          </p:cNvPr>
          <p:cNvPicPr>
            <a:picLocks noChangeAspect="1"/>
          </p:cNvPicPr>
          <p:nvPr/>
        </p:nvPicPr>
        <p:blipFill>
          <a:blip r:embed="rId3">
            <a:extLst>
              <a:ext uri="{28A0092B-C50C-407E-A947-70E740481C1C}">
                <a14:useLocalDpi xmlns:a14="http://schemas.microsoft.com/office/drawing/2010/main" val="0"/>
              </a:ext>
            </a:extLst>
          </a:blip>
          <a:srcRect l="22555" r="8664"/>
          <a:stretch/>
        </p:blipFill>
        <p:spPr>
          <a:xfrm>
            <a:off x="0" y="0"/>
            <a:ext cx="6301902" cy="6858000"/>
          </a:xfrm>
          <a:prstGeom prst="rect">
            <a:avLst/>
          </a:prstGeom>
        </p:spPr>
      </p:pic>
      <p:sp>
        <p:nvSpPr>
          <p:cNvPr id="9" name="TextBox 8">
            <a:extLst>
              <a:ext uri="{FF2B5EF4-FFF2-40B4-BE49-F238E27FC236}">
                <a16:creationId xmlns:a16="http://schemas.microsoft.com/office/drawing/2014/main" id="{B2E6174C-D962-A13A-E078-EE5BBD4FADA2}"/>
              </a:ext>
            </a:extLst>
          </p:cNvPr>
          <p:cNvSpPr txBox="1"/>
          <p:nvPr/>
        </p:nvSpPr>
        <p:spPr>
          <a:xfrm>
            <a:off x="8105" y="0"/>
            <a:ext cx="2558375" cy="261610"/>
          </a:xfrm>
          <a:prstGeom prst="rect">
            <a:avLst/>
          </a:prstGeom>
          <a:noFill/>
        </p:spPr>
        <p:txBody>
          <a:bodyPr wrap="square" rtlCol="0">
            <a:spAutoFit/>
          </a:bodyPr>
          <a:lstStyle/>
          <a:p>
            <a:r>
              <a:rPr lang="en-US" sz="1100">
                <a:solidFill>
                  <a:schemeClr val="bg1"/>
                </a:solidFill>
              </a:rPr>
              <a:t>WWF-US/Mac </a:t>
            </a:r>
            <a:r>
              <a:rPr lang="en-US" sz="1100" err="1">
                <a:solidFill>
                  <a:schemeClr val="bg1"/>
                </a:solidFill>
              </a:rPr>
              <a:t>Mirabille</a:t>
            </a:r>
            <a:endParaRPr lang="en-US" sz="1100">
              <a:solidFill>
                <a:schemeClr val="bg1"/>
              </a:solidFill>
            </a:endParaRPr>
          </a:p>
        </p:txBody>
      </p:sp>
    </p:spTree>
    <p:extLst>
      <p:ext uri="{BB962C8B-B14F-4D97-AF65-F5344CB8AC3E}">
        <p14:creationId xmlns:p14="http://schemas.microsoft.com/office/powerpoint/2010/main" val="369496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CDE68-ACBB-5052-A43E-4CB0B0FCBDA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5DF454E-9972-51F3-278F-2AC64A87F7CB}"/>
              </a:ext>
            </a:extLst>
          </p:cNvPr>
          <p:cNvSpPr>
            <a:spLocks noGrp="1"/>
          </p:cNvSpPr>
          <p:nvPr>
            <p:ph type="sldNum" sz="quarter" idx="12"/>
          </p:nvPr>
        </p:nvSpPr>
        <p:spPr/>
        <p:txBody>
          <a:bodyPr/>
          <a:lstStyle/>
          <a:p>
            <a:fld id="{A3CF45AB-9DB8-49EB-9CC7-D9E63ACA2F08}" type="slidenum">
              <a:rPr lang="en-US" smtClean="0"/>
              <a:t>83</a:t>
            </a:fld>
            <a:endParaRPr lang="en-US"/>
          </a:p>
        </p:txBody>
      </p:sp>
      <p:pic>
        <p:nvPicPr>
          <p:cNvPr id="3" name="Picture 2" descr="A leopard in the jungle&#10;&#10;AI-generated content may be incorrect.">
            <a:extLst>
              <a:ext uri="{FF2B5EF4-FFF2-40B4-BE49-F238E27FC236}">
                <a16:creationId xmlns:a16="http://schemas.microsoft.com/office/drawing/2014/main" id="{E5D737F4-E5E7-36F4-CFA8-CF23E56ED5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270000"/>
            <a:ext cx="12192000" cy="8128000"/>
          </a:xfrm>
          <a:prstGeom prst="rect">
            <a:avLst/>
          </a:prstGeom>
        </p:spPr>
      </p:pic>
      <p:sp>
        <p:nvSpPr>
          <p:cNvPr id="5" name="Title 1">
            <a:extLst>
              <a:ext uri="{FF2B5EF4-FFF2-40B4-BE49-F238E27FC236}">
                <a16:creationId xmlns:a16="http://schemas.microsoft.com/office/drawing/2014/main" id="{28122E43-638A-799E-621A-A36C53F7B9EC}"/>
              </a:ext>
            </a:extLst>
          </p:cNvPr>
          <p:cNvSpPr txBox="1">
            <a:spLocks/>
          </p:cNvSpPr>
          <p:nvPr/>
        </p:nvSpPr>
        <p:spPr>
          <a:xfrm>
            <a:off x="2856862" y="2269548"/>
            <a:ext cx="6478275" cy="23189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a:solidFill>
                  <a:schemeClr val="bg1"/>
                </a:solidFill>
                <a:effectLst>
                  <a:outerShdw blurRad="38100" dist="38100" dir="2700000" algn="tl">
                    <a:srgbClr val="000000">
                      <a:alpha val="43137"/>
                    </a:srgbClr>
                  </a:outerShdw>
                </a:effectLst>
              </a:rPr>
              <a:t>APPENDICES</a:t>
            </a:r>
          </a:p>
        </p:txBody>
      </p:sp>
      <p:sp>
        <p:nvSpPr>
          <p:cNvPr id="7" name="TextBox 6">
            <a:extLst>
              <a:ext uri="{FF2B5EF4-FFF2-40B4-BE49-F238E27FC236}">
                <a16:creationId xmlns:a16="http://schemas.microsoft.com/office/drawing/2014/main" id="{1B3CEB7D-5624-C5D3-5FCA-4578B025B6ED}"/>
              </a:ext>
            </a:extLst>
          </p:cNvPr>
          <p:cNvSpPr txBox="1"/>
          <p:nvPr/>
        </p:nvSpPr>
        <p:spPr>
          <a:xfrm>
            <a:off x="10168932" y="5720"/>
            <a:ext cx="3456633" cy="261610"/>
          </a:xfrm>
          <a:prstGeom prst="rect">
            <a:avLst/>
          </a:prstGeom>
          <a:noFill/>
        </p:spPr>
        <p:txBody>
          <a:bodyPr wrap="square" rtlCol="0">
            <a:spAutoFit/>
          </a:bodyPr>
          <a:lstStyle/>
          <a:p>
            <a:r>
              <a:rPr lang="en-US" sz="1100">
                <a:solidFill>
                  <a:schemeClr val="bg1"/>
                </a:solidFill>
              </a:rPr>
              <a:t>Karine Aigner / naturepl.com</a:t>
            </a:r>
          </a:p>
        </p:txBody>
      </p:sp>
    </p:spTree>
    <p:extLst>
      <p:ext uri="{BB962C8B-B14F-4D97-AF65-F5344CB8AC3E}">
        <p14:creationId xmlns:p14="http://schemas.microsoft.com/office/powerpoint/2010/main" val="20693005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608F-FEA7-023F-98A5-E1F8D487C58E}"/>
              </a:ext>
            </a:extLst>
          </p:cNvPr>
          <p:cNvSpPr>
            <a:spLocks noGrp="1"/>
          </p:cNvSpPr>
          <p:nvPr>
            <p:ph type="title"/>
          </p:nvPr>
        </p:nvSpPr>
        <p:spPr/>
        <p:txBody>
          <a:bodyPr/>
          <a:lstStyle/>
          <a:p>
            <a:r>
              <a:rPr lang="en-US"/>
              <a:t>Global Biodiversity Framework </a:t>
            </a:r>
            <a:r>
              <a:rPr lang="en-US">
                <a:hlinkClick r:id="rId2"/>
              </a:rPr>
              <a:t>Target 3</a:t>
            </a:r>
            <a:r>
              <a:rPr lang="en-US"/>
              <a:t> full text</a:t>
            </a:r>
          </a:p>
        </p:txBody>
      </p:sp>
      <p:sp>
        <p:nvSpPr>
          <p:cNvPr id="3" name="Content Placeholder 2">
            <a:extLst>
              <a:ext uri="{FF2B5EF4-FFF2-40B4-BE49-F238E27FC236}">
                <a16:creationId xmlns:a16="http://schemas.microsoft.com/office/drawing/2014/main" id="{939705D6-9771-3D7C-52EB-421C791A1674}"/>
              </a:ext>
            </a:extLst>
          </p:cNvPr>
          <p:cNvSpPr>
            <a:spLocks noGrp="1"/>
          </p:cNvSpPr>
          <p:nvPr>
            <p:ph idx="1"/>
          </p:nvPr>
        </p:nvSpPr>
        <p:spPr/>
        <p:txBody>
          <a:bodyPr>
            <a:normAutofit fontScale="85000" lnSpcReduction="10000"/>
          </a:bodyPr>
          <a:lstStyle/>
          <a:p>
            <a:pPr marL="0" indent="0" algn="l">
              <a:lnSpc>
                <a:spcPct val="110000"/>
              </a:lnSpc>
              <a:buNone/>
            </a:pPr>
            <a:r>
              <a:rPr lang="en-US" b="0" i="1" u="none" strike="noStrike" baseline="0">
                <a:latin typeface="HelveticaNeueLTPro-LtIt"/>
              </a:rPr>
              <a:t>Ensure and enable that by 2030 at least 30 per cent of terrestrial, inland water, and of coastal and marine areas, especially areas of particular importance for biodiversity and ecosystem functions and services, are effectively conserved and managed through ecologically representative, well-connected and equitably governed systems of protected areas and </a:t>
            </a:r>
            <a:r>
              <a:rPr lang="en-US" b="0" i="1" u="none" strike="noStrike" baseline="0">
                <a:latin typeface="HelveticaNeueLTPro-BdIt"/>
              </a:rPr>
              <a:t>other effective area-based conservation measures, </a:t>
            </a:r>
            <a:r>
              <a:rPr lang="en-US" b="0" i="1" u="none" strike="noStrike" baseline="0">
                <a:latin typeface="HelveticaNeueLTPro-LtIt"/>
              </a:rPr>
              <a:t>recognizing indigenous and traditional territories, where applicable, and integrated into wider landscapes, seascapes and the ocean, while ensuring that any sustainable use, where appropriate in such areas, is fully consistent with conservation outcomes, recognizing and respecting the rights of indigenous peoples and local communities, including over their traditional territories (CBD 2022).</a:t>
            </a:r>
            <a:endParaRPr lang="en-US" sz="4000"/>
          </a:p>
        </p:txBody>
      </p:sp>
      <p:sp>
        <p:nvSpPr>
          <p:cNvPr id="4" name="Slide Number Placeholder 3">
            <a:extLst>
              <a:ext uri="{FF2B5EF4-FFF2-40B4-BE49-F238E27FC236}">
                <a16:creationId xmlns:a16="http://schemas.microsoft.com/office/drawing/2014/main" id="{84090FB0-0681-55F3-09C6-3B64A2A325A5}"/>
              </a:ext>
            </a:extLst>
          </p:cNvPr>
          <p:cNvSpPr>
            <a:spLocks noGrp="1"/>
          </p:cNvSpPr>
          <p:nvPr>
            <p:ph type="sldNum" sz="quarter" idx="12"/>
          </p:nvPr>
        </p:nvSpPr>
        <p:spPr/>
        <p:txBody>
          <a:bodyPr/>
          <a:lstStyle/>
          <a:p>
            <a:fld id="{A3CF45AB-9DB8-49EB-9CC7-D9E63ACA2F08}" type="slidenum">
              <a:rPr lang="en-US" smtClean="0"/>
              <a:t>84</a:t>
            </a:fld>
            <a:endParaRPr lang="en-US"/>
          </a:p>
        </p:txBody>
      </p:sp>
      <p:sp>
        <p:nvSpPr>
          <p:cNvPr id="5" name="Rectangle 4">
            <a:extLst>
              <a:ext uri="{FF2B5EF4-FFF2-40B4-BE49-F238E27FC236}">
                <a16:creationId xmlns:a16="http://schemas.microsoft.com/office/drawing/2014/main" id="{FA6BA08E-58CA-6BE9-2F52-60A345B54292}"/>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70688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70D9CC-33DC-9BA5-A3A3-CD38833DF1C1}"/>
              </a:ext>
            </a:extLst>
          </p:cNvPr>
          <p:cNvSpPr>
            <a:spLocks noGrp="1"/>
          </p:cNvSpPr>
          <p:nvPr>
            <p:ph idx="1"/>
          </p:nvPr>
        </p:nvSpPr>
        <p:spPr>
          <a:xfrm>
            <a:off x="536750" y="1377601"/>
            <a:ext cx="10515600" cy="626173"/>
          </a:xfrm>
        </p:spPr>
        <p:txBody>
          <a:bodyPr/>
          <a:lstStyle/>
          <a:p>
            <a:pPr marL="0" indent="0" algn="l">
              <a:buNone/>
            </a:pPr>
            <a:r>
              <a:rPr lang="en-US" sz="1800" b="1" i="0" u="none" strike="noStrike" baseline="0">
                <a:solidFill>
                  <a:srgbClr val="8F6DA8"/>
                </a:solidFill>
                <a:latin typeface="+mj-lt"/>
              </a:rPr>
              <a:t>Location: </a:t>
            </a:r>
            <a:r>
              <a:rPr lang="en-US" sz="1800" b="0" i="0" u="none" strike="noStrike" baseline="0">
                <a:latin typeface="+mj-lt"/>
              </a:rPr>
              <a:t>Sumatra, Indonesia | </a:t>
            </a:r>
            <a:r>
              <a:rPr lang="en-US" sz="1800" b="0" i="0" u="none" strike="noStrike" baseline="0">
                <a:solidFill>
                  <a:srgbClr val="8F6DA8"/>
                </a:solidFill>
                <a:latin typeface="+mj-lt"/>
              </a:rPr>
              <a:t>Example of: </a:t>
            </a:r>
            <a:r>
              <a:rPr lang="en-US" sz="1800" b="0" i="0" u="none" strike="noStrike" baseline="0">
                <a:latin typeface="+mj-lt"/>
              </a:rPr>
              <a:t>A potential OECM where multiple stakeholders are involved in the governance and management of a high conservation value forest area</a:t>
            </a:r>
          </a:p>
        </p:txBody>
      </p:sp>
      <p:sp>
        <p:nvSpPr>
          <p:cNvPr id="4" name="Slide Number Placeholder 3">
            <a:extLst>
              <a:ext uri="{FF2B5EF4-FFF2-40B4-BE49-F238E27FC236}">
                <a16:creationId xmlns:a16="http://schemas.microsoft.com/office/drawing/2014/main" id="{E7252884-E18D-5983-7A6A-A39435FF0A1B}"/>
              </a:ext>
            </a:extLst>
          </p:cNvPr>
          <p:cNvSpPr>
            <a:spLocks noGrp="1"/>
          </p:cNvSpPr>
          <p:nvPr>
            <p:ph type="sldNum" sz="quarter" idx="12"/>
          </p:nvPr>
        </p:nvSpPr>
        <p:spPr/>
        <p:txBody>
          <a:bodyPr/>
          <a:lstStyle/>
          <a:p>
            <a:fld id="{A3CF45AB-9DB8-49EB-9CC7-D9E63ACA2F08}" type="slidenum">
              <a:rPr lang="en-US" smtClean="0"/>
              <a:t>85</a:t>
            </a:fld>
            <a:endParaRPr lang="en-US"/>
          </a:p>
        </p:txBody>
      </p:sp>
      <p:sp>
        <p:nvSpPr>
          <p:cNvPr id="6" name="Rectangle 5">
            <a:extLst>
              <a:ext uri="{FF2B5EF4-FFF2-40B4-BE49-F238E27FC236}">
                <a16:creationId xmlns:a16="http://schemas.microsoft.com/office/drawing/2014/main" id="{FFF58790-0314-52AD-A4A4-B8AD8A436606}"/>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7A0ACA9-7FB9-56B4-365F-669CB04EF824}"/>
              </a:ext>
            </a:extLst>
          </p:cNvPr>
          <p:cNvSpPr/>
          <p:nvPr/>
        </p:nvSpPr>
        <p:spPr>
          <a:xfrm>
            <a:off x="590540" y="613475"/>
            <a:ext cx="2104141" cy="544804"/>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8F6DA8"/>
              </a:solidFill>
            </a:endParaRPr>
          </a:p>
        </p:txBody>
      </p:sp>
      <p:sp>
        <p:nvSpPr>
          <p:cNvPr id="10" name="Title 1">
            <a:extLst>
              <a:ext uri="{FF2B5EF4-FFF2-40B4-BE49-F238E27FC236}">
                <a16:creationId xmlns:a16="http://schemas.microsoft.com/office/drawing/2014/main" id="{765DCAD1-0179-879B-69DE-86AE3CB14800}"/>
              </a:ext>
            </a:extLst>
          </p:cNvPr>
          <p:cNvSpPr txBox="1">
            <a:spLocks/>
          </p:cNvSpPr>
          <p:nvPr/>
        </p:nvSpPr>
        <p:spPr>
          <a:xfrm>
            <a:off x="536750" y="23385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solidFill>
                  <a:schemeClr val="bg1"/>
                </a:solidFill>
              </a:rPr>
              <a:t>Case study: </a:t>
            </a:r>
            <a:r>
              <a:rPr lang="en-US" sz="3600"/>
              <a:t>Hutan Harapan</a:t>
            </a:r>
            <a:endParaRPr lang="en-US" sz="3200"/>
          </a:p>
        </p:txBody>
      </p:sp>
      <p:sp>
        <p:nvSpPr>
          <p:cNvPr id="11" name="TextBox 10">
            <a:extLst>
              <a:ext uri="{FF2B5EF4-FFF2-40B4-BE49-F238E27FC236}">
                <a16:creationId xmlns:a16="http://schemas.microsoft.com/office/drawing/2014/main" id="{40EE7E65-DD16-15A9-CA15-DE95D793A585}"/>
              </a:ext>
            </a:extLst>
          </p:cNvPr>
          <p:cNvSpPr txBox="1"/>
          <p:nvPr/>
        </p:nvSpPr>
        <p:spPr>
          <a:xfrm>
            <a:off x="447931" y="2078388"/>
            <a:ext cx="5505460" cy="4401205"/>
          </a:xfrm>
          <a:prstGeom prst="rect">
            <a:avLst/>
          </a:prstGeom>
          <a:noFill/>
        </p:spPr>
        <p:txBody>
          <a:bodyPr wrap="square" rtlCol="0">
            <a:spAutoFit/>
          </a:bodyPr>
          <a:lstStyle/>
          <a:p>
            <a:pPr marL="285750" indent="-285750">
              <a:buFont typeface="Arial" panose="020B0604020202020204" pitchFamily="34" charset="0"/>
              <a:buChar char="•"/>
            </a:pPr>
            <a:r>
              <a:rPr lang="en-US" sz="2000"/>
              <a:t>A forestry concession in lowland tropical forest</a:t>
            </a:r>
          </a:p>
          <a:p>
            <a:pPr marL="285750" indent="-285750">
              <a:buFont typeface="Arial" panose="020B0604020202020204" pitchFamily="34" charset="0"/>
              <a:buChar char="•"/>
            </a:pPr>
            <a:r>
              <a:rPr lang="en-US" sz="2000"/>
              <a:t>Supports endangered biodiversity and the livelihoods of Indigenous peoples</a:t>
            </a:r>
          </a:p>
          <a:p>
            <a:pPr marL="285750" indent="-285750">
              <a:buFont typeface="Arial" panose="020B0604020202020204" pitchFamily="34" charset="0"/>
              <a:buChar char="•"/>
            </a:pPr>
            <a:r>
              <a:rPr lang="en-US" sz="2000"/>
              <a:t>Under threat from illegal extraction</a:t>
            </a:r>
          </a:p>
          <a:p>
            <a:pPr marL="285750" indent="-285750">
              <a:buFont typeface="Arial" panose="020B0604020202020204" pitchFamily="34" charset="0"/>
              <a:buChar char="•"/>
            </a:pPr>
            <a:r>
              <a:rPr lang="en-US" sz="2000"/>
              <a:t>The government granted long-term rights to restore and manage to a private company</a:t>
            </a:r>
          </a:p>
          <a:p>
            <a:pPr marL="285750" indent="-285750">
              <a:buFont typeface="Arial" panose="020B0604020202020204" pitchFamily="34" charset="0"/>
              <a:buChar char="•"/>
            </a:pPr>
            <a:r>
              <a:rPr lang="en-US" sz="2000"/>
              <a:t>The company recognizes the rights of Indigenous communities and has agreements that allow them to manage or utilize part of the area</a:t>
            </a:r>
          </a:p>
          <a:p>
            <a:pPr marL="285750" indent="-285750">
              <a:buFont typeface="Arial" panose="020B0604020202020204" pitchFamily="34" charset="0"/>
              <a:buChar char="•"/>
            </a:pPr>
            <a:r>
              <a:rPr lang="en-US" sz="2000"/>
              <a:t>The company also manages illegal use through law enforcement and negotiation on the use of already cleared land</a:t>
            </a:r>
          </a:p>
        </p:txBody>
      </p:sp>
      <p:pic>
        <p:nvPicPr>
          <p:cNvPr id="5" name="Picture 4" descr="A group of men walking on a dirt road&#10;&#10;AI-generated content may be incorrect.">
            <a:extLst>
              <a:ext uri="{FF2B5EF4-FFF2-40B4-BE49-F238E27FC236}">
                <a16:creationId xmlns:a16="http://schemas.microsoft.com/office/drawing/2014/main" id="{29FF93B4-7584-8224-1F78-088A9B1DF964}"/>
              </a:ext>
            </a:extLst>
          </p:cNvPr>
          <p:cNvPicPr>
            <a:picLocks noChangeAspect="1"/>
          </p:cNvPicPr>
          <p:nvPr/>
        </p:nvPicPr>
        <p:blipFill>
          <a:blip r:embed="rId2">
            <a:extLst>
              <a:ext uri="{28A0092B-C50C-407E-A947-70E740481C1C}">
                <a14:useLocalDpi xmlns:a14="http://schemas.microsoft.com/office/drawing/2010/main" val="0"/>
              </a:ext>
            </a:extLst>
          </a:blip>
          <a:srcRect l="13793" r="10211"/>
          <a:stretch/>
        </p:blipFill>
        <p:spPr>
          <a:xfrm>
            <a:off x="6432270" y="2058716"/>
            <a:ext cx="4882174" cy="4282884"/>
          </a:xfrm>
          <a:prstGeom prst="rect">
            <a:avLst/>
          </a:prstGeom>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FF729663-3489-ADA3-CBC8-578323C49BD6}"/>
              </a:ext>
            </a:extLst>
          </p:cNvPr>
          <p:cNvSpPr txBox="1"/>
          <p:nvPr/>
        </p:nvSpPr>
        <p:spPr>
          <a:xfrm>
            <a:off x="9154058" y="6079990"/>
            <a:ext cx="3614570" cy="261610"/>
          </a:xfrm>
          <a:prstGeom prst="rect">
            <a:avLst/>
          </a:prstGeom>
          <a:noFill/>
        </p:spPr>
        <p:txBody>
          <a:bodyPr wrap="square" rtlCol="0">
            <a:spAutoFit/>
          </a:bodyPr>
          <a:lstStyle/>
          <a:p>
            <a:r>
              <a:rPr lang="en-US" sz="1100">
                <a:solidFill>
                  <a:schemeClr val="bg1"/>
                </a:solidFill>
              </a:rPr>
              <a:t>© Hutan Harapan/</a:t>
            </a:r>
            <a:r>
              <a:rPr lang="en-US" sz="1100" err="1">
                <a:solidFill>
                  <a:schemeClr val="bg1"/>
                </a:solidFill>
              </a:rPr>
              <a:t>Aulia</a:t>
            </a:r>
            <a:r>
              <a:rPr lang="en-US" sz="1100">
                <a:solidFill>
                  <a:schemeClr val="bg1"/>
                </a:solidFill>
              </a:rPr>
              <a:t> </a:t>
            </a:r>
            <a:r>
              <a:rPr lang="en-US" sz="1100" err="1">
                <a:solidFill>
                  <a:schemeClr val="bg1"/>
                </a:solidFill>
              </a:rPr>
              <a:t>Erlangga</a:t>
            </a:r>
            <a:endParaRPr lang="en-US" sz="1100">
              <a:solidFill>
                <a:schemeClr val="bg1"/>
              </a:solidFill>
            </a:endParaRPr>
          </a:p>
        </p:txBody>
      </p:sp>
    </p:spTree>
    <p:extLst>
      <p:ext uri="{BB962C8B-B14F-4D97-AF65-F5344CB8AC3E}">
        <p14:creationId xmlns:p14="http://schemas.microsoft.com/office/powerpoint/2010/main" val="229460045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59F73-72C7-7C18-DF5D-34DE997E4370}"/>
              </a:ext>
            </a:extLst>
          </p:cNvPr>
          <p:cNvSpPr>
            <a:spLocks noGrp="1"/>
          </p:cNvSpPr>
          <p:nvPr>
            <p:ph type="title"/>
          </p:nvPr>
        </p:nvSpPr>
        <p:spPr>
          <a:xfrm>
            <a:off x="405581" y="248354"/>
            <a:ext cx="10515600" cy="1325563"/>
          </a:xfrm>
        </p:spPr>
        <p:txBody>
          <a:bodyPr>
            <a:normAutofit/>
          </a:bodyPr>
          <a:lstStyle/>
          <a:p>
            <a:r>
              <a:rPr lang="en-US" sz="4000"/>
              <a:t>Benefits of reporting for </a:t>
            </a:r>
            <a:r>
              <a:rPr lang="en-US" sz="4000" b="1"/>
              <a:t>non-government groups</a:t>
            </a:r>
          </a:p>
        </p:txBody>
      </p:sp>
      <p:sp>
        <p:nvSpPr>
          <p:cNvPr id="3" name="Content Placeholder 2">
            <a:extLst>
              <a:ext uri="{FF2B5EF4-FFF2-40B4-BE49-F238E27FC236}">
                <a16:creationId xmlns:a16="http://schemas.microsoft.com/office/drawing/2014/main" id="{36C4A357-F78B-E63B-82A7-653F4AFECA47}"/>
              </a:ext>
            </a:extLst>
          </p:cNvPr>
          <p:cNvSpPr>
            <a:spLocks noGrp="1"/>
          </p:cNvSpPr>
          <p:nvPr>
            <p:ph idx="1"/>
          </p:nvPr>
        </p:nvSpPr>
        <p:spPr>
          <a:xfrm>
            <a:off x="698351" y="1789464"/>
            <a:ext cx="4825181" cy="4351338"/>
          </a:xfrm>
        </p:spPr>
        <p:txBody>
          <a:bodyPr>
            <a:normAutofit/>
          </a:bodyPr>
          <a:lstStyle/>
          <a:p>
            <a:r>
              <a:rPr lang="en-US" sz="2400"/>
              <a:t>Wider recognition of the group’s role in governing &amp; management (can be especially important for Indigenous Peoples)</a:t>
            </a:r>
          </a:p>
          <a:p>
            <a:r>
              <a:rPr lang="en-US" sz="2400"/>
              <a:t>Confirmation of the importance of the biodiversity of the site</a:t>
            </a:r>
          </a:p>
          <a:p>
            <a:r>
              <a:rPr lang="en-US" sz="2400"/>
              <a:t>Validation of the efficacy of the site’s management for conservation</a:t>
            </a:r>
          </a:p>
          <a:p>
            <a:r>
              <a:rPr lang="en-US" sz="2400"/>
              <a:t>Higher global profile for the site and its managers</a:t>
            </a:r>
          </a:p>
        </p:txBody>
      </p:sp>
      <p:sp>
        <p:nvSpPr>
          <p:cNvPr id="4" name="Slide Number Placeholder 3">
            <a:extLst>
              <a:ext uri="{FF2B5EF4-FFF2-40B4-BE49-F238E27FC236}">
                <a16:creationId xmlns:a16="http://schemas.microsoft.com/office/drawing/2014/main" id="{A25DABB6-31DC-D04F-E71F-6D6BB2359E0C}"/>
              </a:ext>
            </a:extLst>
          </p:cNvPr>
          <p:cNvSpPr>
            <a:spLocks noGrp="1"/>
          </p:cNvSpPr>
          <p:nvPr>
            <p:ph type="sldNum" sz="quarter" idx="12"/>
          </p:nvPr>
        </p:nvSpPr>
        <p:spPr/>
        <p:txBody>
          <a:bodyPr/>
          <a:lstStyle/>
          <a:p>
            <a:fld id="{A3CF45AB-9DB8-49EB-9CC7-D9E63ACA2F08}" type="slidenum">
              <a:rPr lang="en-US" smtClean="0"/>
              <a:t>86</a:t>
            </a:fld>
            <a:endParaRPr lang="en-US"/>
          </a:p>
        </p:txBody>
      </p:sp>
      <p:sp>
        <p:nvSpPr>
          <p:cNvPr id="5" name="TextBox 4">
            <a:extLst>
              <a:ext uri="{FF2B5EF4-FFF2-40B4-BE49-F238E27FC236}">
                <a16:creationId xmlns:a16="http://schemas.microsoft.com/office/drawing/2014/main" id="{7AE7284F-AE91-A8BA-E64D-B3774977CD33}"/>
              </a:ext>
            </a:extLst>
          </p:cNvPr>
          <p:cNvSpPr txBox="1"/>
          <p:nvPr/>
        </p:nvSpPr>
        <p:spPr>
          <a:xfrm>
            <a:off x="6245602" y="1392786"/>
            <a:ext cx="5171189" cy="5016758"/>
          </a:xfrm>
          <a:prstGeom prst="rect">
            <a:avLst/>
          </a:prstGeom>
          <a:noFill/>
        </p:spPr>
        <p:txBody>
          <a:bodyPr wrap="square" rtlCol="0">
            <a:spAutoFit/>
          </a:bodyPr>
          <a:lstStyle/>
          <a:p>
            <a:r>
              <a:rPr lang="en-US" sz="2000" b="1">
                <a:solidFill>
                  <a:srgbClr val="8F6DA8"/>
                </a:solidFill>
              </a:rPr>
              <a:t>If appropriate support mechanisms are in place, additional benefits may include:</a:t>
            </a:r>
          </a:p>
          <a:p>
            <a:endParaRPr lang="en-US" sz="2000" b="1">
              <a:solidFill>
                <a:srgbClr val="8F6DA8"/>
              </a:solidFill>
            </a:endParaRPr>
          </a:p>
          <a:p>
            <a:pPr marL="285750" indent="-285750">
              <a:buFont typeface="Arial" panose="020B0604020202020204" pitchFamily="34" charset="0"/>
              <a:buChar char="•"/>
            </a:pPr>
            <a:r>
              <a:rPr lang="en-US" sz="2000"/>
              <a:t>Inclusion in official lists of important biodiversity sites</a:t>
            </a:r>
          </a:p>
          <a:p>
            <a:pPr marL="285750" indent="-285750">
              <a:buFont typeface="Arial" panose="020B0604020202020204" pitchFamily="34" charset="0"/>
              <a:buChar char="•"/>
            </a:pPr>
            <a:r>
              <a:rPr lang="en-US" sz="2000"/>
              <a:t>Stronger legal protections</a:t>
            </a:r>
          </a:p>
          <a:p>
            <a:pPr marL="285750" indent="-285750">
              <a:buFont typeface="Arial" panose="020B0604020202020204" pitchFamily="34" charset="0"/>
              <a:buChar char="•"/>
            </a:pPr>
            <a:r>
              <a:rPr lang="en-US" sz="2000"/>
              <a:t>Opportunity to secure assistance and political support</a:t>
            </a:r>
          </a:p>
          <a:p>
            <a:pPr marL="285750" indent="-285750">
              <a:buFont typeface="Arial" panose="020B0604020202020204" pitchFamily="34" charset="0"/>
              <a:buChar char="•"/>
            </a:pPr>
            <a:r>
              <a:rPr lang="en-US" sz="2000"/>
              <a:t>Access to funding and technical assistance</a:t>
            </a:r>
          </a:p>
          <a:p>
            <a:pPr marL="285750" indent="-285750">
              <a:buFont typeface="Arial" panose="020B0604020202020204" pitchFamily="34" charset="0"/>
              <a:buChar char="•"/>
            </a:pPr>
            <a:r>
              <a:rPr lang="en-US" sz="2000"/>
              <a:t>Greater public awareness of and support for the site</a:t>
            </a:r>
          </a:p>
          <a:p>
            <a:pPr marL="285750" indent="-285750">
              <a:buFont typeface="Arial" panose="020B0604020202020204" pitchFamily="34" charset="0"/>
              <a:buChar char="•"/>
            </a:pPr>
            <a:r>
              <a:rPr lang="en-US" sz="2000"/>
              <a:t>Sharing knowledge with groups at similar sites</a:t>
            </a:r>
          </a:p>
          <a:p>
            <a:pPr marL="285750" indent="-285750">
              <a:buFont typeface="Arial" panose="020B0604020202020204" pitchFamily="34" charset="0"/>
              <a:buChar char="•"/>
            </a:pPr>
            <a:r>
              <a:rPr lang="en-US" sz="2000"/>
              <a:t>Opportunity to attract sustainable business or ecotourism</a:t>
            </a:r>
          </a:p>
        </p:txBody>
      </p:sp>
      <p:sp>
        <p:nvSpPr>
          <p:cNvPr id="6" name="Rectangle 5">
            <a:extLst>
              <a:ext uri="{FF2B5EF4-FFF2-40B4-BE49-F238E27FC236}">
                <a16:creationId xmlns:a16="http://schemas.microsoft.com/office/drawing/2014/main" id="{EA961E7B-43EE-0A40-25DB-2E43808775C9}"/>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F34C2AA3-F78E-87BC-01C9-B38A2BB180C4}"/>
              </a:ext>
            </a:extLst>
          </p:cNvPr>
          <p:cNvCxnSpPr/>
          <p:nvPr/>
        </p:nvCxnSpPr>
        <p:spPr>
          <a:xfrm>
            <a:off x="5787614" y="2452744"/>
            <a:ext cx="0" cy="3367143"/>
          </a:xfrm>
          <a:prstGeom prst="line">
            <a:avLst/>
          </a:prstGeom>
          <a:ln w="28575">
            <a:solidFill>
              <a:srgbClr val="8F6DA8"/>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216635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7527A-0348-E839-238A-8BA650709B80}"/>
              </a:ext>
            </a:extLst>
          </p:cNvPr>
          <p:cNvSpPr>
            <a:spLocks noGrp="1"/>
          </p:cNvSpPr>
          <p:nvPr>
            <p:ph type="title"/>
          </p:nvPr>
        </p:nvSpPr>
        <p:spPr>
          <a:xfrm>
            <a:off x="580016" y="320675"/>
            <a:ext cx="10515600" cy="1325563"/>
          </a:xfrm>
        </p:spPr>
        <p:txBody>
          <a:bodyPr>
            <a:normAutofit fontScale="90000"/>
          </a:bodyPr>
          <a:lstStyle/>
          <a:p>
            <a:r>
              <a:rPr lang="en-US"/>
              <a:t>Benefits of reporting for </a:t>
            </a:r>
            <a:r>
              <a:rPr lang="en-US" b="1"/>
              <a:t>government agencies </a:t>
            </a:r>
            <a:r>
              <a:rPr lang="en-US"/>
              <a:t>mandated to achieve conservation targets</a:t>
            </a:r>
          </a:p>
        </p:txBody>
      </p:sp>
      <p:sp>
        <p:nvSpPr>
          <p:cNvPr id="3" name="Content Placeholder 2">
            <a:extLst>
              <a:ext uri="{FF2B5EF4-FFF2-40B4-BE49-F238E27FC236}">
                <a16:creationId xmlns:a16="http://schemas.microsoft.com/office/drawing/2014/main" id="{E8C86C0C-191F-0A04-C498-73A934D16985}"/>
              </a:ext>
            </a:extLst>
          </p:cNvPr>
          <p:cNvSpPr>
            <a:spLocks noGrp="1"/>
          </p:cNvSpPr>
          <p:nvPr>
            <p:ph idx="1"/>
          </p:nvPr>
        </p:nvSpPr>
        <p:spPr>
          <a:xfrm>
            <a:off x="838200" y="1905018"/>
            <a:ext cx="10515600" cy="4351338"/>
          </a:xfrm>
        </p:spPr>
        <p:txBody>
          <a:bodyPr>
            <a:normAutofit fontScale="92500"/>
          </a:bodyPr>
          <a:lstStyle/>
          <a:p>
            <a:r>
              <a:rPr lang="en-US"/>
              <a:t>Likely </a:t>
            </a:r>
            <a:r>
              <a:rPr lang="en-US" b="1">
                <a:solidFill>
                  <a:srgbClr val="8F6DA8"/>
                </a:solidFill>
              </a:rPr>
              <a:t>increase in area of ecosystems and number of species </a:t>
            </a:r>
            <a:r>
              <a:rPr lang="en-US"/>
              <a:t>recognized towards targets</a:t>
            </a:r>
          </a:p>
          <a:p>
            <a:r>
              <a:rPr lang="en-US"/>
              <a:t>More </a:t>
            </a:r>
            <a:r>
              <a:rPr lang="en-US" b="1">
                <a:solidFill>
                  <a:srgbClr val="8F6DA8"/>
                </a:solidFill>
              </a:rPr>
              <a:t>accurate documentation </a:t>
            </a:r>
            <a:r>
              <a:rPr lang="en-US"/>
              <a:t>of number and scale of conservation efforts in the country</a:t>
            </a:r>
          </a:p>
          <a:p>
            <a:r>
              <a:rPr lang="en-US" b="1">
                <a:solidFill>
                  <a:srgbClr val="8F6DA8"/>
                </a:solidFill>
              </a:rPr>
              <a:t>Recognition of additional stakeholders </a:t>
            </a:r>
            <a:r>
              <a:rPr lang="en-US"/>
              <a:t>as being part of conservation efforts, especially where there is reluctance to recognize as a PA</a:t>
            </a:r>
          </a:p>
          <a:p>
            <a:r>
              <a:rPr lang="en-US"/>
              <a:t>Stronger </a:t>
            </a:r>
            <a:r>
              <a:rPr lang="en-US" b="1">
                <a:solidFill>
                  <a:srgbClr val="8F6DA8"/>
                </a:solidFill>
              </a:rPr>
              <a:t>legal protection and political recognition</a:t>
            </a:r>
          </a:p>
          <a:p>
            <a:r>
              <a:rPr lang="en-US" b="1">
                <a:solidFill>
                  <a:srgbClr val="8F6DA8"/>
                </a:solidFill>
              </a:rPr>
              <a:t>Increased profile of conservation </a:t>
            </a:r>
            <a:r>
              <a:rPr lang="en-US"/>
              <a:t>among stakeholders</a:t>
            </a:r>
          </a:p>
          <a:p>
            <a:r>
              <a:rPr lang="en-US" b="1">
                <a:solidFill>
                  <a:srgbClr val="8F6DA8"/>
                </a:solidFill>
              </a:rPr>
              <a:t>Increased international profile </a:t>
            </a:r>
            <a:r>
              <a:rPr lang="en-US"/>
              <a:t>which can lead to additional funding and technical support</a:t>
            </a:r>
          </a:p>
        </p:txBody>
      </p:sp>
      <p:sp>
        <p:nvSpPr>
          <p:cNvPr id="4" name="Slide Number Placeholder 3">
            <a:extLst>
              <a:ext uri="{FF2B5EF4-FFF2-40B4-BE49-F238E27FC236}">
                <a16:creationId xmlns:a16="http://schemas.microsoft.com/office/drawing/2014/main" id="{742F60CF-67ED-9BFB-88D8-752275E68C70}"/>
              </a:ext>
            </a:extLst>
          </p:cNvPr>
          <p:cNvSpPr>
            <a:spLocks noGrp="1"/>
          </p:cNvSpPr>
          <p:nvPr>
            <p:ph type="sldNum" sz="quarter" idx="12"/>
          </p:nvPr>
        </p:nvSpPr>
        <p:spPr/>
        <p:txBody>
          <a:bodyPr/>
          <a:lstStyle/>
          <a:p>
            <a:fld id="{A3CF45AB-9DB8-49EB-9CC7-D9E63ACA2F08}" type="slidenum">
              <a:rPr lang="en-US" smtClean="0"/>
              <a:t>87</a:t>
            </a:fld>
            <a:endParaRPr lang="en-US"/>
          </a:p>
        </p:txBody>
      </p:sp>
      <p:sp>
        <p:nvSpPr>
          <p:cNvPr id="5" name="Rectangle 4">
            <a:extLst>
              <a:ext uri="{FF2B5EF4-FFF2-40B4-BE49-F238E27FC236}">
                <a16:creationId xmlns:a16="http://schemas.microsoft.com/office/drawing/2014/main" id="{BCD7008F-B95D-13B4-7C5B-DE292FB86494}"/>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56786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D7BB9-B24F-A6A6-B802-231D1AA740E7}"/>
              </a:ext>
            </a:extLst>
          </p:cNvPr>
          <p:cNvSpPr>
            <a:spLocks noGrp="1"/>
          </p:cNvSpPr>
          <p:nvPr>
            <p:ph type="title"/>
          </p:nvPr>
        </p:nvSpPr>
        <p:spPr>
          <a:xfrm>
            <a:off x="536985" y="320675"/>
            <a:ext cx="10515600" cy="1325563"/>
          </a:xfrm>
        </p:spPr>
        <p:txBody>
          <a:bodyPr/>
          <a:lstStyle/>
          <a:p>
            <a:r>
              <a:rPr lang="en-US"/>
              <a:t>Benefits of reporting for </a:t>
            </a:r>
            <a:r>
              <a:rPr lang="en-US" b="1"/>
              <a:t>other government agencies</a:t>
            </a:r>
            <a:r>
              <a:rPr lang="en-US"/>
              <a:t> that manage sites</a:t>
            </a:r>
          </a:p>
        </p:txBody>
      </p:sp>
      <p:sp>
        <p:nvSpPr>
          <p:cNvPr id="3" name="Content Placeholder 2">
            <a:extLst>
              <a:ext uri="{FF2B5EF4-FFF2-40B4-BE49-F238E27FC236}">
                <a16:creationId xmlns:a16="http://schemas.microsoft.com/office/drawing/2014/main" id="{F42EDD37-BC78-DCBC-A63E-6509A9E76C3D}"/>
              </a:ext>
            </a:extLst>
          </p:cNvPr>
          <p:cNvSpPr>
            <a:spLocks noGrp="1"/>
          </p:cNvSpPr>
          <p:nvPr>
            <p:ph idx="1"/>
          </p:nvPr>
        </p:nvSpPr>
        <p:spPr>
          <a:xfrm>
            <a:off x="838200" y="2309719"/>
            <a:ext cx="10515600" cy="3187439"/>
          </a:xfrm>
        </p:spPr>
        <p:txBody>
          <a:bodyPr numCol="2"/>
          <a:lstStyle/>
          <a:p>
            <a:r>
              <a:rPr lang="en-US"/>
              <a:t>The </a:t>
            </a:r>
            <a:r>
              <a:rPr lang="en-US" b="1">
                <a:solidFill>
                  <a:srgbClr val="8F6DA8"/>
                </a:solidFill>
              </a:rPr>
              <a:t>conservation value </a:t>
            </a:r>
            <a:r>
              <a:rPr lang="en-US"/>
              <a:t>of sites controlled by the agency is recognized (e.g. research facilities)</a:t>
            </a:r>
          </a:p>
          <a:p>
            <a:r>
              <a:rPr lang="en-US" b="1">
                <a:solidFill>
                  <a:srgbClr val="8F6DA8"/>
                </a:solidFill>
              </a:rPr>
              <a:t>Increased opportunities </a:t>
            </a:r>
            <a:r>
              <a:rPr lang="en-US"/>
              <a:t>for collaboration with conservation-related agencies</a:t>
            </a:r>
          </a:p>
          <a:p>
            <a:r>
              <a:rPr lang="en-US" b="1">
                <a:solidFill>
                  <a:srgbClr val="8F6DA8"/>
                </a:solidFill>
              </a:rPr>
              <a:t>Enhanced recognition </a:t>
            </a:r>
            <a:r>
              <a:rPr lang="en-US"/>
              <a:t>of the importance of the involvement of other groups</a:t>
            </a:r>
          </a:p>
          <a:p>
            <a:r>
              <a:rPr lang="en-US"/>
              <a:t>New </a:t>
            </a:r>
            <a:r>
              <a:rPr lang="en-US" b="1">
                <a:solidFill>
                  <a:srgbClr val="8F6DA8"/>
                </a:solidFill>
              </a:rPr>
              <a:t>business or funding opportunities</a:t>
            </a:r>
          </a:p>
        </p:txBody>
      </p:sp>
      <p:sp>
        <p:nvSpPr>
          <p:cNvPr id="4" name="Slide Number Placeholder 3">
            <a:extLst>
              <a:ext uri="{FF2B5EF4-FFF2-40B4-BE49-F238E27FC236}">
                <a16:creationId xmlns:a16="http://schemas.microsoft.com/office/drawing/2014/main" id="{00480EB2-BE51-939B-6D08-7456AF57CD54}"/>
              </a:ext>
            </a:extLst>
          </p:cNvPr>
          <p:cNvSpPr>
            <a:spLocks noGrp="1"/>
          </p:cNvSpPr>
          <p:nvPr>
            <p:ph type="sldNum" sz="quarter" idx="12"/>
          </p:nvPr>
        </p:nvSpPr>
        <p:spPr/>
        <p:txBody>
          <a:bodyPr/>
          <a:lstStyle/>
          <a:p>
            <a:fld id="{A3CF45AB-9DB8-49EB-9CC7-D9E63ACA2F08}" type="slidenum">
              <a:rPr lang="en-US" smtClean="0"/>
              <a:t>88</a:t>
            </a:fld>
            <a:endParaRPr lang="en-US"/>
          </a:p>
        </p:txBody>
      </p:sp>
      <p:sp>
        <p:nvSpPr>
          <p:cNvPr id="5" name="Rectangle 4">
            <a:extLst>
              <a:ext uri="{FF2B5EF4-FFF2-40B4-BE49-F238E27FC236}">
                <a16:creationId xmlns:a16="http://schemas.microsoft.com/office/drawing/2014/main" id="{AB780EA2-78A9-6B2B-D84E-E857BCF9833C}"/>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00819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B5132-8566-40BF-FDA8-D0C51C48CD5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4ABC1E2-09EA-A2C8-8205-2139B9E31FC9}"/>
              </a:ext>
            </a:extLst>
          </p:cNvPr>
          <p:cNvSpPr>
            <a:spLocks noGrp="1"/>
          </p:cNvSpPr>
          <p:nvPr>
            <p:ph type="sldNum" sz="quarter" idx="12"/>
          </p:nvPr>
        </p:nvSpPr>
        <p:spPr>
          <a:xfrm>
            <a:off x="8901056" y="6477849"/>
            <a:ext cx="2743200" cy="365125"/>
          </a:xfrm>
        </p:spPr>
        <p:txBody>
          <a:bodyPr/>
          <a:lstStyle/>
          <a:p>
            <a:fld id="{A3CF45AB-9DB8-49EB-9CC7-D9E63ACA2F08}" type="slidenum">
              <a:rPr lang="en-US" smtClean="0"/>
              <a:t>89</a:t>
            </a:fld>
            <a:endParaRPr lang="en-US"/>
          </a:p>
        </p:txBody>
      </p:sp>
      <p:sp>
        <p:nvSpPr>
          <p:cNvPr id="5" name="Rectangle 4">
            <a:extLst>
              <a:ext uri="{FF2B5EF4-FFF2-40B4-BE49-F238E27FC236}">
                <a16:creationId xmlns:a16="http://schemas.microsoft.com/office/drawing/2014/main" id="{3681B313-2E22-B837-EB99-D0CF9D08F173}"/>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566E243B-57B1-14E1-995F-CF457158AE90}"/>
              </a:ext>
            </a:extLst>
          </p:cNvPr>
          <p:cNvSpPr>
            <a:spLocks noGrp="1"/>
          </p:cNvSpPr>
          <p:nvPr>
            <p:ph idx="1"/>
          </p:nvPr>
        </p:nvSpPr>
        <p:spPr>
          <a:xfrm>
            <a:off x="461683" y="1947134"/>
            <a:ext cx="3680012" cy="4774340"/>
          </a:xfrm>
        </p:spPr>
        <p:txBody>
          <a:bodyPr>
            <a:normAutofit/>
          </a:bodyPr>
          <a:lstStyle/>
          <a:p>
            <a:pPr marL="0" indent="0">
              <a:lnSpc>
                <a:spcPct val="120000"/>
              </a:lnSpc>
              <a:buNone/>
            </a:pPr>
            <a:r>
              <a:rPr lang="en-US" sz="2400"/>
              <a:t>South Africa undertook a country-level study between 2018-21:</a:t>
            </a:r>
          </a:p>
          <a:p>
            <a:pPr lvl="1">
              <a:lnSpc>
                <a:spcPct val="120000"/>
              </a:lnSpc>
            </a:pPr>
            <a:r>
              <a:rPr lang="en-US" sz="2000"/>
              <a:t>To assist integrating OECMs into existing policy</a:t>
            </a:r>
          </a:p>
          <a:p>
            <a:pPr lvl="1">
              <a:lnSpc>
                <a:spcPct val="120000"/>
              </a:lnSpc>
            </a:pPr>
            <a:r>
              <a:rPr lang="en-US" sz="2000"/>
              <a:t>To align OECMs with the conservation community of practice in the country</a:t>
            </a:r>
          </a:p>
        </p:txBody>
      </p:sp>
      <p:sp>
        <p:nvSpPr>
          <p:cNvPr id="11" name="Rectangle 10">
            <a:extLst>
              <a:ext uri="{FF2B5EF4-FFF2-40B4-BE49-F238E27FC236}">
                <a16:creationId xmlns:a16="http://schemas.microsoft.com/office/drawing/2014/main" id="{0E903460-11F1-E00C-D72D-BA5681B1901F}"/>
              </a:ext>
            </a:extLst>
          </p:cNvPr>
          <p:cNvSpPr/>
          <p:nvPr/>
        </p:nvSpPr>
        <p:spPr>
          <a:xfrm>
            <a:off x="385271" y="360088"/>
            <a:ext cx="2364355" cy="583352"/>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D5024D99-80EC-1DE0-4464-C90EA13EA3BF}"/>
              </a:ext>
            </a:extLst>
          </p:cNvPr>
          <p:cNvSpPr txBox="1">
            <a:spLocks/>
          </p:cNvSpPr>
          <p:nvPr/>
        </p:nvSpPr>
        <p:spPr>
          <a:xfrm>
            <a:off x="352220" y="0"/>
            <a:ext cx="110015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solidFill>
                  <a:schemeClr val="bg1"/>
                </a:solidFill>
              </a:rPr>
              <a:t>Case study: </a:t>
            </a:r>
            <a:r>
              <a:rPr lang="en-US" sz="3600" b="0" i="0" u="none" strike="noStrike" baseline="0"/>
              <a:t>South Africa’s national OECM process</a:t>
            </a:r>
          </a:p>
        </p:txBody>
      </p:sp>
      <p:graphicFrame>
        <p:nvGraphicFramePr>
          <p:cNvPr id="13" name="Diagram 12">
            <a:extLst>
              <a:ext uri="{FF2B5EF4-FFF2-40B4-BE49-F238E27FC236}">
                <a16:creationId xmlns:a16="http://schemas.microsoft.com/office/drawing/2014/main" id="{2A7E4B48-2444-5FE0-0574-FB9FB9275102}"/>
              </a:ext>
            </a:extLst>
          </p:cNvPr>
          <p:cNvGraphicFramePr/>
          <p:nvPr>
            <p:extLst>
              <p:ext uri="{D42A27DB-BD31-4B8C-83A1-F6EECF244321}">
                <p14:modId xmlns:p14="http://schemas.microsoft.com/office/powerpoint/2010/main" val="209423344"/>
              </p:ext>
            </p:extLst>
          </p:nvPr>
        </p:nvGraphicFramePr>
        <p:xfrm>
          <a:off x="4812379" y="1325563"/>
          <a:ext cx="6475855" cy="52400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7558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7D60E-EB39-687A-B049-5D73BDC67E00}"/>
              </a:ext>
            </a:extLst>
          </p:cNvPr>
          <p:cNvSpPr>
            <a:spLocks noGrp="1"/>
          </p:cNvSpPr>
          <p:nvPr>
            <p:ph type="title"/>
          </p:nvPr>
        </p:nvSpPr>
        <p:spPr>
          <a:xfrm>
            <a:off x="691189" y="66718"/>
            <a:ext cx="10515600" cy="1325563"/>
          </a:xfrm>
        </p:spPr>
        <p:txBody>
          <a:bodyPr/>
          <a:lstStyle/>
          <a:p>
            <a:r>
              <a:rPr lang="en-US"/>
              <a:t>Let’s break it down…</a:t>
            </a:r>
          </a:p>
        </p:txBody>
      </p:sp>
      <p:sp>
        <p:nvSpPr>
          <p:cNvPr id="4" name="Slide Number Placeholder 3">
            <a:extLst>
              <a:ext uri="{FF2B5EF4-FFF2-40B4-BE49-F238E27FC236}">
                <a16:creationId xmlns:a16="http://schemas.microsoft.com/office/drawing/2014/main" id="{ADFE5AF7-F815-2818-A883-C3039D539C2D}"/>
              </a:ext>
            </a:extLst>
          </p:cNvPr>
          <p:cNvSpPr>
            <a:spLocks noGrp="1"/>
          </p:cNvSpPr>
          <p:nvPr>
            <p:ph type="sldNum" sz="quarter" idx="12"/>
          </p:nvPr>
        </p:nvSpPr>
        <p:spPr/>
        <p:txBody>
          <a:bodyPr/>
          <a:lstStyle/>
          <a:p>
            <a:fld id="{A3CF45AB-9DB8-49EB-9CC7-D9E63ACA2F08}" type="slidenum">
              <a:rPr lang="en-US" smtClean="0"/>
              <a:t>9</a:t>
            </a:fld>
            <a:endParaRPr lang="en-US"/>
          </a:p>
        </p:txBody>
      </p:sp>
      <p:graphicFrame>
        <p:nvGraphicFramePr>
          <p:cNvPr id="5" name="Diagram 4">
            <a:extLst>
              <a:ext uri="{FF2B5EF4-FFF2-40B4-BE49-F238E27FC236}">
                <a16:creationId xmlns:a16="http://schemas.microsoft.com/office/drawing/2014/main" id="{6E3DE77F-252C-2FCD-6124-7DC3B0B35DEF}"/>
              </a:ext>
            </a:extLst>
          </p:cNvPr>
          <p:cNvGraphicFramePr/>
          <p:nvPr>
            <p:extLst>
              <p:ext uri="{D42A27DB-BD31-4B8C-83A1-F6EECF244321}">
                <p14:modId xmlns:p14="http://schemas.microsoft.com/office/powerpoint/2010/main" val="700729853"/>
              </p:ext>
            </p:extLst>
          </p:nvPr>
        </p:nvGraphicFramePr>
        <p:xfrm>
          <a:off x="3939458" y="1415844"/>
          <a:ext cx="7180826" cy="4712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D7496867-37B9-8CC7-0A00-424A8832C29D}"/>
              </a:ext>
            </a:extLst>
          </p:cNvPr>
          <p:cNvSpPr txBox="1"/>
          <p:nvPr/>
        </p:nvSpPr>
        <p:spPr>
          <a:xfrm>
            <a:off x="866187" y="2983440"/>
            <a:ext cx="3372464" cy="1323439"/>
          </a:xfrm>
          <a:prstGeom prst="rect">
            <a:avLst/>
          </a:prstGeom>
          <a:noFill/>
        </p:spPr>
        <p:txBody>
          <a:bodyPr wrap="square" rtlCol="0">
            <a:spAutoFit/>
          </a:bodyPr>
          <a:lstStyle/>
          <a:p>
            <a:pPr algn="ctr"/>
            <a:r>
              <a:rPr lang="en-US" sz="8000" b="1">
                <a:solidFill>
                  <a:srgbClr val="74ACD4"/>
                </a:solidFill>
              </a:rPr>
              <a:t>OECM</a:t>
            </a:r>
          </a:p>
        </p:txBody>
      </p:sp>
      <p:sp>
        <p:nvSpPr>
          <p:cNvPr id="7" name="TextBox 6">
            <a:extLst>
              <a:ext uri="{FF2B5EF4-FFF2-40B4-BE49-F238E27FC236}">
                <a16:creationId xmlns:a16="http://schemas.microsoft.com/office/drawing/2014/main" id="{ACB35677-3944-ACFF-55FB-D9E0570FEE1D}"/>
              </a:ext>
            </a:extLst>
          </p:cNvPr>
          <p:cNvSpPr txBox="1"/>
          <p:nvPr/>
        </p:nvSpPr>
        <p:spPr>
          <a:xfrm>
            <a:off x="4238651" y="6075144"/>
            <a:ext cx="7256206" cy="646331"/>
          </a:xfrm>
          <a:prstGeom prst="rect">
            <a:avLst/>
          </a:prstGeom>
          <a:noFill/>
        </p:spPr>
        <p:txBody>
          <a:bodyPr wrap="square" rtlCol="0">
            <a:spAutoFit/>
          </a:bodyPr>
          <a:lstStyle/>
          <a:p>
            <a:r>
              <a:rPr lang="en-US">
                <a:solidFill>
                  <a:schemeClr val="bg2">
                    <a:lumMod val="50000"/>
                  </a:schemeClr>
                </a:solidFill>
              </a:rPr>
              <a:t>For detailed information on each element of the criteria, see Table 1 of the Good Practice Guidelines.</a:t>
            </a:r>
          </a:p>
        </p:txBody>
      </p:sp>
      <p:sp>
        <p:nvSpPr>
          <p:cNvPr id="3" name="Rectangle 2">
            <a:extLst>
              <a:ext uri="{FF2B5EF4-FFF2-40B4-BE49-F238E27FC236}">
                <a16:creationId xmlns:a16="http://schemas.microsoft.com/office/drawing/2014/main" id="{82A95AF3-B942-3E35-8A22-80B54CA74E2E}"/>
              </a:ext>
            </a:extLst>
          </p:cNvPr>
          <p:cNvSpPr/>
          <p:nvPr/>
        </p:nvSpPr>
        <p:spPr>
          <a:xfrm>
            <a:off x="0" y="0"/>
            <a:ext cx="429658" cy="6858000"/>
          </a:xfrm>
          <a:prstGeom prst="rect">
            <a:avLst/>
          </a:prstGeom>
          <a:solidFill>
            <a:srgbClr val="74AC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475254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F3E6D3-CEDD-CB56-4089-832EBD62047F}"/>
              </a:ext>
            </a:extLst>
          </p:cNvPr>
          <p:cNvSpPr>
            <a:spLocks noGrp="1"/>
          </p:cNvSpPr>
          <p:nvPr>
            <p:ph idx="1"/>
          </p:nvPr>
        </p:nvSpPr>
        <p:spPr>
          <a:xfrm>
            <a:off x="5759981" y="1549103"/>
            <a:ext cx="5955557" cy="5109881"/>
          </a:xfrm>
        </p:spPr>
        <p:txBody>
          <a:bodyPr>
            <a:normAutofit/>
          </a:bodyPr>
          <a:lstStyle/>
          <a:p>
            <a:r>
              <a:rPr lang="en-US" sz="2500"/>
              <a:t>As a first step towards identifying OECMs, Japan began identifying “nationally certified sustainably managed natural sites”</a:t>
            </a:r>
          </a:p>
          <a:p>
            <a:r>
              <a:rPr lang="en-US" sz="2500"/>
              <a:t>The scheme was piloted in 2022, launched in 2023, with 184 sites certified by Feb 2024</a:t>
            </a:r>
          </a:p>
          <a:p>
            <a:r>
              <a:rPr lang="en-US" sz="2500"/>
              <a:t>The criteria for certification were developed with reference to the IUCN site-level tool for identifying OECMs</a:t>
            </a:r>
          </a:p>
          <a:p>
            <a:r>
              <a:rPr lang="en-US" sz="2500"/>
              <a:t>A preliminary review is followed by an expert one</a:t>
            </a:r>
          </a:p>
          <a:p>
            <a:r>
              <a:rPr lang="en-US" sz="2500"/>
              <a:t>The certification is for 5 years</a:t>
            </a:r>
          </a:p>
        </p:txBody>
      </p:sp>
      <p:sp>
        <p:nvSpPr>
          <p:cNvPr id="4" name="Slide Number Placeholder 3">
            <a:extLst>
              <a:ext uri="{FF2B5EF4-FFF2-40B4-BE49-F238E27FC236}">
                <a16:creationId xmlns:a16="http://schemas.microsoft.com/office/drawing/2014/main" id="{7963D2DF-6E85-C4E0-944D-8E13B26AA8EC}"/>
              </a:ext>
            </a:extLst>
          </p:cNvPr>
          <p:cNvSpPr>
            <a:spLocks noGrp="1"/>
          </p:cNvSpPr>
          <p:nvPr>
            <p:ph type="sldNum" sz="quarter" idx="12"/>
          </p:nvPr>
        </p:nvSpPr>
        <p:spPr/>
        <p:txBody>
          <a:bodyPr/>
          <a:lstStyle/>
          <a:p>
            <a:fld id="{A3CF45AB-9DB8-49EB-9CC7-D9E63ACA2F08}" type="slidenum">
              <a:rPr lang="en-US" smtClean="0"/>
              <a:t>90</a:t>
            </a:fld>
            <a:endParaRPr lang="en-US"/>
          </a:p>
        </p:txBody>
      </p:sp>
      <p:sp>
        <p:nvSpPr>
          <p:cNvPr id="5" name="Rectangle 4">
            <a:extLst>
              <a:ext uri="{FF2B5EF4-FFF2-40B4-BE49-F238E27FC236}">
                <a16:creationId xmlns:a16="http://schemas.microsoft.com/office/drawing/2014/main" id="{F3A5143F-C7F2-7AB9-EEF2-CB2BF5F70E4D}"/>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FEA21BC-835F-6729-9195-2927693EF033}"/>
              </a:ext>
            </a:extLst>
          </p:cNvPr>
          <p:cNvSpPr/>
          <p:nvPr/>
        </p:nvSpPr>
        <p:spPr>
          <a:xfrm>
            <a:off x="385271" y="360088"/>
            <a:ext cx="2364355" cy="583352"/>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8C3376D-943A-61CE-0455-6BA42664429B}"/>
              </a:ext>
            </a:extLst>
          </p:cNvPr>
          <p:cNvSpPr txBox="1">
            <a:spLocks/>
          </p:cNvSpPr>
          <p:nvPr/>
        </p:nvSpPr>
        <p:spPr>
          <a:xfrm>
            <a:off x="352220" y="280658"/>
            <a:ext cx="110015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solidFill>
                  <a:schemeClr val="bg1"/>
                </a:solidFill>
              </a:rPr>
              <a:t>Case study: </a:t>
            </a:r>
            <a:r>
              <a:rPr lang="en-US" sz="3600" b="0" i="0" u="none" strike="noStrike" baseline="0"/>
              <a:t>Japan’s national process for OECMs on private lands</a:t>
            </a:r>
          </a:p>
        </p:txBody>
      </p:sp>
      <p:pic>
        <p:nvPicPr>
          <p:cNvPr id="1026" name="Picture 2">
            <a:extLst>
              <a:ext uri="{FF2B5EF4-FFF2-40B4-BE49-F238E27FC236}">
                <a16:creationId xmlns:a16="http://schemas.microsoft.com/office/drawing/2014/main" id="{C9CEA61D-13E2-4E6A-FF7B-21D4DBC963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09" y="2431701"/>
            <a:ext cx="5297233" cy="2978342"/>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78819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C1626-FC14-BD81-83AB-F3BEFDFC7425}"/>
              </a:ext>
            </a:extLst>
          </p:cNvPr>
          <p:cNvSpPr>
            <a:spLocks noGrp="1"/>
          </p:cNvSpPr>
          <p:nvPr>
            <p:ph type="title"/>
          </p:nvPr>
        </p:nvSpPr>
        <p:spPr/>
        <p:txBody>
          <a:bodyPr>
            <a:normAutofit fontScale="90000"/>
          </a:bodyPr>
          <a:lstStyle/>
          <a:p>
            <a:r>
              <a:rPr lang="en-US"/>
              <a:t>Answers to common “thorny” questions can be found in the IUCN Good Practice Guidelines.</a:t>
            </a:r>
          </a:p>
        </p:txBody>
      </p:sp>
      <p:sp>
        <p:nvSpPr>
          <p:cNvPr id="3" name="Content Placeholder 2">
            <a:extLst>
              <a:ext uri="{FF2B5EF4-FFF2-40B4-BE49-F238E27FC236}">
                <a16:creationId xmlns:a16="http://schemas.microsoft.com/office/drawing/2014/main" id="{9EA773A0-EC81-6DAB-1C97-108E0C6CFA74}"/>
              </a:ext>
            </a:extLst>
          </p:cNvPr>
          <p:cNvSpPr>
            <a:spLocks noGrp="1"/>
          </p:cNvSpPr>
          <p:nvPr>
            <p:ph idx="1"/>
          </p:nvPr>
        </p:nvSpPr>
        <p:spPr>
          <a:xfrm>
            <a:off x="838200" y="2141537"/>
            <a:ext cx="10515600" cy="4351338"/>
          </a:xfrm>
        </p:spPr>
        <p:txBody>
          <a:bodyPr/>
          <a:lstStyle/>
          <a:p>
            <a:pPr>
              <a:buFont typeface="Wingdings" panose="05000000000000000000" pitchFamily="2" charset="2"/>
              <a:buChar char="Ø"/>
            </a:pPr>
            <a:r>
              <a:rPr lang="en-US"/>
              <a:t> How big should an OECM be? – pg. 44</a:t>
            </a:r>
          </a:p>
          <a:p>
            <a:pPr>
              <a:buFont typeface="Wingdings" panose="05000000000000000000" pitchFamily="2" charset="2"/>
              <a:buChar char="Ø"/>
            </a:pPr>
            <a:r>
              <a:rPr lang="en-US"/>
              <a:t> Is depth/height part of the geographical space of an OECM? What about vertical zoning? – pg. 45</a:t>
            </a:r>
          </a:p>
          <a:p>
            <a:pPr>
              <a:buFont typeface="Wingdings" panose="05000000000000000000" pitchFamily="2" charset="2"/>
              <a:buChar char="Ø"/>
            </a:pPr>
            <a:r>
              <a:rPr lang="en-US"/>
              <a:t> What if there are conflicts over the site boundary? – pg. 46</a:t>
            </a:r>
          </a:p>
        </p:txBody>
      </p:sp>
      <p:sp>
        <p:nvSpPr>
          <p:cNvPr id="4" name="Slide Number Placeholder 3">
            <a:extLst>
              <a:ext uri="{FF2B5EF4-FFF2-40B4-BE49-F238E27FC236}">
                <a16:creationId xmlns:a16="http://schemas.microsoft.com/office/drawing/2014/main" id="{A0410087-E823-17C5-2480-D4A6682A79FA}"/>
              </a:ext>
            </a:extLst>
          </p:cNvPr>
          <p:cNvSpPr>
            <a:spLocks noGrp="1"/>
          </p:cNvSpPr>
          <p:nvPr>
            <p:ph type="sldNum" sz="quarter" idx="12"/>
          </p:nvPr>
        </p:nvSpPr>
        <p:spPr/>
        <p:txBody>
          <a:bodyPr/>
          <a:lstStyle/>
          <a:p>
            <a:fld id="{A3CF45AB-9DB8-49EB-9CC7-D9E63ACA2F08}" type="slidenum">
              <a:rPr lang="en-US" smtClean="0"/>
              <a:t>91</a:t>
            </a:fld>
            <a:endParaRPr lang="en-US"/>
          </a:p>
        </p:txBody>
      </p:sp>
      <p:sp>
        <p:nvSpPr>
          <p:cNvPr id="5" name="Rectangle 4">
            <a:extLst>
              <a:ext uri="{FF2B5EF4-FFF2-40B4-BE49-F238E27FC236}">
                <a16:creationId xmlns:a16="http://schemas.microsoft.com/office/drawing/2014/main" id="{F9990DAA-3844-45C6-318A-FE6DC78A8BEC}"/>
              </a:ext>
            </a:extLst>
          </p:cNvPr>
          <p:cNvSpPr/>
          <p:nvPr/>
        </p:nvSpPr>
        <p:spPr>
          <a:xfrm>
            <a:off x="11762342" y="0"/>
            <a:ext cx="429658" cy="6858000"/>
          </a:xfrm>
          <a:prstGeom prst="rect">
            <a:avLst/>
          </a:prstGeom>
          <a:solidFill>
            <a:srgbClr val="8F6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7462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8473</Words>
  <Application>Microsoft Office PowerPoint</Application>
  <PresentationFormat>Widescreen</PresentationFormat>
  <Paragraphs>820</Paragraphs>
  <Slides>91</Slides>
  <Notes>51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91</vt:i4>
      </vt:variant>
    </vt:vector>
  </HeadingPairs>
  <TitlesOfParts>
    <vt:vector size="103" baseType="lpstr">
      <vt:lpstr>Aptos</vt:lpstr>
      <vt:lpstr>Aptos Display</vt:lpstr>
      <vt:lpstr>Arial</vt:lpstr>
      <vt:lpstr>HelveticaNeueLTPro-Bd</vt:lpstr>
      <vt:lpstr>HelveticaNeueLTPro-BdIt</vt:lpstr>
      <vt:lpstr>HelveticaNeueLTPro-Lt</vt:lpstr>
      <vt:lpstr>HelveticaNeueLTPro-LtIt</vt:lpstr>
      <vt:lpstr>HelveticaNeueLTPro-Roman</vt:lpstr>
      <vt:lpstr>Lato</vt:lpstr>
      <vt:lpstr>Noto Sans</vt:lpstr>
      <vt:lpstr>Wingdings</vt:lpstr>
      <vt:lpstr>Office Theme</vt:lpstr>
      <vt:lpstr>PowerPoint Presentation</vt:lpstr>
      <vt:lpstr>How to use this slide deck</vt:lpstr>
      <vt:lpstr>Contents</vt:lpstr>
      <vt:lpstr>INTRODUCTION  TO OECMs</vt:lpstr>
      <vt:lpstr>PowerPoint Presentation</vt:lpstr>
      <vt:lpstr>PowerPoint Presentation</vt:lpstr>
      <vt:lpstr>PowerPoint Presentation</vt:lpstr>
      <vt:lpstr>The CBD definition of an OECM</vt:lpstr>
      <vt:lpstr>Let’s break it down…</vt:lpstr>
      <vt:lpstr>The four CBD criteria for identifying an OECM</vt:lpstr>
      <vt:lpstr>PowerPoint Presentation</vt:lpstr>
      <vt:lpstr>PowerPoint Presentation</vt:lpstr>
      <vt:lpstr>OECMs can strengthen connectivity</vt:lpstr>
      <vt:lpstr>Opportunities</vt:lpstr>
      <vt:lpstr>Challenges</vt:lpstr>
      <vt:lpstr>Case study  Los Amigos Conservation Concession</vt:lpstr>
      <vt:lpstr>Management objectives for OECMs</vt:lpstr>
      <vt:lpstr>PowerPoint Presentation</vt:lpstr>
      <vt:lpstr>Management objectives for OECMs</vt:lpstr>
      <vt:lpstr>PowerPoint Presentation</vt:lpstr>
      <vt:lpstr>Management objectives for OECMs</vt:lpstr>
      <vt:lpstr>PowerPoint Presentation</vt:lpstr>
      <vt:lpstr>PowerPoint Presentation</vt:lpstr>
      <vt:lpstr>OECMs and other values</vt:lpstr>
      <vt:lpstr>PowerPoint Presentation</vt:lpstr>
      <vt:lpstr>Target 3        vs.       Target 10</vt:lpstr>
      <vt:lpstr>More OECM examples</vt:lpstr>
      <vt:lpstr>Areas unlikely to be OECMs</vt:lpstr>
      <vt:lpstr>Creation of new OECMs</vt:lpstr>
      <vt:lpstr>Creation of new OECMs</vt:lpstr>
      <vt:lpstr>Note on ecological restoration and OECMs</vt:lpstr>
      <vt:lpstr>KEY CONSIDERATIONS &amp; ENABLING CONDITIONS</vt:lpstr>
      <vt:lpstr>Module contents</vt:lpstr>
      <vt:lpstr>Why identify and report OECMs?</vt:lpstr>
      <vt:lpstr>PowerPoint Presentation</vt:lpstr>
      <vt:lpstr>Rights, participations and transparency</vt:lpstr>
      <vt:lpstr>PowerPoint Presentation</vt:lpstr>
      <vt:lpstr>National OECM processes</vt:lpstr>
      <vt:lpstr>National OECM processes</vt:lpstr>
      <vt:lpstr>National OECM processes: case studies</vt:lpstr>
      <vt:lpstr>Laws &amp; policies enabling OECMs</vt:lpstr>
      <vt:lpstr>Laws &amp; policies enabling OECMs</vt:lpstr>
      <vt:lpstr>IDENTIFICATION &amp; ASSESSMENT OF SITES</vt:lpstr>
      <vt:lpstr>Module contents</vt:lpstr>
      <vt:lpstr>The Site-level identification tool</vt:lpstr>
      <vt:lpstr>The process</vt:lpstr>
      <vt:lpstr>PowerPoint Presentation</vt:lpstr>
      <vt:lpstr>Considerations before beginning the assessment</vt:lpstr>
      <vt:lpstr>PowerPoint Presentation</vt:lpstr>
      <vt:lpstr>Consent</vt:lpstr>
      <vt:lpstr>PowerPoint Presentation</vt:lpstr>
      <vt:lpstr>What if the site does not meet the criteria after the assessment?</vt:lpstr>
      <vt:lpstr>PowerPoint Presentation</vt:lpstr>
      <vt:lpstr>Let’s take a moment to  review the  IUCN tool.  https://shorturl.at/oKR95</vt:lpstr>
      <vt:lpstr>Special biome and governance type considerations</vt:lpstr>
      <vt:lpstr>PowerPoint Presentation</vt:lpstr>
      <vt:lpstr>REPORTING OECMs</vt:lpstr>
      <vt:lpstr>PowerPoint Presentation</vt:lpstr>
      <vt:lpstr>How to report</vt:lpstr>
      <vt:lpstr>MONITORING OECMs</vt:lpstr>
      <vt:lpstr>PowerPoint Presentation</vt:lpstr>
      <vt:lpstr>PowerPoint Presentation</vt:lpstr>
      <vt:lpstr>STRENGTHENING  OECMs</vt:lpstr>
      <vt:lpstr>PowerPoint Presentation</vt:lpstr>
      <vt:lpstr>Elements of strengthening OECMs</vt:lpstr>
      <vt:lpstr>Enhancing knowledge &amp; capacity</vt:lpstr>
      <vt:lpstr>Enhancing knowledge &amp; capacity</vt:lpstr>
      <vt:lpstr>Internal strengthening</vt:lpstr>
      <vt:lpstr>Internal strengthening</vt:lpstr>
      <vt:lpstr>Case study: the Ulu Papar biocultural community protocol</vt:lpstr>
      <vt:lpstr>Enhancing management and monitoring</vt:lpstr>
      <vt:lpstr>PowerPoint Presentation</vt:lpstr>
      <vt:lpstr>Enhancing legal recognition</vt:lpstr>
      <vt:lpstr>Increasing financial support</vt:lpstr>
      <vt:lpstr>Increasing financial support</vt:lpstr>
      <vt:lpstr>PowerPoint Presentation</vt:lpstr>
      <vt:lpstr>Understanding costs related to protected areas</vt:lpstr>
      <vt:lpstr>Systematic approaches and methods to finance OECMs</vt:lpstr>
      <vt:lpstr>The four systematic approaches</vt:lpstr>
      <vt:lpstr>PowerPoint Presentation</vt:lpstr>
      <vt:lpstr>Defending OECMs</vt:lpstr>
      <vt:lpstr>PowerPoint Presentation</vt:lpstr>
      <vt:lpstr>PowerPoint Presentation</vt:lpstr>
      <vt:lpstr>Global Biodiversity Framework Target 3 full text</vt:lpstr>
      <vt:lpstr>PowerPoint Presentation</vt:lpstr>
      <vt:lpstr>Benefits of reporting for non-government groups</vt:lpstr>
      <vt:lpstr>Benefits of reporting for government agencies mandated to achieve conservation targets</vt:lpstr>
      <vt:lpstr>Benefits of reporting for other government agencies that manage sites</vt:lpstr>
      <vt:lpstr>PowerPoint Presentation</vt:lpstr>
      <vt:lpstr>PowerPoint Presentation</vt:lpstr>
      <vt:lpstr>Answers to common “thorny” questions can be found in the IUCN Good Practice Guidelines.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Ryan Zlatanova</dc:creator>
  <cp:lastModifiedBy>Ryan Zlatanova</cp:lastModifiedBy>
  <cp:revision>1</cp:revision>
  <dcterms:created xsi:type="dcterms:W3CDTF">2025-01-25T23:05:26Z</dcterms:created>
  <dcterms:modified xsi:type="dcterms:W3CDTF">2025-06-10T14:58:40Z</dcterms:modified>
</cp:coreProperties>
</file>